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01" r:id="rId2"/>
    <p:sldId id="3204" r:id="rId3"/>
    <p:sldId id="3190" r:id="rId4"/>
    <p:sldId id="3191" r:id="rId5"/>
    <p:sldId id="3192" r:id="rId6"/>
    <p:sldId id="3205" r:id="rId7"/>
    <p:sldId id="3200" r:id="rId8"/>
    <p:sldId id="3195" r:id="rId9"/>
    <p:sldId id="3197" r:id="rId10"/>
    <p:sldId id="3196" r:id="rId11"/>
    <p:sldId id="3176" r:id="rId12"/>
    <p:sldId id="3193" r:id="rId13"/>
    <p:sldId id="3194" r:id="rId14"/>
    <p:sldId id="3201" r:id="rId15"/>
    <p:sldId id="3185" r:id="rId16"/>
    <p:sldId id="3168" r:id="rId17"/>
    <p:sldId id="3199" r:id="rId18"/>
    <p:sldId id="3206" r:id="rId19"/>
    <p:sldId id="3203" r:id="rId20"/>
    <p:sldId id="3198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B6C"/>
    <a:srgbClr val="F3807F"/>
    <a:srgbClr val="D4584F"/>
    <a:srgbClr val="76ABB9"/>
    <a:srgbClr val="FFFFFF"/>
    <a:srgbClr val="EEE800"/>
    <a:srgbClr val="F0EA00"/>
    <a:srgbClr val="FFC000"/>
    <a:srgbClr val="FFFCF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314" autoAdjust="0"/>
  </p:normalViewPr>
  <p:slideViewPr>
    <p:cSldViewPr>
      <p:cViewPr>
        <p:scale>
          <a:sx n="96" d="100"/>
          <a:sy n="96" d="100"/>
        </p:scale>
        <p:origin x="-246" y="-7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4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5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6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1.em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3503712" y="595825"/>
            <a:ext cx="500744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3535209" y="1557094"/>
            <a:ext cx="57406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166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="" xmlns:a16="http://schemas.microsoft.com/office/drawing/2014/main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B538BEBD-8D43-4808-8865-D5698E72E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2" y="49694"/>
            <a:ext cx="1510338" cy="1507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=""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6240016" y="2492896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4" y="764704"/>
            <a:ext cx="4216314" cy="5488533"/>
          </a:xfrm>
          <a:prstGeom prst="rect">
            <a:avLst/>
          </a:prstGeom>
        </p:spPr>
      </p:pic>
      <p:sp>
        <p:nvSpPr>
          <p:cNvPr id="4" name="流程图: 决策 3"/>
          <p:cNvSpPr/>
          <p:nvPr/>
        </p:nvSpPr>
        <p:spPr>
          <a:xfrm>
            <a:off x="3791744" y="1484784"/>
            <a:ext cx="1650088" cy="1543179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5" name="流程图: 决策 4"/>
          <p:cNvSpPr/>
          <p:nvPr/>
        </p:nvSpPr>
        <p:spPr>
          <a:xfrm>
            <a:off x="3617980" y="3204605"/>
            <a:ext cx="2004143" cy="1952385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4745655" y="2504029"/>
            <a:ext cx="1347587" cy="1260278"/>
          </a:xfrm>
          <a:prstGeom prst="flowChartDecision">
            <a:avLst/>
          </a:prstGeom>
          <a:solidFill>
            <a:srgbClr val="F3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5720A19-B4E7-4429-9E1F-70740BB39B18}"/>
              </a:ext>
            </a:extLst>
          </p:cNvPr>
          <p:cNvGrpSpPr/>
          <p:nvPr/>
        </p:nvGrpSpPr>
        <p:grpSpPr>
          <a:xfrm>
            <a:off x="5647866" y="1129012"/>
            <a:ext cx="6301147" cy="1337060"/>
            <a:chOff x="5647866" y="1129012"/>
            <a:chExt cx="6301147" cy="1337060"/>
          </a:xfrm>
        </p:grpSpPr>
        <p:sp>
          <p:nvSpPr>
            <p:cNvPr id="8" name="椭圆 31">
              <a:extLst>
                <a:ext uri="{FF2B5EF4-FFF2-40B4-BE49-F238E27FC236}">
                  <a16:creationId xmlns="" xmlns:a16="http://schemas.microsoft.com/office/drawing/2014/main" id="{FDFB9475-9B7A-49BD-AC2E-5607BFB57DAB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图片 33">
              <a:extLst>
                <a:ext uri="{FF2B5EF4-FFF2-40B4-BE49-F238E27FC236}">
                  <a16:creationId xmlns="" xmlns:a16="http://schemas.microsoft.com/office/drawing/2014/main" id="{809E85BB-7653-4029-B927-C877185B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10" name="Text Box 25">
              <a:extLst>
                <a:ext uri="{FF2B5EF4-FFF2-40B4-BE49-F238E27FC236}">
                  <a16:creationId xmlns="" xmlns:a16="http://schemas.microsoft.com/office/drawing/2014/main" id="{6D671864-AC21-4152-91F0-4FDD809BC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BE69F00-10CB-45C4-AE5C-0337D3348B86}"/>
              </a:ext>
            </a:extLst>
          </p:cNvPr>
          <p:cNvGrpSpPr/>
          <p:nvPr/>
        </p:nvGrpSpPr>
        <p:grpSpPr>
          <a:xfrm>
            <a:off x="6023992" y="2595996"/>
            <a:ext cx="6038682" cy="1337060"/>
            <a:chOff x="6023992" y="2595996"/>
            <a:chExt cx="6038682" cy="1337060"/>
          </a:xfrm>
        </p:grpSpPr>
        <p:sp>
          <p:nvSpPr>
            <p:cNvPr id="11" name="椭圆 31">
              <a:extLst>
                <a:ext uri="{FF2B5EF4-FFF2-40B4-BE49-F238E27FC236}">
                  <a16:creationId xmlns="" xmlns:a16="http://schemas.microsoft.com/office/drawing/2014/main" id="{B5F40FB7-03C7-43DE-ABB8-03048534F0A1}"/>
                </a:ext>
              </a:extLst>
            </p:cNvPr>
            <p:cNvSpPr/>
            <p:nvPr/>
          </p:nvSpPr>
          <p:spPr>
            <a:xfrm flipH="1">
              <a:off x="6023992" y="2997693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="" xmlns:a16="http://schemas.microsoft.com/office/drawing/2014/main" id="{994325D0-9AAC-42A5-AE5C-F748EFAC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9154" y="2595996"/>
              <a:ext cx="773520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="" xmlns:a16="http://schemas.microsoft.com/office/drawing/2014/main" id="{410C79D0-5FEB-48B2-9547-C2B6B672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095" y="3068960"/>
              <a:ext cx="52964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C6F42C3-C252-4D8F-9CEB-649AB5E68BD6}"/>
              </a:ext>
            </a:extLst>
          </p:cNvPr>
          <p:cNvGrpSpPr/>
          <p:nvPr/>
        </p:nvGrpSpPr>
        <p:grpSpPr>
          <a:xfrm>
            <a:off x="5384298" y="3978951"/>
            <a:ext cx="6038682" cy="1337060"/>
            <a:chOff x="5384298" y="3978951"/>
            <a:chExt cx="6038682" cy="1337060"/>
          </a:xfrm>
        </p:grpSpPr>
        <p:sp>
          <p:nvSpPr>
            <p:cNvPr id="14" name="椭圆 31">
              <a:extLst>
                <a:ext uri="{FF2B5EF4-FFF2-40B4-BE49-F238E27FC236}">
                  <a16:creationId xmlns="" xmlns:a16="http://schemas.microsoft.com/office/drawing/2014/main" id="{6B9382C7-07EF-4D49-8E63-2546D4C2EFEA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5" name="图片 33">
              <a:extLst>
                <a:ext uri="{FF2B5EF4-FFF2-40B4-BE49-F238E27FC236}">
                  <a16:creationId xmlns="" xmlns:a16="http://schemas.microsoft.com/office/drawing/2014/main" id="{A10A04EB-4E7D-4308-8BE5-F33FCDC2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  <p:sp>
          <p:nvSpPr>
            <p:cNvPr id="16" name="Text Box 25">
              <a:extLst>
                <a:ext uri="{FF2B5EF4-FFF2-40B4-BE49-F238E27FC236}">
                  <a16:creationId xmlns="" xmlns:a16="http://schemas.microsoft.com/office/drawing/2014/main" id="{57DC5A01-787E-45CF-A273-7AC43E2C9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437112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0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=""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=""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=""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="" xmlns:a16="http://schemas.microsoft.com/office/drawing/2014/main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=""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=""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39250" y="4365104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="" xmlns:a16="http://schemas.microsoft.com/office/drawing/2014/main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=""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1239250" y="5373216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2552177" y="5433121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983432" y="62303"/>
            <a:ext cx="11035973" cy="1429245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=""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=""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=""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87" y="1804285"/>
              <a:ext cx="6593418" cy="4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=""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=""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=""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6ADB666-C5BF-4AE7-AB8C-12A2133B2795}"/>
              </a:ext>
            </a:extLst>
          </p:cNvPr>
          <p:cNvSpPr/>
          <p:nvPr/>
        </p:nvSpPr>
        <p:spPr>
          <a:xfrm>
            <a:off x="3291478" y="1613787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="" xmlns:ask="http://schemas.microsoft.com/office/drawing/2018/sketchyshapes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="" xmlns:a16="http://schemas.microsoft.com/office/drawing/2014/main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="" xmlns:a16="http://schemas.microsoft.com/office/drawing/2014/main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="" xmlns:a16="http://schemas.microsoft.com/office/drawing/2014/main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267060"/>
            <a:chOff x="5384298" y="4185456"/>
            <a:chExt cx="5832648" cy="1267060"/>
          </a:xfrm>
        </p:grpSpPr>
        <p:sp>
          <p:nvSpPr>
            <p:cNvPr id="12" name="椭圆 31">
              <a:extLst>
                <a:ext uri="{FF2B5EF4-FFF2-40B4-BE49-F238E27FC236}">
                  <a16:creationId xmlns="" xmlns:a16="http://schemas.microsoft.com/office/drawing/2014/main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="" xmlns:a16="http://schemas.microsoft.com/office/drawing/2014/main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="" xmlns:a16="http://schemas.microsoft.com/office/drawing/2014/main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="" xmlns:a16="http://schemas.microsoft.com/office/drawing/2014/main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="" xmlns:a16="http://schemas.microsoft.com/office/drawing/2014/main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="" xmlns:a16="http://schemas.microsoft.com/office/drawing/2014/main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="" xmlns:a16="http://schemas.microsoft.com/office/drawing/2014/main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="" xmlns:a16="http://schemas.microsoft.com/office/drawing/2014/main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="" xmlns:a16="http://schemas.microsoft.com/office/drawing/2014/main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="" xmlns:a16="http://schemas.microsoft.com/office/drawing/2014/main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="" xmlns:a16="http://schemas.microsoft.com/office/drawing/2014/main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=""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="" xmlns:a16="http://schemas.microsoft.com/office/drawing/2014/main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="" xmlns:a16="http://schemas.microsoft.com/office/drawing/2014/main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="" xmlns:a16="http://schemas.microsoft.com/office/drawing/2014/main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="" xmlns:a16="http://schemas.microsoft.com/office/drawing/2014/main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5640" y="260648"/>
            <a:ext cx="5873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tư, ngày 6 tháng 10 năm 2021</a:t>
            </a:r>
          </a:p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ốm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551384" y="1988840"/>
            <a:ext cx="10297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altLang="en-US" sz="3200" b="1" u="sng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altLang="en-US" sz="3200" b="1" u="sng" dirty="0" smtClean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Bài thơ thể hiện tình cảm yêu thương sâu sắc, sự hiếu thảo, lòng biết ơn của bạn nhỏ với người mẹ bị ốm.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89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="" xmlns:a16="http://schemas.microsoft.com/office/drawing/2014/main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="" xmlns:a16="http://schemas.microsoft.com/office/drawing/2014/main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="" xmlns:a16="http://schemas.microsoft.com/office/drawing/2014/main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46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Trong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thời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gian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nghỉ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đã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làm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gì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để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giúp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đỡ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mẹ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="" xmlns:a16="http://schemas.microsoft.com/office/drawing/2014/main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="" xmlns:a16="http://schemas.microsoft.com/office/drawing/2014/main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5640" y="260648"/>
            <a:ext cx="5873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tư, ngày 6 tháng 10 năm 2021</a:t>
            </a:r>
          </a:p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ốm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01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2783632" y="332656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="" xmlns:a16="http://schemas.microsoft.com/office/drawing/2014/main" id="{DA7285D4-AA39-4398-B2FE-C22C8785A20F}"/>
              </a:ext>
            </a:extLst>
          </p:cNvPr>
          <p:cNvSpPr txBox="1"/>
          <p:nvPr/>
        </p:nvSpPr>
        <p:spPr>
          <a:xfrm>
            <a:off x="5387295" y="3964419"/>
            <a:ext cx="5007447" cy="1313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3200" b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GV: Phạm Tường Yến Vũ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3200" b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Đồ dùng dạy học Ruby</a:t>
            </a:r>
            <a:endParaRPr lang="zh-CN" altLang="en-US" sz="32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="" xmlns:a16="http://schemas.microsoft.com/office/drawing/2014/main" id="{FD93DDC9-F4F7-4179-9734-5C006949A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14" y="2148537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19536" y="1179767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=""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Mọi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hôm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thích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vui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chơi</a:t>
              </a:r>
              <a:endParaRPr lang="en-US" sz="34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Hôm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nay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chẳng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nói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cười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được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đâu</a:t>
              </a:r>
              <a:endParaRPr lang="en-US" sz="34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Lá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trầu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khô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giữa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cơi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trầu</a:t>
              </a:r>
              <a:endParaRPr lang="en-US" sz="34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Truyện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Kiều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gấp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lại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trên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đầu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bấy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nay.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=""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Cánh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màn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khép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lỏng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cả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ngày</a:t>
              </a:r>
              <a:endParaRPr lang="en-US" sz="34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Ruộng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vườn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vắng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cuốc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cày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sớm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trưa</a:t>
              </a:r>
              <a:endParaRPr lang="en-US" sz="34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Nắng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mưa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từ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những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ngày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xưa</a:t>
              </a:r>
              <a:endParaRPr lang="en-US" sz="34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Lặn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trong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đời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đến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giờ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4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chưa</a:t>
              </a:r>
              <a:r>
                <a:rPr lang="en-US" sz="34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tan.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3143672" y="44624"/>
            <a:ext cx="4896544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=""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=""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91544" y="1268760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=""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Khắp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người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đau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buốt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,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nóng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ran</a:t>
              </a:r>
            </a:p>
            <a:p>
              <a:pPr algn="just" eaLnBrk="1" hangingPunct="1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ơi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!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Cô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bác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xóm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làng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đến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thăm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Người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cho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trứng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,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người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cho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cam</a:t>
              </a:r>
            </a:p>
            <a:p>
              <a:pPr algn="just" eaLnBrk="1" hangingPunct="1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Và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anh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y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sĩ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đã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mang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thuốc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vào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=""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Sáng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nay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trời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đổ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mưa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rào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Nắng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trong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trái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chín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ngọt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ngào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bay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hương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Cả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đời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gió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sương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Bây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giờ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lại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lần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giường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tập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3503712" y="44624"/>
            <a:ext cx="3960441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=""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=""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89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631504" y="908720"/>
            <a:ext cx="10081120" cy="4320480"/>
            <a:chOff x="825499" y="440439"/>
            <a:chExt cx="5507790" cy="2788835"/>
          </a:xfrm>
        </p:grpSpPr>
        <p:sp>
          <p:nvSpPr>
            <p:cNvPr id="13" name="Rectangle 2">
              <a:extLst>
                <a:ext uri="{FF2B5EF4-FFF2-40B4-BE49-F238E27FC236}">
                  <a16:creationId xmlns=""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0439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vui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, con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có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quản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gì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Ngâm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thơ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,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kể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chuyện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,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rồi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thì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múa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ca</a:t>
              </a:r>
            </a:p>
            <a:p>
              <a:pPr algn="just" eaLnBrk="1" hangingPunct="1">
                <a:defRPr/>
              </a:pP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Rồi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con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diễn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kịch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giữa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nhà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 eaLnBrk="1" hangingPunct="1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Một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mình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con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sắm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cả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ba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vai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chèo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=""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1857674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>
                <a:defRPr/>
              </a:pP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Vì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con,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khổ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đủ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điều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Quanh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đôi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mắt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đã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nhiều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nếp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nhăn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	Con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mong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mẹ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khỏe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dần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dần</a:t>
              </a:r>
              <a:endParaRPr lang="en-US" sz="3200" kern="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Ngày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ăn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ngon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miệng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,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đêm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nằm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200" kern="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ngủ</a:t>
              </a:r>
              <a:r>
                <a:rPr lang="en-US" sz="3200" kern="0" dirty="0">
                  <a:latin typeface="Times New Roman" pitchFamily="18" charset="0"/>
                  <a:ea typeface="+mj-ea"/>
                  <a:cs typeface="Times New Roman" pitchFamily="18" charset="0"/>
                </a:rPr>
                <a:t> say.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2351584" y="-27384"/>
            <a:ext cx="5112569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=""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=""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04F3F2-BB7B-47EC-A1E8-FD8EE8023D08}"/>
              </a:ext>
            </a:extLst>
          </p:cNvPr>
          <p:cNvSpPr txBox="1"/>
          <p:nvPr/>
        </p:nvSpPr>
        <p:spPr>
          <a:xfrm>
            <a:off x="1631504" y="5229200"/>
            <a:ext cx="83747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ra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cấy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cày</a:t>
            </a:r>
            <a:endParaRPr lang="en-US" sz="3200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200" kern="0" dirty="0">
                <a:latin typeface="Times New Roman" pitchFamily="18" charset="0"/>
                <a:ea typeface="+mj-ea"/>
                <a:cs typeface="Times New Roman" pitchFamily="18" charset="0"/>
              </a:rPr>
              <a:t> con…</a:t>
            </a:r>
          </a:p>
        </p:txBody>
      </p:sp>
    </p:spTree>
    <p:extLst>
      <p:ext uri="{BB962C8B-B14F-4D97-AF65-F5344CB8AC3E}">
        <p14:creationId xmlns:p14="http://schemas.microsoft.com/office/powerpoint/2010/main" val="2930956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704" y="223217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297827F4-9C03-4522-99FA-C755CF4EACFE}"/>
              </a:ext>
            </a:extLst>
          </p:cNvPr>
          <p:cNvSpPr txBox="1">
            <a:spLocks noChangeArrowheads="1"/>
          </p:cNvSpPr>
          <p:nvPr/>
        </p:nvSpPr>
        <p:spPr>
          <a:xfrm>
            <a:off x="5109652" y="1180211"/>
            <a:ext cx="4431226" cy="726715"/>
          </a:xfrm>
          <a:prstGeom prst="rect">
            <a:avLst/>
          </a:prstGeom>
          <a:solidFill>
            <a:srgbClr val="F3807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="" xmlns:a16="http://schemas.microsoft.com/office/drawing/2014/main" id="{AB3E82EB-132C-4E48-B561-9812A197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67" y="2091620"/>
            <a:ext cx="61410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="" xmlns:a16="http://schemas.microsoft.com/office/drawing/2014/main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900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980728"/>
            <a:ext cx="8468071" cy="47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5BC8C3-AEF6-449F-BAA3-EE32923D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34" y="2050405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E89F14-062A-4859-9641-79AE050E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434" y="2891780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800" b="1" kern="0" cap="none" spc="0" normalizeH="0" baseline="0" noProof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Nóng</a:t>
            </a:r>
            <a:r>
              <a:rPr kumimoji="0" lang="en-US" sz="28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kern="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2800" b="1" kern="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1C6BA9-0516-45EA-9BC2-05782EE2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472" y="3742680"/>
            <a:ext cx="29718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Có q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=""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6880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395DD5B-1F1E-49A5-B415-AD1C25CBB769}"/>
              </a:ext>
            </a:extLst>
          </p:cNvPr>
          <p:cNvGrpSpPr/>
          <p:nvPr/>
        </p:nvGrpSpPr>
        <p:grpSpPr>
          <a:xfrm>
            <a:off x="2711624" y="728064"/>
            <a:ext cx="2741432" cy="1364704"/>
            <a:chOff x="2562480" y="548680"/>
            <a:chExt cx="2741432" cy="1364704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2741432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BDBDDF6-158E-4D42-BAF0-9EA886A1F4DD}"/>
                </a:ext>
              </a:extLst>
            </p:cNvPr>
            <p:cNvSpPr txBox="1"/>
            <p:nvPr/>
          </p:nvSpPr>
          <p:spPr>
            <a:xfrm>
              <a:off x="2855640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820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Scroll: Horizontal 3">
            <a:extLst>
              <a:ext uri="{FF2B5EF4-FFF2-40B4-BE49-F238E27FC236}">
                <a16:creationId xmlns=""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=""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 sĩ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23B3D3-E477-4BD4-A774-A159BBE1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733425"/>
            <a:ext cx="5664200" cy="539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2061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Custom</PresentationFormat>
  <Paragraphs>117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lastModifiedBy/>
  <cp:revision>2</cp:revision>
  <dcterms:created xsi:type="dcterms:W3CDTF">2017-04-05T10:58:00Z</dcterms:created>
  <dcterms:modified xsi:type="dcterms:W3CDTF">2021-10-06T05:06:55Z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