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1309B7-B9FE-4384-B864-8B5307209E05}"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5549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309B7-B9FE-4384-B864-8B5307209E05}"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43879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309B7-B9FE-4384-B864-8B5307209E05}"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151815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309B7-B9FE-4384-B864-8B5307209E05}"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403101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1309B7-B9FE-4384-B864-8B5307209E05}"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398671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1309B7-B9FE-4384-B864-8B5307209E05}" type="datetimeFigureOut">
              <a:rPr lang="en-US" smtClean="0"/>
              <a:t>22/12/2023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80605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1309B7-B9FE-4384-B864-8B5307209E05}" type="datetimeFigureOut">
              <a:rPr lang="en-US" smtClean="0"/>
              <a:t>22/12/2023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154078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1309B7-B9FE-4384-B864-8B5307209E05}" type="datetimeFigureOut">
              <a:rPr lang="en-US" smtClean="0"/>
              <a:t>22/12/2023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143991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309B7-B9FE-4384-B864-8B5307209E05}" type="datetimeFigureOut">
              <a:rPr lang="en-US" smtClean="0"/>
              <a:t>22/12/2023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326104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1309B7-B9FE-4384-B864-8B5307209E05}" type="datetimeFigureOut">
              <a:rPr lang="en-US" smtClean="0"/>
              <a:t>22/12/2023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92107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1309B7-B9FE-4384-B864-8B5307209E05}" type="datetimeFigureOut">
              <a:rPr lang="en-US" smtClean="0"/>
              <a:t>22/12/2023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9877-DD65-4A09-8CFE-294EAA9CFE31}" type="slidenum">
              <a:rPr lang="en-US" smtClean="0"/>
              <a:t>‹#›</a:t>
            </a:fld>
            <a:endParaRPr lang="en-US"/>
          </a:p>
        </p:txBody>
      </p:sp>
    </p:spTree>
    <p:extLst>
      <p:ext uri="{BB962C8B-B14F-4D97-AF65-F5344CB8AC3E}">
        <p14:creationId xmlns:p14="http://schemas.microsoft.com/office/powerpoint/2010/main" val="236327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309B7-B9FE-4384-B864-8B5307209E05}" type="datetimeFigureOut">
              <a:rPr lang="en-US" smtClean="0"/>
              <a:t>22/12/2023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59877-DD65-4A09-8CFE-294EAA9CFE31}" type="slidenum">
              <a:rPr lang="en-US" smtClean="0"/>
              <a:t>‹#›</a:t>
            </a:fld>
            <a:endParaRPr lang="en-US"/>
          </a:p>
        </p:txBody>
      </p:sp>
    </p:spTree>
    <p:extLst>
      <p:ext uri="{BB962C8B-B14F-4D97-AF65-F5344CB8AC3E}">
        <p14:creationId xmlns:p14="http://schemas.microsoft.com/office/powerpoint/2010/main" val="129815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ga.com.vn/media/news/2707_nen-background-pp-chu-de-hoc-ta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939781"/>
            <a:ext cx="9144000" cy="2387600"/>
          </a:xfrm>
        </p:spPr>
        <p:txBody>
          <a:bodyPr>
            <a:normAutofit/>
          </a:bodyPr>
          <a:lstStyle/>
          <a:p>
            <a:r>
              <a:rPr lang="vi-VN" sz="6600" dirty="0" smtClean="0"/>
              <a:t>Chào mừng các em đến với tiết học ngày hôm nay</a:t>
            </a:r>
            <a:endParaRPr lang="en-US" sz="6600" dirty="0"/>
          </a:p>
        </p:txBody>
      </p:sp>
      <p:sp>
        <p:nvSpPr>
          <p:cNvPr id="3" name="Subtitle 2"/>
          <p:cNvSpPr>
            <a:spLocks noGrp="1"/>
          </p:cNvSpPr>
          <p:nvPr>
            <p:ph type="subTitle" idx="1"/>
          </p:nvPr>
        </p:nvSpPr>
        <p:spPr>
          <a:xfrm>
            <a:off x="-166254" y="6123709"/>
            <a:ext cx="1482436" cy="5089526"/>
          </a:xfrm>
        </p:spPr>
        <p:txBody>
          <a:bodyPr/>
          <a:lstStyle/>
          <a:p>
            <a:endParaRPr lang="en-US" dirty="0"/>
          </a:p>
        </p:txBody>
      </p:sp>
    </p:spTree>
    <p:extLst>
      <p:ext uri="{BB962C8B-B14F-4D97-AF65-F5344CB8AC3E}">
        <p14:creationId xmlns:p14="http://schemas.microsoft.com/office/powerpoint/2010/main" val="4229285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mega.com.vn/media/news/2707_phong-nen-chuyen-nghiep-cho-slide-p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 y="0"/>
            <a:ext cx="1208116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73382" y="1967347"/>
            <a:ext cx="4613563" cy="2424400"/>
          </a:xfrm>
        </p:spPr>
        <p:txBody>
          <a:bodyPr>
            <a:normAutofit/>
          </a:bodyPr>
          <a:lstStyle/>
          <a:p>
            <a:r>
              <a:rPr lang="vi-VN" sz="6600" dirty="0" smtClean="0"/>
              <a:t>Nội dung</a:t>
            </a:r>
            <a:endParaRPr lang="en-US" sz="6600" dirty="0"/>
          </a:p>
        </p:txBody>
      </p:sp>
      <p:graphicFrame>
        <p:nvGraphicFramePr>
          <p:cNvPr id="4" name="Table 3"/>
          <p:cNvGraphicFramePr>
            <a:graphicFrameLocks noGrp="1"/>
          </p:cNvGraphicFramePr>
          <p:nvPr>
            <p:extLst>
              <p:ext uri="{D42A27DB-BD31-4B8C-83A1-F6EECF244321}">
                <p14:modId xmlns:p14="http://schemas.microsoft.com/office/powerpoint/2010/main" val="344465931"/>
              </p:ext>
            </p:extLst>
          </p:nvPr>
        </p:nvGraphicFramePr>
        <p:xfrm>
          <a:off x="7509164" y="1454728"/>
          <a:ext cx="3172692" cy="3740728"/>
        </p:xfrm>
        <a:graphic>
          <a:graphicData uri="http://schemas.openxmlformats.org/drawingml/2006/table">
            <a:tbl>
              <a:tblPr/>
              <a:tblGrid>
                <a:gridCol w="3172692">
                  <a:extLst>
                    <a:ext uri="{9D8B030D-6E8A-4147-A177-3AD203B41FA5}">
                      <a16:colId xmlns:a16="http://schemas.microsoft.com/office/drawing/2014/main" val="3012784908"/>
                    </a:ext>
                  </a:extLst>
                </a:gridCol>
              </a:tblGrid>
              <a:tr h="3740728">
                <a:tc>
                  <a:txBody>
                    <a:bodyPr/>
                    <a:lstStyle/>
                    <a:p>
                      <a:pPr algn="just" fontAlgn="t"/>
                      <a:r>
                        <a:rPr lang="vi-VN" sz="2000" b="0" dirty="0">
                          <a:effectLst/>
                        </a:rPr>
                        <a:t>Bài đọc kể về một bạn nhỏ và bác Nhân. Bạn nhỏ có một tấm lòng rất đáng trân trọng: tìm mọi cách để làm cho người mình yêu quý vui vẻ, hạnh phúc. Bác Nhân, người chuyên làm đồ chơi cho trò em, là người rất đáng trân trọng vì bác yêu nghề, yêu các bạn nhỏ. </a:t>
                      </a:r>
                    </a:p>
                  </a:txBody>
                  <a:tcPr marL="23834" marR="23834" marT="23834" marB="23834">
                    <a:lnL>
                      <a:noFill/>
                    </a:lnL>
                    <a:lnR>
                      <a:noFill/>
                    </a:lnR>
                    <a:lnT>
                      <a:noFill/>
                    </a:lnT>
                    <a:lnB>
                      <a:noFill/>
                    </a:lnB>
                    <a:solidFill>
                      <a:srgbClr val="E5E519"/>
                    </a:solidFill>
                  </a:tcPr>
                </a:tc>
                <a:extLst>
                  <a:ext uri="{0D108BD9-81ED-4DB2-BD59-A6C34878D82A}">
                    <a16:rowId xmlns:a16="http://schemas.microsoft.com/office/drawing/2014/main" val="1805026126"/>
                  </a:ext>
                </a:extLst>
              </a:tr>
            </a:tbl>
          </a:graphicData>
        </a:graphic>
      </p:graphicFrame>
    </p:spTree>
    <p:extLst>
      <p:ext uri="{BB962C8B-B14F-4D97-AF65-F5344CB8AC3E}">
        <p14:creationId xmlns:p14="http://schemas.microsoft.com/office/powerpoint/2010/main" val="41666254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mega.com.vn/media/news/2707_background-dep-chuyen-nghiep-cho-slid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0"/>
            <a:ext cx="12192000" cy="7162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17965" y="2203017"/>
            <a:ext cx="9144000" cy="2387600"/>
          </a:xfrm>
        </p:spPr>
        <p:txBody>
          <a:bodyPr/>
          <a:lstStyle/>
          <a:p>
            <a:r>
              <a:rPr lang="vi-VN" dirty="0" smtClean="0">
                <a:solidFill>
                  <a:srgbClr val="FF0000"/>
                </a:solidFill>
                <a:effectLst>
                  <a:outerShdw blurRad="38100" dist="38100" dir="2700000" algn="tl">
                    <a:srgbClr val="000000">
                      <a:alpha val="43137"/>
                    </a:srgbClr>
                  </a:outerShdw>
                </a:effectLst>
              </a:rPr>
              <a:t>Tạm biệt và hẹn gặp lại các em ở tiết học sau</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4850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078" y="3078317"/>
            <a:ext cx="5542142" cy="1591733"/>
          </a:xfrm>
        </p:spPr>
        <p:txBody>
          <a:bodyPr/>
          <a:lstStyle/>
          <a:p>
            <a:endParaRPr lang="en-US" dirty="0"/>
          </a:p>
        </p:txBody>
      </p:sp>
      <p:pic>
        <p:nvPicPr>
          <p:cNvPr id="2050" name="Picture 2" descr="https://demoda.vn/wp-content/uploads/2022/01/hinh-nen-powerpoint-3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080655" y="595601"/>
            <a:ext cx="10903242" cy="5209453"/>
          </a:xfrm>
        </p:spPr>
        <p:txBody>
          <a:bodyPr>
            <a:normAutofit/>
          </a:bodyPr>
          <a:lstStyle/>
          <a:p>
            <a:r>
              <a:rPr lang="vi-VN" sz="4800" dirty="0" smtClean="0"/>
              <a:t>Thứ sáu ngày 22 tháng 12 năm 2023</a:t>
            </a:r>
          </a:p>
          <a:p>
            <a:r>
              <a:rPr lang="vi-VN" sz="4800" u="sng" dirty="0" smtClean="0"/>
              <a:t>Tiếng việt</a:t>
            </a:r>
          </a:p>
          <a:p>
            <a:r>
              <a:rPr lang="vi-VN" sz="4800" dirty="0" smtClean="0"/>
              <a:t>Tuần 17: bài 31</a:t>
            </a:r>
          </a:p>
          <a:p>
            <a:r>
              <a:rPr lang="vi-VN" sz="4800" dirty="0" smtClean="0"/>
              <a:t>Đọc: người làm đồ chơi</a:t>
            </a:r>
            <a:endParaRPr lang="en-US" sz="4800" dirty="0"/>
          </a:p>
        </p:txBody>
      </p:sp>
    </p:spTree>
    <p:extLst>
      <p:ext uri="{BB962C8B-B14F-4D97-AF65-F5344CB8AC3E}">
        <p14:creationId xmlns:p14="http://schemas.microsoft.com/office/powerpoint/2010/main" val="41109066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ga.com.vn/media/news/1907_khung-nen-ppt-dep-cho-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137"/>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29171" y="242888"/>
            <a:ext cx="9144000" cy="803564"/>
          </a:xfrm>
        </p:spPr>
        <p:txBody>
          <a:bodyPr>
            <a:normAutofit fontScale="90000"/>
          </a:bodyPr>
          <a:lstStyle/>
          <a:p>
            <a:r>
              <a:rPr lang="vi-VN" dirty="0" smtClean="0">
                <a:effectLst>
                  <a:outerShdw blurRad="38100" dist="38100" dir="2700000" algn="tl">
                    <a:srgbClr val="000000">
                      <a:alpha val="43137"/>
                    </a:srgbClr>
                  </a:outerShdw>
                </a:effectLst>
              </a:rPr>
              <a:t>Người làm đồ chơi</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42479" y="6370806"/>
            <a:ext cx="9144000" cy="1655762"/>
          </a:xfrm>
        </p:spPr>
        <p:txBody>
          <a:bodyPr/>
          <a:lstStyle/>
          <a:p>
            <a:endParaRPr lang="en-US" dirty="0"/>
          </a:p>
        </p:txBody>
      </p:sp>
      <p:sp>
        <p:nvSpPr>
          <p:cNvPr id="4" name="Rectangle 3"/>
          <p:cNvSpPr/>
          <p:nvPr/>
        </p:nvSpPr>
        <p:spPr>
          <a:xfrm>
            <a:off x="1662331" y="-8374"/>
            <a:ext cx="10586168" cy="2957513"/>
          </a:xfrm>
          <a:prstGeom prst="rect">
            <a:avLst/>
          </a:prstGeom>
        </p:spPr>
        <p:txBody>
          <a:bodyPr wrap="square">
            <a:spAutoFit/>
          </a:bodyPr>
          <a:lstStyle/>
          <a:p>
            <a:pPr algn="ctr"/>
            <a:endParaRPr lang="vi-VN" b="0" i="0" dirty="0" smtClean="0">
              <a:solidFill>
                <a:srgbClr val="000000"/>
              </a:solidFill>
              <a:effectLst/>
              <a:latin typeface="OpenSans"/>
            </a:endParaRPr>
          </a:p>
          <a:p>
            <a:r>
              <a:rPr lang="vi-VN" dirty="0" smtClean="0">
                <a:effectLst/>
              </a:rPr>
              <a:t/>
            </a:r>
            <a:br>
              <a:rPr lang="vi-VN" dirty="0" smtClean="0">
                <a:effectLst/>
              </a:rPr>
            </a:br>
            <a:endParaRPr lang="vi-VN" dirty="0" smtClean="0">
              <a:effectLst/>
            </a:endParaRPr>
          </a:p>
          <a:p>
            <a:pPr algn="just"/>
            <a:r>
              <a:rPr lang="vi-VN" b="0" i="0" dirty="0" smtClean="0">
                <a:solidFill>
                  <a:srgbClr val="000000"/>
                </a:solidFill>
                <a:effectLst/>
                <a:latin typeface="OpenSans"/>
              </a:rPr>
              <a:t>Bác Nhân, hàng xóm nhà tôi, là một người làm đồ chơi bằng bột màu. Ở ngoài phố, cái sào nứa cắm đồ chơi của bác dựng chỗ nào là chỗ ấy, các bạn nhỏ xúm lại. Từ những ngón tay đen sạm và thô nháp của bác Nhân hiện ra những con rồng đang múa, những con vịt ngây thơ, chậm chạp, những con gà tinh nhanh, chăm chỉ,… Bác Nhân rất vui với công việc của mình.</a:t>
            </a:r>
          </a:p>
          <a:p>
            <a:r>
              <a:rPr lang="vi-VN" b="0" i="0" dirty="0" smtClean="0">
                <a:solidFill>
                  <a:srgbClr val="000000"/>
                </a:solidFill>
                <a:effectLst/>
                <a:latin typeface="OpenSans"/>
              </a:rPr>
              <a:t/>
            </a:r>
            <a:br>
              <a:rPr lang="vi-VN" b="0" i="0" dirty="0" smtClean="0">
                <a:solidFill>
                  <a:srgbClr val="000000"/>
                </a:solidFill>
                <a:effectLst/>
                <a:latin typeface="OpenSans"/>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
        <p:nvSpPr>
          <p:cNvPr id="5" name="Rectangle 4"/>
          <p:cNvSpPr/>
          <p:nvPr/>
        </p:nvSpPr>
        <p:spPr>
          <a:xfrm>
            <a:off x="719842" y="1950874"/>
            <a:ext cx="10752316" cy="3139321"/>
          </a:xfrm>
          <a:prstGeom prst="rect">
            <a:avLst/>
          </a:prstGeom>
        </p:spPr>
        <p:txBody>
          <a:bodyPr wrap="square">
            <a:spAutoFit/>
          </a:bodyPr>
          <a:lstStyle/>
          <a:p>
            <a:pPr algn="just"/>
            <a:r>
              <a:rPr lang="vi-VN" b="0" i="0" dirty="0" smtClean="0">
                <a:solidFill>
                  <a:srgbClr val="000000"/>
                </a:solidFill>
                <a:effectLst/>
                <a:latin typeface="OpenSans"/>
              </a:rPr>
              <a:t>Mấy năm gần đây, những đồ chơi của bác không được đắt hàng như trước. Ở cổng công viên, có thêm mấy hàng đồ chơi bằng nhựa.</a:t>
            </a:r>
          </a:p>
          <a:p>
            <a:pPr algn="just"/>
            <a:r>
              <a:rPr lang="vi-VN" b="0" i="0" dirty="0" smtClean="0">
                <a:solidFill>
                  <a:srgbClr val="000000"/>
                </a:solidFill>
                <a:effectLst/>
                <a:latin typeface="OpenSans"/>
              </a:rPr>
              <a:t>Một hôm, bác Nhân bảo:</a:t>
            </a:r>
          </a:p>
          <a:p>
            <a:pPr algn="just"/>
            <a:r>
              <a:rPr lang="vi-VN" b="0" i="0" dirty="0" smtClean="0">
                <a:solidFill>
                  <a:srgbClr val="000000"/>
                </a:solidFill>
                <a:effectLst/>
                <a:latin typeface="OpenSans"/>
              </a:rPr>
              <a:t>- Bác sắp về quê đây, về quê làm ruộng.</a:t>
            </a:r>
          </a:p>
          <a:p>
            <a:pPr algn="just"/>
            <a:r>
              <a:rPr lang="vi-VN" b="0" i="0" dirty="0" smtClean="0">
                <a:solidFill>
                  <a:srgbClr val="000000"/>
                </a:solidFill>
                <a:effectLst/>
                <a:latin typeface="OpenSans"/>
              </a:rPr>
              <a:t>Tôi suýt khóc:</a:t>
            </a:r>
          </a:p>
          <a:p>
            <a:pPr algn="just"/>
            <a:r>
              <a:rPr lang="vi-VN" b="0" i="0" dirty="0" smtClean="0">
                <a:solidFill>
                  <a:srgbClr val="000000"/>
                </a:solidFill>
                <a:effectLst/>
                <a:latin typeface="OpenSans"/>
              </a:rPr>
              <a:t>- Đừng, bác đừng về. Bác ở đây làm đồ chơi bán cho chúng cháu.</a:t>
            </a:r>
          </a:p>
          <a:p>
            <a:pPr algn="just"/>
            <a:r>
              <a:rPr lang="vi-VN" b="0" i="0" dirty="0" smtClean="0">
                <a:solidFill>
                  <a:srgbClr val="000000"/>
                </a:solidFill>
                <a:effectLst/>
                <a:latin typeface="OpenSans"/>
              </a:rPr>
              <a:t>- Nhưng độ này chả mấy ai mua đồ chơi của bác nữa. Còn một ít bột và màu, bác sẽ nặn và bán nốt trong ngày mai.</a:t>
            </a:r>
          </a:p>
          <a:p>
            <a:r>
              <a:rPr lang="vi-VN" b="0" i="0" dirty="0" smtClean="0">
                <a:solidFill>
                  <a:srgbClr val="000000"/>
                </a:solidFill>
                <a:effectLst/>
                <a:latin typeface="OpenSans"/>
              </a:rPr>
              <a:t/>
            </a:r>
            <a:br>
              <a:rPr lang="vi-VN" b="0" i="0" dirty="0" smtClean="0">
                <a:solidFill>
                  <a:srgbClr val="000000"/>
                </a:solidFill>
                <a:effectLst/>
                <a:latin typeface="OpenSans"/>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
        <p:nvSpPr>
          <p:cNvPr id="6" name="Rectangle 5"/>
          <p:cNvSpPr/>
          <p:nvPr/>
        </p:nvSpPr>
        <p:spPr>
          <a:xfrm>
            <a:off x="729529" y="4237525"/>
            <a:ext cx="8666343" cy="2308324"/>
          </a:xfrm>
          <a:prstGeom prst="rect">
            <a:avLst/>
          </a:prstGeom>
        </p:spPr>
        <p:txBody>
          <a:bodyPr wrap="square">
            <a:spAutoFit/>
          </a:bodyPr>
          <a:lstStyle/>
          <a:p>
            <a:pPr algn="just"/>
            <a:r>
              <a:rPr lang="vi-VN" b="0" i="0" dirty="0" smtClean="0">
                <a:solidFill>
                  <a:srgbClr val="000000"/>
                </a:solidFill>
                <a:effectLst/>
                <a:latin typeface="OpenSans"/>
              </a:rPr>
              <a:t>Đêm ấy, tôi đập con lợn đất, được một ít tiền. Sáng hôm sau, tôi chia nhỏ món tiền, nhờ mấy bạn trong lớp mua giúp đồ chơi của bác.</a:t>
            </a:r>
          </a:p>
          <a:p>
            <a:pPr algn="just"/>
            <a:r>
              <a:rPr lang="vi-VN" b="0" i="0" dirty="0" smtClean="0">
                <a:solidFill>
                  <a:srgbClr val="000000"/>
                </a:solidFill>
                <a:effectLst/>
                <a:latin typeface="OpenSans"/>
              </a:rPr>
              <a:t>Chiều ấy, tôi thấy bác rất vui. Bác kể: “Hôm nay, bác bán hết hàng. Thì ra, vẫn còn nhiều bạn nhỏ thích đồ chơi của bác. Về quê, bác cũng sẽ nặn đồ chơi để bán. Nghe nói trẻ ở nông thôn còn thích thứ này hơn trẻ thành phố”</a:t>
            </a:r>
          </a:p>
          <a:p>
            <a:r>
              <a:rPr lang="vi-VN" b="0" i="0" dirty="0" smtClean="0">
                <a:solidFill>
                  <a:srgbClr val="000000"/>
                </a:solidFill>
                <a:effectLst/>
                <a:latin typeface="OpenSans"/>
              </a:rPr>
              <a:t/>
            </a:r>
            <a:br>
              <a:rPr lang="vi-VN" b="0" i="0" dirty="0" smtClean="0">
                <a:solidFill>
                  <a:srgbClr val="000000"/>
                </a:solidFill>
                <a:effectLst/>
                <a:latin typeface="OpenSans"/>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Tree>
    <p:extLst>
      <p:ext uri="{BB962C8B-B14F-4D97-AF65-F5344CB8AC3E}">
        <p14:creationId xmlns:p14="http://schemas.microsoft.com/office/powerpoint/2010/main" val="1678025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3775" y="2584896"/>
            <a:ext cx="7134253" cy="1432560"/>
          </a:xfrm>
        </p:spPr>
        <p:txBody>
          <a:bodyPr/>
          <a:lstStyle/>
          <a:p>
            <a:endParaRPr lang="en-US" dirty="0"/>
          </a:p>
        </p:txBody>
      </p:sp>
      <p:pic>
        <p:nvPicPr>
          <p:cNvPr id="4098" name="Picture 2" descr="https://img5.thuthuatphanmem.vn/uploads/2021/09/11/mau-slide-chuyen-nghiep_0237027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43891" y="2601119"/>
            <a:ext cx="9144000" cy="1655762"/>
          </a:xfrm>
        </p:spPr>
        <p:txBody>
          <a:bodyPr>
            <a:normAutofit/>
          </a:bodyPr>
          <a:lstStyle/>
          <a:p>
            <a:r>
              <a:rPr lang="vi-VN" sz="9600" dirty="0" smtClean="0"/>
              <a:t>câu hỏi</a:t>
            </a:r>
            <a:endParaRPr lang="en-US" sz="9600" dirty="0"/>
          </a:p>
        </p:txBody>
      </p:sp>
    </p:spTree>
    <p:extLst>
      <p:ext uri="{BB962C8B-B14F-4D97-AF65-F5344CB8AC3E}">
        <p14:creationId xmlns:p14="http://schemas.microsoft.com/office/powerpoint/2010/main" val="509870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ega.com.vn/media/news/2707_anh-nen-slide-powerpoint-chuyen-nghie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3999" y="1051670"/>
            <a:ext cx="9144000" cy="1593273"/>
          </a:xfrm>
        </p:spPr>
        <p:txBody>
          <a:bodyPr/>
          <a:lstStyle/>
          <a:p>
            <a:r>
              <a:rPr lang="en-US" b="1" dirty="0" err="1">
                <a:solidFill>
                  <a:srgbClr val="92D050"/>
                </a:solidFill>
                <a:effectLst>
                  <a:outerShdw blurRad="38100" dist="38100" dir="2700000" algn="tl">
                    <a:srgbClr val="000000">
                      <a:alpha val="43137"/>
                    </a:srgbClr>
                  </a:outerShdw>
                </a:effectLst>
              </a:rPr>
              <a:t>Bác</a:t>
            </a:r>
            <a:r>
              <a:rPr lang="en-US" b="1" dirty="0">
                <a:solidFill>
                  <a:srgbClr val="92D050"/>
                </a:solidFill>
                <a:effectLst>
                  <a:outerShdw blurRad="38100" dist="38100" dir="2700000" algn="tl">
                    <a:srgbClr val="000000">
                      <a:alpha val="43137"/>
                    </a:srgbClr>
                  </a:outerShdw>
                </a:effectLst>
              </a:rPr>
              <a:t> </a:t>
            </a:r>
            <a:r>
              <a:rPr lang="en-US" b="1" dirty="0" err="1">
                <a:solidFill>
                  <a:srgbClr val="92D050"/>
                </a:solidFill>
                <a:effectLst>
                  <a:outerShdw blurRad="38100" dist="38100" dir="2700000" algn="tl">
                    <a:srgbClr val="000000">
                      <a:alpha val="43137"/>
                    </a:srgbClr>
                  </a:outerShdw>
                </a:effectLst>
              </a:rPr>
              <a:t>Nhân</a:t>
            </a:r>
            <a:r>
              <a:rPr lang="en-US" b="1" dirty="0">
                <a:solidFill>
                  <a:srgbClr val="92D050"/>
                </a:solidFill>
                <a:effectLst>
                  <a:outerShdw blurRad="38100" dist="38100" dir="2700000" algn="tl">
                    <a:srgbClr val="000000">
                      <a:alpha val="43137"/>
                    </a:srgbClr>
                  </a:outerShdw>
                </a:effectLst>
              </a:rPr>
              <a:t> </a:t>
            </a:r>
            <a:r>
              <a:rPr lang="en-US" b="1" dirty="0" err="1">
                <a:solidFill>
                  <a:srgbClr val="92D050"/>
                </a:solidFill>
                <a:effectLst>
                  <a:outerShdw blurRad="38100" dist="38100" dir="2700000" algn="tl">
                    <a:srgbClr val="000000">
                      <a:alpha val="43137"/>
                    </a:srgbClr>
                  </a:outerShdw>
                </a:effectLst>
              </a:rPr>
              <a:t>làm</a:t>
            </a:r>
            <a:r>
              <a:rPr lang="en-US" b="1" dirty="0">
                <a:solidFill>
                  <a:srgbClr val="92D050"/>
                </a:solidFill>
                <a:effectLst>
                  <a:outerShdw blurRad="38100" dist="38100" dir="2700000" algn="tl">
                    <a:srgbClr val="000000">
                      <a:alpha val="43137"/>
                    </a:srgbClr>
                  </a:outerShdw>
                </a:effectLst>
              </a:rPr>
              <a:t> </a:t>
            </a:r>
            <a:r>
              <a:rPr lang="en-US" b="1" dirty="0" err="1">
                <a:solidFill>
                  <a:srgbClr val="92D050"/>
                </a:solidFill>
                <a:effectLst>
                  <a:outerShdw blurRad="38100" dist="38100" dir="2700000" algn="tl">
                    <a:srgbClr val="000000">
                      <a:alpha val="43137"/>
                    </a:srgbClr>
                  </a:outerShdw>
                </a:effectLst>
              </a:rPr>
              <a:t>nghề</a:t>
            </a:r>
            <a:r>
              <a:rPr lang="en-US" b="1" dirty="0">
                <a:solidFill>
                  <a:srgbClr val="92D050"/>
                </a:solidFill>
                <a:effectLst>
                  <a:outerShdw blurRad="38100" dist="38100" dir="2700000" algn="tl">
                    <a:srgbClr val="000000">
                      <a:alpha val="43137"/>
                    </a:srgbClr>
                  </a:outerShdw>
                </a:effectLst>
              </a:rPr>
              <a:t> </a:t>
            </a:r>
            <a:r>
              <a:rPr lang="en-US" b="1" dirty="0" err="1">
                <a:solidFill>
                  <a:srgbClr val="92D050"/>
                </a:solidFill>
                <a:effectLst>
                  <a:outerShdw blurRad="38100" dist="38100" dir="2700000" algn="tl">
                    <a:srgbClr val="000000">
                      <a:alpha val="43137"/>
                    </a:srgbClr>
                  </a:outerShdw>
                </a:effectLst>
              </a:rPr>
              <a:t>gì</a:t>
            </a:r>
            <a:r>
              <a:rPr lang="en-US" b="1" dirty="0">
                <a:solidFill>
                  <a:srgbClr val="92D050"/>
                </a:solidFill>
                <a:effectLst>
                  <a:outerShdw blurRad="38100" dist="38100" dir="2700000" algn="tl">
                    <a:srgbClr val="000000">
                      <a:alpha val="43137"/>
                    </a:srgbClr>
                  </a:outerShdw>
                </a:effectLst>
              </a:rPr>
              <a:t>?</a:t>
            </a:r>
            <a:endParaRPr lang="en-US" dirty="0">
              <a:solidFill>
                <a:srgbClr val="92D05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435370" y="3172691"/>
            <a:ext cx="7373648" cy="773304"/>
          </a:xfrm>
        </p:spPr>
        <p:txBody>
          <a:bodyPr>
            <a:noAutofit/>
          </a:bodyPr>
          <a:lstStyle/>
          <a:p>
            <a:r>
              <a:rPr lang="vi-VN" sz="6000" dirty="0">
                <a:solidFill>
                  <a:srgbClr val="00B0F0"/>
                </a:solidFill>
                <a:effectLst>
                  <a:outerShdw blurRad="38100" dist="38100" dir="2700000" algn="tl">
                    <a:srgbClr val="000000">
                      <a:alpha val="43137"/>
                    </a:srgbClr>
                  </a:outerShdw>
                </a:effectLst>
              </a:rPr>
              <a:t>Bác Nhân là một người làm đồ chơi bằng bột màu</a:t>
            </a:r>
            <a:r>
              <a:rPr lang="vi-VN" sz="6000" dirty="0"/>
              <a:t>.</a:t>
            </a:r>
            <a:br>
              <a:rPr lang="vi-VN" sz="6000" dirty="0"/>
            </a:br>
            <a:r>
              <a:rPr lang="vi-VN" sz="6000" dirty="0"/>
              <a:t/>
            </a:r>
            <a:br>
              <a:rPr lang="vi-VN" sz="6000" dirty="0"/>
            </a:br>
            <a:endParaRPr lang="en-US" sz="6000" dirty="0"/>
          </a:p>
        </p:txBody>
      </p:sp>
    </p:spTree>
    <p:extLst>
      <p:ext uri="{BB962C8B-B14F-4D97-AF65-F5344CB8AC3E}">
        <p14:creationId xmlns:p14="http://schemas.microsoft.com/office/powerpoint/2010/main" val="29473119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https://mega.com.vn/media/news/2707_nen-slide-chu-de-giao-duc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5986" y="397238"/>
            <a:ext cx="9906000" cy="1911928"/>
          </a:xfrm>
        </p:spPr>
        <p:txBody>
          <a:bodyPr>
            <a:normAutofit fontScale="90000"/>
          </a:bodyPr>
          <a:lstStyle/>
          <a:p>
            <a:r>
              <a:rPr lang="vi-VN" sz="6600" dirty="0" smtClean="0">
                <a:solidFill>
                  <a:schemeClr val="accent4"/>
                </a:solidFill>
                <a:effectLst>
                  <a:outerShdw blurRad="38100" dist="38100" dir="2700000" algn="tl">
                    <a:srgbClr val="000000">
                      <a:alpha val="43137"/>
                    </a:srgbClr>
                  </a:outerShdw>
                </a:effectLst>
              </a:rPr>
              <a:t>Chi tiết nào cho thấy trẻ con rất thích đồ chơi của bác Nhân ?</a:t>
            </a:r>
            <a:endParaRPr lang="en-US" sz="6600" dirty="0">
              <a:solidFill>
                <a:schemeClr val="accent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7974" y="2706404"/>
            <a:ext cx="11054341" cy="2803960"/>
          </a:xfrm>
        </p:spPr>
        <p:txBody>
          <a:bodyPr>
            <a:noAutofit/>
          </a:bodyPr>
          <a:lstStyle/>
          <a:p>
            <a:r>
              <a:rPr lang="vi-VN" sz="5400" dirty="0">
                <a:solidFill>
                  <a:schemeClr val="accent2">
                    <a:lumMod val="75000"/>
                  </a:schemeClr>
                </a:solidFill>
                <a:effectLst>
                  <a:outerShdw blurRad="38100" dist="38100" dir="2700000" algn="tl">
                    <a:srgbClr val="000000">
                      <a:alpha val="43137"/>
                    </a:srgbClr>
                  </a:outerShdw>
                </a:effectLst>
              </a:rPr>
              <a:t>Chi tiết cho thấy trẻ con rất thích đồ chơi của bác Nhân là: Ở ngoài phố, cái sào nứa cắm đồ chơi của bác dựng chỗ nào là chỗ ấy, các bạn nhỏ xúm lại</a:t>
            </a:r>
            <a:br>
              <a:rPr lang="vi-VN" sz="5400" dirty="0">
                <a:solidFill>
                  <a:schemeClr val="accent2">
                    <a:lumMod val="75000"/>
                  </a:schemeClr>
                </a:solidFill>
                <a:effectLst>
                  <a:outerShdw blurRad="38100" dist="38100" dir="2700000" algn="tl">
                    <a:srgbClr val="000000">
                      <a:alpha val="43137"/>
                    </a:srgbClr>
                  </a:outerShdw>
                </a:effectLst>
              </a:rPr>
            </a:br>
            <a:r>
              <a:rPr lang="vi-VN" sz="5400" dirty="0">
                <a:solidFill>
                  <a:schemeClr val="accent2">
                    <a:lumMod val="75000"/>
                  </a:schemeClr>
                </a:solidFill>
                <a:effectLst>
                  <a:outerShdw blurRad="38100" dist="38100" dir="2700000" algn="tl">
                    <a:srgbClr val="000000">
                      <a:alpha val="43137"/>
                    </a:srgbClr>
                  </a:outerShdw>
                </a:effectLst>
              </a:rPr>
              <a:t/>
            </a:r>
            <a:br>
              <a:rPr lang="vi-VN" sz="5400" dirty="0">
                <a:solidFill>
                  <a:schemeClr val="accent2">
                    <a:lumMod val="75000"/>
                  </a:schemeClr>
                </a:solidFill>
                <a:effectLst>
                  <a:outerShdw blurRad="38100" dist="38100" dir="2700000" algn="tl">
                    <a:srgbClr val="000000">
                      <a:alpha val="43137"/>
                    </a:srgbClr>
                  </a:outerShdw>
                </a:effectLst>
              </a:rPr>
            </a:br>
            <a:endParaRPr lang="en-US" sz="5400" dirty="0">
              <a:solidFill>
                <a:schemeClr val="accent2">
                  <a:lumMod val="75000"/>
                </a:schemeClr>
              </a:solidFill>
              <a:effectLst>
                <a:outerShdw blurRad="38100" dist="38100" dir="2700000" algn="tl">
                  <a:srgbClr val="000000">
                    <a:alpha val="43137"/>
                  </a:srgbClr>
                </a:outerShdw>
              </a:effectLst>
            </a:endParaRPr>
          </a:p>
        </p:txBody>
      </p:sp>
      <p:sp>
        <p:nvSpPr>
          <p:cNvPr id="4" name="AutoShape 2" descr="Hình nền powerpoint c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ình nền powerpoint cute"/>
          <p:cNvSpPr>
            <a:spLocks noChangeAspect="1" noChangeArrowheads="1"/>
          </p:cNvSpPr>
          <p:nvPr/>
        </p:nvSpPr>
        <p:spPr bwMode="auto">
          <a:xfrm>
            <a:off x="307974" y="7937"/>
            <a:ext cx="1409989" cy="14099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ình nền powerpoint cute"/>
          <p:cNvSpPr>
            <a:spLocks noChangeAspect="1" noChangeArrowheads="1"/>
          </p:cNvSpPr>
          <p:nvPr/>
        </p:nvSpPr>
        <p:spPr bwMode="auto">
          <a:xfrm>
            <a:off x="152400" y="3543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41164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ega.com.vn/media/news/2707_hinh-nen-hoc-dep-full-hd-cho-slide-powerpo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2228" y="2798618"/>
            <a:ext cx="11187544" cy="5394180"/>
          </a:xfrm>
        </p:spPr>
        <p:txBody>
          <a:bodyPr>
            <a:normAutofit fontScale="90000"/>
          </a:bodyPr>
          <a:lstStyle/>
          <a:p>
            <a:r>
              <a:rPr lang="vi-VN" b="1" dirty="0"/>
              <a:t>Vì sao bác Nhân muốn chuyển về quê?</a:t>
            </a:r>
            <a:r>
              <a:rPr lang="vi-VN" dirty="0"/>
              <a:t/>
            </a:r>
            <a:br>
              <a:rPr lang="vi-VN" dirty="0"/>
            </a:br>
            <a:r>
              <a:rPr lang="vi-VN" dirty="0"/>
              <a:t>a. Vì bác phải về quê làm ruộng</a:t>
            </a:r>
            <a:br>
              <a:rPr lang="vi-VN" dirty="0"/>
            </a:br>
            <a:r>
              <a:rPr lang="vi-VN" dirty="0"/>
              <a:t>b. Vì trẻ con ít mua đồ chơi của bác</a:t>
            </a:r>
            <a:br>
              <a:rPr lang="vi-VN" dirty="0"/>
            </a:br>
            <a:r>
              <a:rPr lang="vi-VN" dirty="0" smtClean="0"/>
              <a:t>c.Vì </a:t>
            </a:r>
            <a:r>
              <a:rPr lang="vi-VN" dirty="0"/>
              <a:t>bác không muốn làm đồ chơi nữa</a:t>
            </a:r>
            <a:br>
              <a:rPr lang="vi-VN" dirty="0"/>
            </a:br>
            <a:r>
              <a:rPr lang="vi-VN" dirty="0"/>
              <a:t/>
            </a:r>
            <a:br>
              <a:rPr lang="vi-VN" dirty="0"/>
            </a:br>
            <a:r>
              <a:rPr lang="vi-VN" dirty="0"/>
              <a:t/>
            </a:r>
            <a:br>
              <a:rPr lang="vi-VN" dirty="0"/>
            </a:br>
            <a:endParaRPr lang="en-US" dirty="0"/>
          </a:p>
        </p:txBody>
      </p:sp>
      <p:sp>
        <p:nvSpPr>
          <p:cNvPr id="4" name="Oval 3"/>
          <p:cNvSpPr/>
          <p:nvPr/>
        </p:nvSpPr>
        <p:spPr>
          <a:xfrm>
            <a:off x="983673" y="4447309"/>
            <a:ext cx="831272" cy="720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092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ega.com.vn/media/news/2707_background-pp-hoc-tap-lam-slid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23900" y="266699"/>
            <a:ext cx="6937663" cy="3858491"/>
          </a:xfrm>
        </p:spPr>
        <p:txBody>
          <a:bodyPr>
            <a:noAutofit/>
          </a:bodyPr>
          <a:lstStyle/>
          <a:p>
            <a:r>
              <a:rPr lang="vi-VN" sz="5400" dirty="0">
                <a:effectLst>
                  <a:outerShdw blurRad="38100" dist="38100" dir="2700000" algn="tl">
                    <a:srgbClr val="000000">
                      <a:alpha val="43137"/>
                    </a:srgbClr>
                  </a:outerShdw>
                </a:effectLst>
              </a:rPr>
              <a:t/>
            </a:r>
            <a:br>
              <a:rPr lang="vi-VN" sz="5400" dirty="0">
                <a:effectLst>
                  <a:outerShdw blurRad="38100" dist="38100" dir="2700000" algn="tl">
                    <a:srgbClr val="000000">
                      <a:alpha val="43137"/>
                    </a:srgbClr>
                  </a:outerShdw>
                </a:effectLst>
              </a:rPr>
            </a:br>
            <a:endParaRPr lang="en-US" sz="5400" dirty="0">
              <a:effectLst>
                <a:outerShdw blurRad="38100" dist="38100" dir="2700000" algn="tl">
                  <a:srgbClr val="000000">
                    <a:alpha val="43137"/>
                  </a:srgbClr>
                </a:outerShdw>
              </a:effectLst>
            </a:endParaRPr>
          </a:p>
        </p:txBody>
      </p:sp>
      <p:sp>
        <p:nvSpPr>
          <p:cNvPr id="4" name="Title 3"/>
          <p:cNvSpPr>
            <a:spLocks noGrp="1"/>
          </p:cNvSpPr>
          <p:nvPr>
            <p:ph type="ctrTitle"/>
          </p:nvPr>
        </p:nvSpPr>
        <p:spPr>
          <a:xfrm>
            <a:off x="7148946" y="2789381"/>
            <a:ext cx="5043054" cy="2671617"/>
          </a:xfrm>
        </p:spPr>
        <p:txBody>
          <a:bodyPr>
            <a:normAutofit fontScale="90000"/>
          </a:bodyPr>
          <a:lstStyle/>
          <a:p>
            <a:r>
              <a:rPr lang="vi-VN" dirty="0"/>
              <a:t>Bạn nhỏ đã bí mật làm điều gì trước buổi bán hàng cuối cùng của bác Nhân?</a:t>
            </a:r>
            <a:endParaRPr lang="en-US" dirty="0"/>
          </a:p>
        </p:txBody>
      </p:sp>
      <p:sp>
        <p:nvSpPr>
          <p:cNvPr id="5" name="Rectangle 4"/>
          <p:cNvSpPr/>
          <p:nvPr/>
        </p:nvSpPr>
        <p:spPr>
          <a:xfrm>
            <a:off x="1588078" y="997528"/>
            <a:ext cx="5740977" cy="5509200"/>
          </a:xfrm>
          <a:prstGeom prst="rect">
            <a:avLst/>
          </a:prstGeom>
        </p:spPr>
        <p:txBody>
          <a:bodyPr wrap="square">
            <a:spAutoFit/>
          </a:bodyPr>
          <a:lstStyle/>
          <a:p>
            <a:pPr algn="just"/>
            <a:r>
              <a:rPr lang="vi-VN" sz="4400" b="0" i="0" dirty="0" smtClean="0">
                <a:solidFill>
                  <a:srgbClr val="000000"/>
                </a:solidFill>
                <a:effectLst/>
                <a:latin typeface="Open Sans"/>
              </a:rPr>
              <a:t>Bạn nhỏ đã đập con lợn đất, được một ít tiền rồi chia nhỏ món tiền, nhờ mấy bạn trong lớp mua giúp đồ chơi của bác.</a:t>
            </a:r>
          </a:p>
          <a:p>
            <a:r>
              <a:rPr lang="vi-VN" sz="4400" dirty="0" smtClean="0"/>
              <a:t/>
            </a:r>
            <a:br>
              <a:rPr lang="vi-VN" sz="4400" dirty="0" smtClean="0"/>
            </a:br>
            <a:endParaRPr lang="en-US" sz="4400" dirty="0"/>
          </a:p>
        </p:txBody>
      </p:sp>
    </p:spTree>
    <p:extLst>
      <p:ext uri="{BB962C8B-B14F-4D97-AF65-F5344CB8AC3E}">
        <p14:creationId xmlns:p14="http://schemas.microsoft.com/office/powerpoint/2010/main" val="307208501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mega.com.vn/media/news/2707_slide-powepoint-chuyen-nghi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70910" y="1634836"/>
            <a:ext cx="9074727" cy="2812327"/>
          </a:xfrm>
        </p:spPr>
        <p:txBody>
          <a:bodyPr>
            <a:normAutofit fontScale="90000"/>
          </a:bodyPr>
          <a:lstStyle/>
          <a:p>
            <a:r>
              <a:rPr lang="vi-VN" dirty="0">
                <a:solidFill>
                  <a:schemeClr val="accent2">
                    <a:lumMod val="75000"/>
                  </a:schemeClr>
                </a:solidFill>
                <a:effectLst>
                  <a:outerShdw blurRad="38100" dist="38100" dir="2700000" algn="tl">
                    <a:srgbClr val="000000">
                      <a:alpha val="43137"/>
                    </a:srgbClr>
                  </a:outerShdw>
                </a:effectLst>
              </a:rPr>
              <a:t>Theo em, bạn nhỏ là người thế nào?</a:t>
            </a:r>
            <a:br>
              <a:rPr lang="vi-VN" dirty="0">
                <a:solidFill>
                  <a:schemeClr val="accent2">
                    <a:lumMod val="75000"/>
                  </a:schemeClr>
                </a:solidFill>
                <a:effectLst>
                  <a:outerShdw blurRad="38100" dist="38100" dir="2700000" algn="tl">
                    <a:srgbClr val="000000">
                      <a:alpha val="43137"/>
                    </a:srgbClr>
                  </a:outerShdw>
                </a:effectLst>
              </a:rPr>
            </a:br>
            <a:r>
              <a:rPr lang="vi-VN" dirty="0">
                <a:solidFill>
                  <a:schemeClr val="accent2">
                    <a:lumMod val="75000"/>
                  </a:schemeClr>
                </a:solidFill>
                <a:effectLst>
                  <a:outerShdw blurRad="38100" dist="38100" dir="2700000" algn="tl">
                    <a:srgbClr val="000000">
                      <a:alpha val="43137"/>
                    </a:srgbClr>
                  </a:outerShdw>
                </a:effectLst>
              </a:rPr>
              <a:t/>
            </a:r>
            <a:br>
              <a:rPr lang="vi-VN" dirty="0">
                <a:solidFill>
                  <a:schemeClr val="accent2">
                    <a:lumMod val="75000"/>
                  </a:schemeClr>
                </a:solidFill>
                <a:effectLst>
                  <a:outerShdw blurRad="38100" dist="38100" dir="2700000" algn="tl">
                    <a:srgbClr val="000000">
                      <a:alpha val="43137"/>
                    </a:srgbClr>
                  </a:outerShdw>
                </a:effectLst>
              </a:rPr>
            </a:b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74819" y="2937525"/>
            <a:ext cx="9144000" cy="4308763"/>
          </a:xfrm>
        </p:spPr>
        <p:txBody>
          <a:bodyPr>
            <a:normAutofit/>
          </a:bodyPr>
          <a:lstStyle/>
          <a:p>
            <a:r>
              <a:rPr lang="vi-VN" sz="4800" dirty="0">
                <a:solidFill>
                  <a:schemeClr val="accent2">
                    <a:lumMod val="50000"/>
                  </a:schemeClr>
                </a:solidFill>
                <a:effectLst>
                  <a:outerShdw blurRad="38100" dist="38100" dir="2700000" algn="tl">
                    <a:srgbClr val="000000">
                      <a:alpha val="43137"/>
                    </a:srgbClr>
                  </a:outerShdw>
                </a:effectLst>
              </a:rPr>
              <a:t>Theo em, bạn nhỏ là người có tấm lòng yêu thương mọi người. Bạn nhỏ biết quan tâm, chia sẻ với người khác.</a:t>
            </a:r>
            <a:br>
              <a:rPr lang="vi-VN" sz="4800" dirty="0">
                <a:solidFill>
                  <a:schemeClr val="accent2">
                    <a:lumMod val="50000"/>
                  </a:schemeClr>
                </a:solidFill>
                <a:effectLst>
                  <a:outerShdw blurRad="38100" dist="38100" dir="2700000" algn="tl">
                    <a:srgbClr val="000000">
                      <a:alpha val="43137"/>
                    </a:srgbClr>
                  </a:outerShdw>
                </a:effectLst>
              </a:rPr>
            </a:br>
            <a:r>
              <a:rPr lang="vi-VN" sz="4800" dirty="0">
                <a:solidFill>
                  <a:schemeClr val="accent2">
                    <a:lumMod val="50000"/>
                  </a:schemeClr>
                </a:solidFill>
                <a:effectLst>
                  <a:outerShdw blurRad="38100" dist="38100" dir="2700000" algn="tl">
                    <a:srgbClr val="000000">
                      <a:alpha val="43137"/>
                    </a:srgbClr>
                  </a:outerShdw>
                </a:effectLst>
              </a:rPr>
              <a:t/>
            </a:r>
            <a:br>
              <a:rPr lang="vi-VN" sz="4800" dirty="0">
                <a:solidFill>
                  <a:schemeClr val="accent2">
                    <a:lumMod val="50000"/>
                  </a:schemeClr>
                </a:solidFill>
                <a:effectLst>
                  <a:outerShdw blurRad="38100" dist="38100" dir="2700000" algn="tl">
                    <a:srgbClr val="000000">
                      <a:alpha val="43137"/>
                    </a:srgbClr>
                  </a:outerShdw>
                </a:effectLst>
              </a:rPr>
            </a:br>
            <a:endParaRPr lang="en-US" sz="48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29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485</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Open Sans</vt:lpstr>
      <vt:lpstr>OpenSans</vt:lpstr>
      <vt:lpstr>Times New Roman</vt:lpstr>
      <vt:lpstr>Office Theme</vt:lpstr>
      <vt:lpstr>Chào mừng các em đến với tiết học ngày hôm nay</vt:lpstr>
      <vt:lpstr>PowerPoint Presentation</vt:lpstr>
      <vt:lpstr>Người làm đồ chơi</vt:lpstr>
      <vt:lpstr>PowerPoint Presentation</vt:lpstr>
      <vt:lpstr>Bác Nhân làm nghề gì?</vt:lpstr>
      <vt:lpstr>Chi tiết nào cho thấy trẻ con rất thích đồ chơi của bác Nhân ?</vt:lpstr>
      <vt:lpstr>Vì sao bác Nhân muốn chuyển về quê? a. Vì bác phải về quê làm ruộng b. Vì trẻ con ít mua đồ chơi của bác c.Vì bác không muốn làm đồ chơi nữa   </vt:lpstr>
      <vt:lpstr>Bạn nhỏ đã bí mật làm điều gì trước buổi bán hàng cuối cùng của bác Nhân?</vt:lpstr>
      <vt:lpstr>Theo em, bạn nhỏ là người thế nào?  </vt:lpstr>
      <vt:lpstr>Nội dung</vt:lpstr>
      <vt:lpstr>Tạm biệt và hẹn gặp lại các em ở tiết học sau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ngày hôm nay</dc:title>
  <dc:creator>NGO QUYNH ANH</dc:creator>
  <cp:lastModifiedBy>NGO QUYNH ANH</cp:lastModifiedBy>
  <cp:revision>10</cp:revision>
  <dcterms:created xsi:type="dcterms:W3CDTF">2023-12-22T12:15:24Z</dcterms:created>
  <dcterms:modified xsi:type="dcterms:W3CDTF">2023-12-22T13:41:58Z</dcterms:modified>
</cp:coreProperties>
</file>