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3" r:id="rId2"/>
    <p:sldId id="257" r:id="rId3"/>
    <p:sldId id="269" r:id="rId4"/>
    <p:sldId id="270" r:id="rId5"/>
    <p:sldId id="268" r:id="rId6"/>
    <p:sldId id="258" r:id="rId7"/>
    <p:sldId id="259" r:id="rId8"/>
    <p:sldId id="260" r:id="rId9"/>
    <p:sldId id="271" r:id="rId10"/>
    <p:sldId id="262" r:id="rId11"/>
    <p:sldId id="274" r:id="rId12"/>
    <p:sldId id="263" r:id="rId13"/>
    <p:sldId id="264" r:id="rId14"/>
    <p:sldId id="265" r:id="rId15"/>
    <p:sldId id="266" r:id="rId16"/>
    <p:sldId id="267" r:id="rId17"/>
  </p:sldIdLst>
  <p:sldSz cx="18288000" cy="10287000"/>
  <p:notesSz cx="6858000" cy="9144000"/>
  <p:embeddedFontLst>
    <p:embeddedFont>
      <p:font typeface="Borsok" panose="02000503000000020002" charset="0"/>
      <p:regular r:id="rId18"/>
    </p:embeddedFont>
    <p:embeddedFont>
      <p:font typeface="Lobster" panose="00000500000000000000" pitchFamily="2"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7C80"/>
    <a:srgbClr val="F0C834"/>
    <a:srgbClr val="F5FF97"/>
    <a:srgbClr val="0E8EDC"/>
    <a:srgbClr val="E67E3E"/>
    <a:srgbClr val="004D68"/>
    <a:srgbClr val="FFEAC1"/>
    <a:srgbClr val="FFDC97"/>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5.svg"/><Relationship Id="rId10" Type="http://schemas.openxmlformats.org/officeDocument/2006/relationships/image" Target="../media/image23.svg"/><Relationship Id="rId4" Type="http://schemas.openxmlformats.org/officeDocument/2006/relationships/image" Target="../media/image14.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sv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svg"/><Relationship Id="rId10"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4.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18.svg"/><Relationship Id="rId4" Type="http://schemas.openxmlformats.org/officeDocument/2006/relationships/image" Target="../media/image14.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20.png"/><Relationship Id="rId12"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5.svg"/><Relationship Id="rId10" Type="http://schemas.openxmlformats.org/officeDocument/2006/relationships/image" Target="../media/image6.svg"/><Relationship Id="rId4" Type="http://schemas.openxmlformats.org/officeDocument/2006/relationships/image" Target="../media/image14.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svg"/><Relationship Id="rId10" Type="http://schemas.openxmlformats.org/officeDocument/2006/relationships/image" Target="../media/image24.png"/><Relationship Id="rId4" Type="http://schemas.openxmlformats.org/officeDocument/2006/relationships/image" Target="../media/image14.png"/><Relationship Id="rId9" Type="http://schemas.openxmlformats.org/officeDocument/2006/relationships/image" Target="../media/image23.sv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5.sv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A4B94-91A5-2094-7574-1DEEA61549E5}"/>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7225E2D6-3D19-EF62-F9A0-98E6CE34A011}"/>
              </a:ext>
            </a:extLst>
          </p:cNvPr>
          <p:cNvGrpSpPr/>
          <p:nvPr/>
        </p:nvGrpSpPr>
        <p:grpSpPr>
          <a:xfrm>
            <a:off x="-1165662" y="8828634"/>
            <a:ext cx="20697700" cy="2396116"/>
            <a:chOff x="0" y="0"/>
            <a:chExt cx="27596934" cy="3194822"/>
          </a:xfrm>
        </p:grpSpPr>
        <p:sp>
          <p:nvSpPr>
            <p:cNvPr id="6" name="Freeform 6">
              <a:extLst>
                <a:ext uri="{FF2B5EF4-FFF2-40B4-BE49-F238E27FC236}">
                  <a16:creationId xmlns:a16="http://schemas.microsoft.com/office/drawing/2014/main" id="{52EF7745-0FE4-4203-397B-74E35A3E7D83}"/>
                </a:ext>
              </a:extLst>
            </p:cNvPr>
            <p:cNvSpPr/>
            <p:nvPr/>
          </p:nvSpPr>
          <p:spPr>
            <a:xfrm>
              <a:off x="12449072" y="0"/>
              <a:ext cx="15147862" cy="3194822"/>
            </a:xfrm>
            <a:custGeom>
              <a:avLst/>
              <a:gdLst/>
              <a:ahLst/>
              <a:cxnLst/>
              <a:rect l="l" t="t" r="r" b="b"/>
              <a:pathLst>
                <a:path w="15147862" h="3194822">
                  <a:moveTo>
                    <a:pt x="0" y="0"/>
                  </a:moveTo>
                  <a:lnTo>
                    <a:pt x="15147862" y="0"/>
                  </a:lnTo>
                  <a:lnTo>
                    <a:pt x="15147862" y="3194822"/>
                  </a:lnTo>
                  <a:lnTo>
                    <a:pt x="0" y="31948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7" name="Freeform 7">
              <a:extLst>
                <a:ext uri="{FF2B5EF4-FFF2-40B4-BE49-F238E27FC236}">
                  <a16:creationId xmlns:a16="http://schemas.microsoft.com/office/drawing/2014/main" id="{581B1FF8-8DD0-1CD3-60AB-29CAB1D2045B}"/>
                </a:ext>
              </a:extLst>
            </p:cNvPr>
            <p:cNvSpPr/>
            <p:nvPr/>
          </p:nvSpPr>
          <p:spPr>
            <a:xfrm flipH="1">
              <a:off x="0" y="0"/>
              <a:ext cx="15147862" cy="3194822"/>
            </a:xfrm>
            <a:custGeom>
              <a:avLst/>
              <a:gdLst/>
              <a:ahLst/>
              <a:cxnLst/>
              <a:rect l="l" t="t" r="r" b="b"/>
              <a:pathLst>
                <a:path w="15147862" h="3194822">
                  <a:moveTo>
                    <a:pt x="15147862" y="0"/>
                  </a:moveTo>
                  <a:lnTo>
                    <a:pt x="0" y="0"/>
                  </a:lnTo>
                  <a:lnTo>
                    <a:pt x="0" y="3194822"/>
                  </a:lnTo>
                  <a:lnTo>
                    <a:pt x="15147862" y="3194822"/>
                  </a:lnTo>
                  <a:lnTo>
                    <a:pt x="1514786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sp>
        <p:nvSpPr>
          <p:cNvPr id="8" name="Freeform 8">
            <a:extLst>
              <a:ext uri="{FF2B5EF4-FFF2-40B4-BE49-F238E27FC236}">
                <a16:creationId xmlns:a16="http://schemas.microsoft.com/office/drawing/2014/main" id="{23D4656B-8220-F8EA-0BDD-E5233EAD3816}"/>
              </a:ext>
            </a:extLst>
          </p:cNvPr>
          <p:cNvSpPr/>
          <p:nvPr/>
        </p:nvSpPr>
        <p:spPr>
          <a:xfrm>
            <a:off x="-339634" y="8582807"/>
            <a:ext cx="3560191" cy="3171807"/>
          </a:xfrm>
          <a:custGeom>
            <a:avLst/>
            <a:gdLst/>
            <a:ahLst/>
            <a:cxnLst/>
            <a:rect l="l" t="t" r="r" b="b"/>
            <a:pathLst>
              <a:path w="3560191" h="3171807">
                <a:moveTo>
                  <a:pt x="0" y="0"/>
                </a:moveTo>
                <a:lnTo>
                  <a:pt x="3560191" y="0"/>
                </a:lnTo>
                <a:lnTo>
                  <a:pt x="3560191" y="3171807"/>
                </a:lnTo>
                <a:lnTo>
                  <a:pt x="0" y="3171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9" name="Freeform 9">
            <a:extLst>
              <a:ext uri="{FF2B5EF4-FFF2-40B4-BE49-F238E27FC236}">
                <a16:creationId xmlns:a16="http://schemas.microsoft.com/office/drawing/2014/main" id="{10A8612E-F657-6F48-707F-F43BE2B46851}"/>
              </a:ext>
            </a:extLst>
          </p:cNvPr>
          <p:cNvSpPr/>
          <p:nvPr/>
        </p:nvSpPr>
        <p:spPr>
          <a:xfrm flipH="1">
            <a:off x="14884563" y="7948349"/>
            <a:ext cx="3560191" cy="3171807"/>
          </a:xfrm>
          <a:custGeom>
            <a:avLst/>
            <a:gdLst/>
            <a:ahLst/>
            <a:cxnLst/>
            <a:rect l="l" t="t" r="r" b="b"/>
            <a:pathLst>
              <a:path w="3560191" h="3171807">
                <a:moveTo>
                  <a:pt x="3560191" y="0"/>
                </a:moveTo>
                <a:lnTo>
                  <a:pt x="0" y="0"/>
                </a:lnTo>
                <a:lnTo>
                  <a:pt x="0" y="3171807"/>
                </a:lnTo>
                <a:lnTo>
                  <a:pt x="3560191" y="3171807"/>
                </a:lnTo>
                <a:lnTo>
                  <a:pt x="356019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0" name="Freeform 10">
            <a:extLst>
              <a:ext uri="{FF2B5EF4-FFF2-40B4-BE49-F238E27FC236}">
                <a16:creationId xmlns:a16="http://schemas.microsoft.com/office/drawing/2014/main" id="{1E970919-1C51-889F-58C1-2DCFE2D2FBC2}"/>
              </a:ext>
            </a:extLst>
          </p:cNvPr>
          <p:cNvSpPr/>
          <p:nvPr/>
        </p:nvSpPr>
        <p:spPr>
          <a:xfrm>
            <a:off x="4227503" y="8752970"/>
            <a:ext cx="2859376" cy="2547444"/>
          </a:xfrm>
          <a:custGeom>
            <a:avLst/>
            <a:gdLst/>
            <a:ahLst/>
            <a:cxnLst/>
            <a:rect l="l" t="t" r="r" b="b"/>
            <a:pathLst>
              <a:path w="2859376" h="2547444">
                <a:moveTo>
                  <a:pt x="0" y="0"/>
                </a:moveTo>
                <a:lnTo>
                  <a:pt x="2859376" y="0"/>
                </a:lnTo>
                <a:lnTo>
                  <a:pt x="2859376" y="2547444"/>
                </a:lnTo>
                <a:lnTo>
                  <a:pt x="0" y="2547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1" name="Freeform 11">
            <a:extLst>
              <a:ext uri="{FF2B5EF4-FFF2-40B4-BE49-F238E27FC236}">
                <a16:creationId xmlns:a16="http://schemas.microsoft.com/office/drawing/2014/main" id="{D21991CB-D79B-EB37-ACBD-91DF98E37503}"/>
              </a:ext>
            </a:extLst>
          </p:cNvPr>
          <p:cNvSpPr/>
          <p:nvPr/>
        </p:nvSpPr>
        <p:spPr>
          <a:xfrm flipH="1">
            <a:off x="11532765" y="8677306"/>
            <a:ext cx="2859376" cy="2547444"/>
          </a:xfrm>
          <a:custGeom>
            <a:avLst/>
            <a:gdLst/>
            <a:ahLst/>
            <a:cxnLst/>
            <a:rect l="l" t="t" r="r" b="b"/>
            <a:pathLst>
              <a:path w="2859376" h="2547444">
                <a:moveTo>
                  <a:pt x="2859376" y="0"/>
                </a:moveTo>
                <a:lnTo>
                  <a:pt x="0" y="0"/>
                </a:lnTo>
                <a:lnTo>
                  <a:pt x="0" y="2547444"/>
                </a:lnTo>
                <a:lnTo>
                  <a:pt x="2859376" y="2547444"/>
                </a:lnTo>
                <a:lnTo>
                  <a:pt x="285937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3" name="TextBox 12">
            <a:extLst>
              <a:ext uri="{FF2B5EF4-FFF2-40B4-BE49-F238E27FC236}">
                <a16:creationId xmlns:a16="http://schemas.microsoft.com/office/drawing/2014/main" id="{B6FAEEA8-32D4-FAA7-4B96-D0E1BF7EDFC7}"/>
              </a:ext>
            </a:extLst>
          </p:cNvPr>
          <p:cNvSpPr txBox="1"/>
          <p:nvPr/>
        </p:nvSpPr>
        <p:spPr>
          <a:xfrm>
            <a:off x="1338460" y="266700"/>
            <a:ext cx="13665363" cy="1446550"/>
          </a:xfrm>
          <a:prstGeom prst="rect">
            <a:avLst/>
          </a:prstGeom>
          <a:noFill/>
        </p:spPr>
        <p:txBody>
          <a:bodyPr wrap="square" rtlCol="0">
            <a:spAutoFit/>
          </a:bodyPr>
          <a:lstStyle/>
          <a:p>
            <a:pPr algn="ctr"/>
            <a:r>
              <a:rPr lang="en-US" sz="4400" dirty="0" err="1"/>
              <a:t>Thứ</a:t>
            </a:r>
            <a:r>
              <a:rPr lang="en-US" sz="4400" dirty="0"/>
              <a:t> </a:t>
            </a:r>
            <a:r>
              <a:rPr lang="en-US" sz="4400" dirty="0" err="1"/>
              <a:t>ba</a:t>
            </a:r>
            <a:r>
              <a:rPr lang="en-US" sz="4400" dirty="0"/>
              <a:t> </a:t>
            </a:r>
            <a:r>
              <a:rPr lang="en-US" sz="4400" dirty="0" err="1"/>
              <a:t>ngày</a:t>
            </a:r>
            <a:r>
              <a:rPr lang="en-US" sz="4400" dirty="0"/>
              <a:t> 10 </a:t>
            </a:r>
            <a:r>
              <a:rPr lang="en-US" sz="4400" dirty="0" err="1"/>
              <a:t>tháng</a:t>
            </a:r>
            <a:r>
              <a:rPr lang="en-US" sz="4400" dirty="0"/>
              <a:t> 12 </a:t>
            </a:r>
            <a:r>
              <a:rPr lang="en-US" sz="4400" dirty="0" err="1"/>
              <a:t>năm</a:t>
            </a:r>
            <a:r>
              <a:rPr lang="en-US" sz="4400" dirty="0"/>
              <a:t> 2024</a:t>
            </a:r>
          </a:p>
          <a:p>
            <a:pPr algn="ctr"/>
            <a:r>
              <a:rPr lang="en-US" sz="4400" u="sng" dirty="0" err="1"/>
              <a:t>Tiếng</a:t>
            </a:r>
            <a:r>
              <a:rPr lang="en-US" sz="4400" u="sng" dirty="0"/>
              <a:t> </a:t>
            </a:r>
            <a:r>
              <a:rPr lang="en-US" sz="4400" u="sng" dirty="0" err="1"/>
              <a:t>Việt</a:t>
            </a:r>
            <a:endParaRPr lang="en-US" sz="4400" u="sng" dirty="0"/>
          </a:p>
        </p:txBody>
      </p:sp>
    </p:spTree>
    <p:extLst>
      <p:ext uri="{BB962C8B-B14F-4D97-AF65-F5344CB8AC3E}">
        <p14:creationId xmlns:p14="http://schemas.microsoft.com/office/powerpoint/2010/main" val="65933190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DF4B6"/>
        </a:solidFill>
        <a:effectLst/>
      </p:bgPr>
    </p:bg>
    <p:spTree>
      <p:nvGrpSpPr>
        <p:cNvPr id="1" name=""/>
        <p:cNvGrpSpPr/>
        <p:nvPr/>
      </p:nvGrpSpPr>
      <p:grpSpPr>
        <a:xfrm>
          <a:off x="0" y="0"/>
          <a:ext cx="0" cy="0"/>
          <a:chOff x="0" y="0"/>
          <a:chExt cx="0" cy="0"/>
        </a:xfrm>
      </p:grpSpPr>
      <p:grpSp>
        <p:nvGrpSpPr>
          <p:cNvPr id="2" name="Group 2"/>
          <p:cNvGrpSpPr/>
          <p:nvPr/>
        </p:nvGrpSpPr>
        <p:grpSpPr>
          <a:xfrm>
            <a:off x="-1204850" y="8070988"/>
            <a:ext cx="20697700" cy="2396116"/>
            <a:chOff x="0" y="0"/>
            <a:chExt cx="27596934" cy="3194822"/>
          </a:xfrm>
        </p:grpSpPr>
        <p:sp>
          <p:nvSpPr>
            <p:cNvPr id="3" name="Freeform 3"/>
            <p:cNvSpPr/>
            <p:nvPr/>
          </p:nvSpPr>
          <p:spPr>
            <a:xfrm>
              <a:off x="12449072" y="0"/>
              <a:ext cx="15147862" cy="3194822"/>
            </a:xfrm>
            <a:custGeom>
              <a:avLst/>
              <a:gdLst/>
              <a:ahLst/>
              <a:cxnLst/>
              <a:rect l="l" t="t" r="r" b="b"/>
              <a:pathLst>
                <a:path w="15147862" h="3194822">
                  <a:moveTo>
                    <a:pt x="0" y="0"/>
                  </a:moveTo>
                  <a:lnTo>
                    <a:pt x="15147862" y="0"/>
                  </a:lnTo>
                  <a:lnTo>
                    <a:pt x="15147862" y="3194822"/>
                  </a:lnTo>
                  <a:lnTo>
                    <a:pt x="0" y="31948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flipH="1">
              <a:off x="0" y="0"/>
              <a:ext cx="15147862" cy="3194822"/>
            </a:xfrm>
            <a:custGeom>
              <a:avLst/>
              <a:gdLst/>
              <a:ahLst/>
              <a:cxnLst/>
              <a:rect l="l" t="t" r="r" b="b"/>
              <a:pathLst>
                <a:path w="15147862" h="3194822">
                  <a:moveTo>
                    <a:pt x="15147862" y="0"/>
                  </a:moveTo>
                  <a:lnTo>
                    <a:pt x="0" y="0"/>
                  </a:lnTo>
                  <a:lnTo>
                    <a:pt x="0" y="3194822"/>
                  </a:lnTo>
                  <a:lnTo>
                    <a:pt x="15147862" y="3194822"/>
                  </a:lnTo>
                  <a:lnTo>
                    <a:pt x="1514786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grpSp>
        <p:nvGrpSpPr>
          <p:cNvPr id="5" name="Group 5"/>
          <p:cNvGrpSpPr/>
          <p:nvPr/>
        </p:nvGrpSpPr>
        <p:grpSpPr>
          <a:xfrm>
            <a:off x="507161" y="312627"/>
            <a:ext cx="17291301" cy="9550236"/>
            <a:chOff x="0" y="0"/>
            <a:chExt cx="4554087" cy="2515288"/>
          </a:xfrm>
        </p:grpSpPr>
        <p:sp>
          <p:nvSpPr>
            <p:cNvPr id="6" name="Freeform 6"/>
            <p:cNvSpPr/>
            <p:nvPr/>
          </p:nvSpPr>
          <p:spPr>
            <a:xfrm>
              <a:off x="0" y="0"/>
              <a:ext cx="4554088" cy="2515289"/>
            </a:xfrm>
            <a:custGeom>
              <a:avLst/>
              <a:gdLst/>
              <a:ahLst/>
              <a:cxnLst/>
              <a:rect l="l" t="t" r="r" b="b"/>
              <a:pathLst>
                <a:path w="4554088" h="2515289">
                  <a:moveTo>
                    <a:pt x="22834" y="0"/>
                  </a:moveTo>
                  <a:lnTo>
                    <a:pt x="4531253" y="0"/>
                  </a:lnTo>
                  <a:cubicBezTo>
                    <a:pt x="4543864" y="0"/>
                    <a:pt x="4554088" y="10223"/>
                    <a:pt x="4554088" y="22834"/>
                  </a:cubicBezTo>
                  <a:lnTo>
                    <a:pt x="4554088" y="2492454"/>
                  </a:lnTo>
                  <a:cubicBezTo>
                    <a:pt x="4554088" y="2498510"/>
                    <a:pt x="4551682" y="2504318"/>
                    <a:pt x="4547400" y="2508601"/>
                  </a:cubicBezTo>
                  <a:cubicBezTo>
                    <a:pt x="4543117" y="2512883"/>
                    <a:pt x="4537309" y="2515289"/>
                    <a:pt x="4531253" y="2515289"/>
                  </a:cubicBezTo>
                  <a:lnTo>
                    <a:pt x="22834" y="2515289"/>
                  </a:lnTo>
                  <a:cubicBezTo>
                    <a:pt x="10223" y="2515289"/>
                    <a:pt x="0" y="2505065"/>
                    <a:pt x="0" y="2492454"/>
                  </a:cubicBezTo>
                  <a:lnTo>
                    <a:pt x="0" y="22834"/>
                  </a:lnTo>
                  <a:cubicBezTo>
                    <a:pt x="0" y="10223"/>
                    <a:pt x="10223" y="0"/>
                    <a:pt x="22834" y="0"/>
                  </a:cubicBezTo>
                  <a:close/>
                </a:path>
              </a:pathLst>
            </a:custGeom>
            <a:solidFill>
              <a:srgbClr val="FFFFFF"/>
            </a:solidFill>
            <a:ln w="76200" cap="rnd">
              <a:solidFill>
                <a:srgbClr val="4E7F1C"/>
              </a:solidFill>
              <a:prstDash val="solid"/>
              <a:round/>
            </a:ln>
          </p:spPr>
          <p:txBody>
            <a:bodyPr/>
            <a:lstStyle/>
            <a:p>
              <a:endParaRPr lang="vi-VN"/>
            </a:p>
          </p:txBody>
        </p:sp>
        <p:sp>
          <p:nvSpPr>
            <p:cNvPr id="7" name="TextBox 7"/>
            <p:cNvSpPr txBox="1"/>
            <p:nvPr/>
          </p:nvSpPr>
          <p:spPr>
            <a:xfrm>
              <a:off x="0" y="0"/>
              <a:ext cx="4554087" cy="2515288"/>
            </a:xfrm>
            <a:prstGeom prst="rect">
              <a:avLst/>
            </a:prstGeom>
          </p:spPr>
          <p:txBody>
            <a:bodyPr lIns="50800" tIns="50800" rIns="50800" bIns="50800" rtlCol="0" anchor="ctr"/>
            <a:lstStyle/>
            <a:p>
              <a:pPr algn="ctr">
                <a:lnSpc>
                  <a:spcPts val="2924"/>
                </a:lnSpc>
              </a:pPr>
              <a:endParaRPr/>
            </a:p>
          </p:txBody>
        </p:sp>
      </p:grpSp>
      <p:sp>
        <p:nvSpPr>
          <p:cNvPr id="8" name="Freeform 8"/>
          <p:cNvSpPr/>
          <p:nvPr/>
        </p:nvSpPr>
        <p:spPr>
          <a:xfrm>
            <a:off x="55033" y="8858248"/>
            <a:ext cx="1138948" cy="1228278"/>
          </a:xfrm>
          <a:custGeom>
            <a:avLst/>
            <a:gdLst/>
            <a:ahLst/>
            <a:cxnLst/>
            <a:rect l="l" t="t" r="r" b="b"/>
            <a:pathLst>
              <a:path w="1138948" h="1228278">
                <a:moveTo>
                  <a:pt x="0" y="0"/>
                </a:moveTo>
                <a:lnTo>
                  <a:pt x="1138949" y="0"/>
                </a:lnTo>
                <a:lnTo>
                  <a:pt x="1138949" y="1228278"/>
                </a:lnTo>
                <a:lnTo>
                  <a:pt x="0" y="1228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9" name="Freeform 9"/>
          <p:cNvSpPr/>
          <p:nvPr/>
        </p:nvSpPr>
        <p:spPr>
          <a:xfrm>
            <a:off x="6019800" y="3172145"/>
            <a:ext cx="6979579" cy="6543355"/>
          </a:xfrm>
          <a:custGeom>
            <a:avLst/>
            <a:gdLst/>
            <a:ahLst/>
            <a:cxnLst/>
            <a:rect l="l" t="t" r="r" b="b"/>
            <a:pathLst>
              <a:path w="6979579" h="6543355">
                <a:moveTo>
                  <a:pt x="0" y="0"/>
                </a:moveTo>
                <a:lnTo>
                  <a:pt x="6979579" y="0"/>
                </a:lnTo>
                <a:lnTo>
                  <a:pt x="6979579" y="6543356"/>
                </a:lnTo>
                <a:lnTo>
                  <a:pt x="0" y="6543356"/>
                </a:lnTo>
                <a:lnTo>
                  <a:pt x="0" y="0"/>
                </a:lnTo>
                <a:close/>
              </a:path>
            </a:pathLst>
          </a:custGeom>
          <a:blipFill>
            <a:blip r:embed="rId6"/>
            <a:stretch>
              <a:fillRect/>
            </a:stretch>
          </a:blipFill>
        </p:spPr>
        <p:txBody>
          <a:bodyPr/>
          <a:lstStyle/>
          <a:p>
            <a:endParaRPr lang="vi-VN"/>
          </a:p>
        </p:txBody>
      </p:sp>
      <p:sp>
        <p:nvSpPr>
          <p:cNvPr id="11" name="TextBox 11"/>
          <p:cNvSpPr txBox="1"/>
          <p:nvPr/>
        </p:nvSpPr>
        <p:spPr>
          <a:xfrm>
            <a:off x="1028700" y="2208809"/>
            <a:ext cx="8905346" cy="877291"/>
          </a:xfrm>
          <a:prstGeom prst="rect">
            <a:avLst/>
          </a:prstGeom>
        </p:spPr>
        <p:txBody>
          <a:bodyPr lIns="0" tIns="0" rIns="0" bIns="0" rtlCol="0" anchor="t">
            <a:spAutoFit/>
          </a:bodyPr>
          <a:lstStyle/>
          <a:p>
            <a:pPr algn="ctr">
              <a:lnSpc>
                <a:spcPts val="7279"/>
              </a:lnSpc>
            </a:pPr>
            <a:r>
              <a:rPr lang="en-US" sz="6000" b="1">
                <a:solidFill>
                  <a:srgbClr val="0070C0"/>
                </a:solidFill>
                <a:latin typeface="Arial" panose="020B0604020202020204" pitchFamily="34" charset="0"/>
                <a:ea typeface="DejaVu Serif Bold"/>
                <a:cs typeface="Arial" panose="020B0604020202020204" pitchFamily="34" charset="0"/>
                <a:sym typeface="DejaVu Serif Bold"/>
              </a:rPr>
              <a:t>2.2. Thảo luận trước lớp</a:t>
            </a:r>
          </a:p>
        </p:txBody>
      </p:sp>
      <p:sp>
        <p:nvSpPr>
          <p:cNvPr id="12" name="Freeform 14">
            <a:extLst>
              <a:ext uri="{FF2B5EF4-FFF2-40B4-BE49-F238E27FC236}">
                <a16:creationId xmlns:a16="http://schemas.microsoft.com/office/drawing/2014/main" id="{10D9BEE1-2102-5D7C-594F-6CBB70AAF509}"/>
              </a:ext>
            </a:extLst>
          </p:cNvPr>
          <p:cNvSpPr/>
          <p:nvPr/>
        </p:nvSpPr>
        <p:spPr>
          <a:xfrm>
            <a:off x="1524423" y="566982"/>
            <a:ext cx="15761213" cy="1551325"/>
          </a:xfrm>
          <a:custGeom>
            <a:avLst/>
            <a:gdLst/>
            <a:ahLst/>
            <a:cxnLst/>
            <a:rect l="l" t="t" r="r" b="b"/>
            <a:pathLst>
              <a:path w="7315200" h="1343337">
                <a:moveTo>
                  <a:pt x="0" y="0"/>
                </a:moveTo>
                <a:lnTo>
                  <a:pt x="7315200" y="0"/>
                </a:lnTo>
                <a:lnTo>
                  <a:pt x="7315200" y="1343337"/>
                </a:lnTo>
                <a:lnTo>
                  <a:pt x="0" y="13433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C8223185-FD95-5728-12D6-8E4A6C734CCB}"/>
              </a:ext>
            </a:extLst>
          </p:cNvPr>
          <p:cNvSpPr txBox="1"/>
          <p:nvPr/>
        </p:nvSpPr>
        <p:spPr>
          <a:xfrm>
            <a:off x="2661329" y="571500"/>
            <a:ext cx="13487400" cy="1433790"/>
          </a:xfrm>
          <a:prstGeom prst="rect">
            <a:avLst/>
          </a:prstGeom>
        </p:spPr>
        <p:txBody>
          <a:bodyPr wrap="square" lIns="0" tIns="0" rIns="0" bIns="0" rtlCol="0" anchor="t">
            <a:spAutoFit/>
          </a:bodyPr>
          <a:lstStyle/>
          <a:p>
            <a:pPr algn="ctr">
              <a:lnSpc>
                <a:spcPts val="12599"/>
              </a:lnSpc>
            </a:pPr>
            <a:r>
              <a:rPr lang="en-US" sz="8000">
                <a:ln>
                  <a:solidFill>
                    <a:srgbClr val="7030A0"/>
                  </a:solidFill>
                </a:ln>
                <a:gradFill flip="none" rotWithShape="1">
                  <a:gsLst>
                    <a:gs pos="69000">
                      <a:srgbClr val="FF7C80"/>
                    </a:gs>
                    <a:gs pos="26000">
                      <a:srgbClr val="92D050"/>
                    </a:gs>
                    <a:gs pos="41000">
                      <a:srgbClr val="F0C834"/>
                    </a:gs>
                    <a:gs pos="96000">
                      <a:schemeClr val="accent6">
                        <a:lumMod val="75000"/>
                      </a:schemeClr>
                    </a:gs>
                  </a:gsLst>
                  <a:lin ang="16200000" scaled="1"/>
                  <a:tileRect/>
                </a:gradFill>
                <a:latin typeface="UTM American Sans" panose="02040603050506020204" pitchFamily="18" charset="0"/>
                <a:ea typeface="UTM American Sans"/>
                <a:cs typeface="UTM American Sans"/>
                <a:sym typeface="UTM American Sans"/>
              </a:rPr>
              <a:t>HOẠT ĐỘNG 2: THẢO LUẬN</a:t>
            </a:r>
          </a:p>
        </p:txBody>
      </p:sp>
      <p:sp>
        <p:nvSpPr>
          <p:cNvPr id="14" name="Freeform 9">
            <a:extLst>
              <a:ext uri="{FF2B5EF4-FFF2-40B4-BE49-F238E27FC236}">
                <a16:creationId xmlns:a16="http://schemas.microsoft.com/office/drawing/2014/main" id="{D7D4541B-DDAC-6BD4-417E-89CD70E06469}"/>
              </a:ext>
            </a:extLst>
          </p:cNvPr>
          <p:cNvSpPr/>
          <p:nvPr/>
        </p:nvSpPr>
        <p:spPr>
          <a:xfrm>
            <a:off x="15396098" y="744814"/>
            <a:ext cx="1505266" cy="1430002"/>
          </a:xfrm>
          <a:custGeom>
            <a:avLst/>
            <a:gdLst/>
            <a:ahLst/>
            <a:cxnLst/>
            <a:rect l="l" t="t" r="r" b="b"/>
            <a:pathLst>
              <a:path w="1505266" h="1430002">
                <a:moveTo>
                  <a:pt x="0" y="0"/>
                </a:moveTo>
                <a:lnTo>
                  <a:pt x="1505266" y="0"/>
                </a:lnTo>
                <a:lnTo>
                  <a:pt x="1505266" y="1430002"/>
                </a:lnTo>
                <a:lnTo>
                  <a:pt x="0" y="14300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EBCAD-3DC5-1D21-7835-4920E2E7FAE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DB74DEA-9F4C-932A-F0AB-690F9E1923C6}"/>
              </a:ext>
            </a:extLst>
          </p:cNvPr>
          <p:cNvGrpSpPr/>
          <p:nvPr/>
        </p:nvGrpSpPr>
        <p:grpSpPr>
          <a:xfrm>
            <a:off x="-1204850" y="8070988"/>
            <a:ext cx="20697700" cy="2396116"/>
            <a:chOff x="0" y="0"/>
            <a:chExt cx="27596934" cy="3194822"/>
          </a:xfrm>
        </p:grpSpPr>
        <p:sp>
          <p:nvSpPr>
            <p:cNvPr id="3" name="Freeform 3">
              <a:extLst>
                <a:ext uri="{FF2B5EF4-FFF2-40B4-BE49-F238E27FC236}">
                  <a16:creationId xmlns:a16="http://schemas.microsoft.com/office/drawing/2014/main" id="{79F5A243-1CB5-98D8-CEED-34F2FA9EBBB0}"/>
                </a:ext>
              </a:extLst>
            </p:cNvPr>
            <p:cNvSpPr/>
            <p:nvPr/>
          </p:nvSpPr>
          <p:spPr>
            <a:xfrm>
              <a:off x="12449072" y="0"/>
              <a:ext cx="15147862" cy="3194822"/>
            </a:xfrm>
            <a:custGeom>
              <a:avLst/>
              <a:gdLst/>
              <a:ahLst/>
              <a:cxnLst/>
              <a:rect l="l" t="t" r="r" b="b"/>
              <a:pathLst>
                <a:path w="15147862" h="3194822">
                  <a:moveTo>
                    <a:pt x="0" y="0"/>
                  </a:moveTo>
                  <a:lnTo>
                    <a:pt x="15147862" y="0"/>
                  </a:lnTo>
                  <a:lnTo>
                    <a:pt x="15147862" y="3194822"/>
                  </a:lnTo>
                  <a:lnTo>
                    <a:pt x="0" y="31948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a:extLst>
                <a:ext uri="{FF2B5EF4-FFF2-40B4-BE49-F238E27FC236}">
                  <a16:creationId xmlns:a16="http://schemas.microsoft.com/office/drawing/2014/main" id="{DDB2D8C7-ED59-BF07-E0C8-553D149FE31D}"/>
                </a:ext>
              </a:extLst>
            </p:cNvPr>
            <p:cNvSpPr/>
            <p:nvPr/>
          </p:nvSpPr>
          <p:spPr>
            <a:xfrm flipH="1">
              <a:off x="0" y="0"/>
              <a:ext cx="15147862" cy="3194822"/>
            </a:xfrm>
            <a:custGeom>
              <a:avLst/>
              <a:gdLst/>
              <a:ahLst/>
              <a:cxnLst/>
              <a:rect l="l" t="t" r="r" b="b"/>
              <a:pathLst>
                <a:path w="15147862" h="3194822">
                  <a:moveTo>
                    <a:pt x="15147862" y="0"/>
                  </a:moveTo>
                  <a:lnTo>
                    <a:pt x="0" y="0"/>
                  </a:lnTo>
                  <a:lnTo>
                    <a:pt x="0" y="3194822"/>
                  </a:lnTo>
                  <a:lnTo>
                    <a:pt x="15147862" y="3194822"/>
                  </a:lnTo>
                  <a:lnTo>
                    <a:pt x="1514786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grpSp>
        <p:nvGrpSpPr>
          <p:cNvPr id="5" name="Group 5">
            <a:extLst>
              <a:ext uri="{FF2B5EF4-FFF2-40B4-BE49-F238E27FC236}">
                <a16:creationId xmlns:a16="http://schemas.microsoft.com/office/drawing/2014/main" id="{58125859-6244-E1B0-9443-D28C6F63073B}"/>
              </a:ext>
            </a:extLst>
          </p:cNvPr>
          <p:cNvGrpSpPr/>
          <p:nvPr/>
        </p:nvGrpSpPr>
        <p:grpSpPr>
          <a:xfrm>
            <a:off x="507161" y="312627"/>
            <a:ext cx="17291301" cy="9550236"/>
            <a:chOff x="0" y="0"/>
            <a:chExt cx="4554087" cy="2515288"/>
          </a:xfrm>
        </p:grpSpPr>
        <p:sp>
          <p:nvSpPr>
            <p:cNvPr id="6" name="Freeform 6">
              <a:extLst>
                <a:ext uri="{FF2B5EF4-FFF2-40B4-BE49-F238E27FC236}">
                  <a16:creationId xmlns:a16="http://schemas.microsoft.com/office/drawing/2014/main" id="{5E6665DF-C9A9-AF49-6A56-E827F2E0F587}"/>
                </a:ext>
              </a:extLst>
            </p:cNvPr>
            <p:cNvSpPr/>
            <p:nvPr/>
          </p:nvSpPr>
          <p:spPr>
            <a:xfrm>
              <a:off x="0" y="0"/>
              <a:ext cx="4554088" cy="2515289"/>
            </a:xfrm>
            <a:custGeom>
              <a:avLst/>
              <a:gdLst/>
              <a:ahLst/>
              <a:cxnLst/>
              <a:rect l="l" t="t" r="r" b="b"/>
              <a:pathLst>
                <a:path w="4554088" h="2515289">
                  <a:moveTo>
                    <a:pt x="22834" y="0"/>
                  </a:moveTo>
                  <a:lnTo>
                    <a:pt x="4531253" y="0"/>
                  </a:lnTo>
                  <a:cubicBezTo>
                    <a:pt x="4543864" y="0"/>
                    <a:pt x="4554088" y="10223"/>
                    <a:pt x="4554088" y="22834"/>
                  </a:cubicBezTo>
                  <a:lnTo>
                    <a:pt x="4554088" y="2492454"/>
                  </a:lnTo>
                  <a:cubicBezTo>
                    <a:pt x="4554088" y="2498510"/>
                    <a:pt x="4551682" y="2504318"/>
                    <a:pt x="4547400" y="2508601"/>
                  </a:cubicBezTo>
                  <a:cubicBezTo>
                    <a:pt x="4543117" y="2512883"/>
                    <a:pt x="4537309" y="2515289"/>
                    <a:pt x="4531253" y="2515289"/>
                  </a:cubicBezTo>
                  <a:lnTo>
                    <a:pt x="22834" y="2515289"/>
                  </a:lnTo>
                  <a:cubicBezTo>
                    <a:pt x="10223" y="2515289"/>
                    <a:pt x="0" y="2505065"/>
                    <a:pt x="0" y="2492454"/>
                  </a:cubicBezTo>
                  <a:lnTo>
                    <a:pt x="0" y="22834"/>
                  </a:lnTo>
                  <a:cubicBezTo>
                    <a:pt x="0" y="10223"/>
                    <a:pt x="10223" y="0"/>
                    <a:pt x="22834" y="0"/>
                  </a:cubicBezTo>
                  <a:close/>
                </a:path>
              </a:pathLst>
            </a:custGeom>
            <a:solidFill>
              <a:srgbClr val="FFFFFF"/>
            </a:solidFill>
            <a:ln w="76200" cap="rnd">
              <a:solidFill>
                <a:srgbClr val="4E7F1C"/>
              </a:solidFill>
              <a:prstDash val="solid"/>
              <a:round/>
            </a:ln>
          </p:spPr>
          <p:txBody>
            <a:bodyPr/>
            <a:lstStyle/>
            <a:p>
              <a:endParaRPr lang="vi-VN"/>
            </a:p>
          </p:txBody>
        </p:sp>
        <p:sp>
          <p:nvSpPr>
            <p:cNvPr id="7" name="TextBox 7">
              <a:extLst>
                <a:ext uri="{FF2B5EF4-FFF2-40B4-BE49-F238E27FC236}">
                  <a16:creationId xmlns:a16="http://schemas.microsoft.com/office/drawing/2014/main" id="{53712143-91EF-9B78-9664-5AB68D65E5FE}"/>
                </a:ext>
              </a:extLst>
            </p:cNvPr>
            <p:cNvSpPr txBox="1"/>
            <p:nvPr/>
          </p:nvSpPr>
          <p:spPr>
            <a:xfrm>
              <a:off x="0" y="0"/>
              <a:ext cx="4554087" cy="2515288"/>
            </a:xfrm>
            <a:prstGeom prst="rect">
              <a:avLst/>
            </a:prstGeom>
          </p:spPr>
          <p:txBody>
            <a:bodyPr lIns="50800" tIns="50800" rIns="50800" bIns="50800" rtlCol="0" anchor="ctr"/>
            <a:lstStyle/>
            <a:p>
              <a:pPr algn="ctr">
                <a:lnSpc>
                  <a:spcPts val="2924"/>
                </a:lnSpc>
              </a:pPr>
              <a:endParaRPr/>
            </a:p>
          </p:txBody>
        </p:sp>
      </p:grpSp>
      <p:sp>
        <p:nvSpPr>
          <p:cNvPr id="8" name="Freeform 8">
            <a:extLst>
              <a:ext uri="{FF2B5EF4-FFF2-40B4-BE49-F238E27FC236}">
                <a16:creationId xmlns:a16="http://schemas.microsoft.com/office/drawing/2014/main" id="{EB8D4EF7-2494-FCA3-2B69-97936E05105F}"/>
              </a:ext>
            </a:extLst>
          </p:cNvPr>
          <p:cNvSpPr/>
          <p:nvPr/>
        </p:nvSpPr>
        <p:spPr>
          <a:xfrm>
            <a:off x="55033" y="8858248"/>
            <a:ext cx="1138948" cy="1228278"/>
          </a:xfrm>
          <a:custGeom>
            <a:avLst/>
            <a:gdLst/>
            <a:ahLst/>
            <a:cxnLst/>
            <a:rect l="l" t="t" r="r" b="b"/>
            <a:pathLst>
              <a:path w="1138948" h="1228278">
                <a:moveTo>
                  <a:pt x="0" y="0"/>
                </a:moveTo>
                <a:lnTo>
                  <a:pt x="1138949" y="0"/>
                </a:lnTo>
                <a:lnTo>
                  <a:pt x="1138949" y="1228278"/>
                </a:lnTo>
                <a:lnTo>
                  <a:pt x="0" y="1228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9" name="Freeform 9">
            <a:extLst>
              <a:ext uri="{FF2B5EF4-FFF2-40B4-BE49-F238E27FC236}">
                <a16:creationId xmlns:a16="http://schemas.microsoft.com/office/drawing/2014/main" id="{36955D86-A90F-490F-E998-9073B877D60E}"/>
              </a:ext>
            </a:extLst>
          </p:cNvPr>
          <p:cNvSpPr/>
          <p:nvPr/>
        </p:nvSpPr>
        <p:spPr>
          <a:xfrm>
            <a:off x="13961526" y="2647454"/>
            <a:ext cx="3556436" cy="4819297"/>
          </a:xfrm>
          <a:custGeom>
            <a:avLst/>
            <a:gdLst/>
            <a:ahLst/>
            <a:cxnLst/>
            <a:rect l="l" t="t" r="r" b="b"/>
            <a:pathLst>
              <a:path w="6979579" h="6543355">
                <a:moveTo>
                  <a:pt x="0" y="0"/>
                </a:moveTo>
                <a:lnTo>
                  <a:pt x="6979579" y="0"/>
                </a:lnTo>
                <a:lnTo>
                  <a:pt x="6979579" y="6543356"/>
                </a:lnTo>
                <a:lnTo>
                  <a:pt x="0" y="6543356"/>
                </a:lnTo>
                <a:lnTo>
                  <a:pt x="0" y="0"/>
                </a:lnTo>
                <a:close/>
              </a:path>
            </a:pathLst>
          </a:custGeom>
          <a:blipFill>
            <a:blip r:embed="rId6"/>
            <a:stretch>
              <a:fillRect/>
            </a:stretch>
          </a:blipFill>
        </p:spPr>
        <p:txBody>
          <a:bodyPr/>
          <a:lstStyle/>
          <a:p>
            <a:endParaRPr lang="vi-VN"/>
          </a:p>
        </p:txBody>
      </p:sp>
      <p:sp>
        <p:nvSpPr>
          <p:cNvPr id="11" name="TextBox 11">
            <a:extLst>
              <a:ext uri="{FF2B5EF4-FFF2-40B4-BE49-F238E27FC236}">
                <a16:creationId xmlns:a16="http://schemas.microsoft.com/office/drawing/2014/main" id="{368E182A-F2F5-0DD6-AB8B-EE10A9CCE05D}"/>
              </a:ext>
            </a:extLst>
          </p:cNvPr>
          <p:cNvSpPr txBox="1"/>
          <p:nvPr/>
        </p:nvSpPr>
        <p:spPr>
          <a:xfrm>
            <a:off x="990600" y="319426"/>
            <a:ext cx="8905346" cy="877291"/>
          </a:xfrm>
          <a:prstGeom prst="rect">
            <a:avLst/>
          </a:prstGeom>
        </p:spPr>
        <p:txBody>
          <a:bodyPr lIns="0" tIns="0" rIns="0" bIns="0" rtlCol="0" anchor="t">
            <a:spAutoFit/>
          </a:bodyPr>
          <a:lstStyle/>
          <a:p>
            <a:pPr algn="ctr">
              <a:lnSpc>
                <a:spcPts val="7279"/>
              </a:lnSpc>
            </a:pPr>
            <a:r>
              <a:rPr lang="en-US" sz="6000" b="1" dirty="0">
                <a:solidFill>
                  <a:srgbClr val="0070C0"/>
                </a:solidFill>
                <a:latin typeface="Arial" panose="020B0604020202020204" pitchFamily="34" charset="0"/>
                <a:ea typeface="DejaVu Serif Bold"/>
                <a:cs typeface="Arial" panose="020B0604020202020204" pitchFamily="34" charset="0"/>
                <a:sym typeface="DejaVu Serif Bold"/>
              </a:rPr>
              <a:t>2.2. </a:t>
            </a:r>
            <a:r>
              <a:rPr lang="en-US" sz="6000" b="1" dirty="0" err="1">
                <a:solidFill>
                  <a:srgbClr val="0070C0"/>
                </a:solidFill>
                <a:latin typeface="Arial" panose="020B0604020202020204" pitchFamily="34" charset="0"/>
                <a:ea typeface="DejaVu Serif Bold"/>
                <a:cs typeface="Arial" panose="020B0604020202020204" pitchFamily="34" charset="0"/>
                <a:sym typeface="DejaVu Serif Bold"/>
              </a:rPr>
              <a:t>Thảo</a:t>
            </a:r>
            <a:r>
              <a:rPr lang="en-US" sz="6000" b="1" dirty="0">
                <a:solidFill>
                  <a:srgbClr val="0070C0"/>
                </a:solidFill>
                <a:latin typeface="Arial" panose="020B0604020202020204" pitchFamily="34" charset="0"/>
                <a:ea typeface="DejaVu Serif Bold"/>
                <a:cs typeface="Arial" panose="020B0604020202020204" pitchFamily="34" charset="0"/>
                <a:sym typeface="DejaVu Serif Bold"/>
              </a:rPr>
              <a:t> </a:t>
            </a:r>
            <a:r>
              <a:rPr lang="en-US" sz="6000" b="1" dirty="0" err="1">
                <a:solidFill>
                  <a:srgbClr val="0070C0"/>
                </a:solidFill>
                <a:latin typeface="Arial" panose="020B0604020202020204" pitchFamily="34" charset="0"/>
                <a:ea typeface="DejaVu Serif Bold"/>
                <a:cs typeface="Arial" panose="020B0604020202020204" pitchFamily="34" charset="0"/>
                <a:sym typeface="DejaVu Serif Bold"/>
              </a:rPr>
              <a:t>luận</a:t>
            </a:r>
            <a:r>
              <a:rPr lang="en-US" sz="6000" b="1" dirty="0">
                <a:solidFill>
                  <a:srgbClr val="0070C0"/>
                </a:solidFill>
                <a:latin typeface="Arial" panose="020B0604020202020204" pitchFamily="34" charset="0"/>
                <a:ea typeface="DejaVu Serif Bold"/>
                <a:cs typeface="Arial" panose="020B0604020202020204" pitchFamily="34" charset="0"/>
                <a:sym typeface="DejaVu Serif Bold"/>
              </a:rPr>
              <a:t> </a:t>
            </a:r>
            <a:r>
              <a:rPr lang="en-US" sz="6000" b="1" dirty="0" err="1">
                <a:solidFill>
                  <a:srgbClr val="0070C0"/>
                </a:solidFill>
                <a:latin typeface="Arial" panose="020B0604020202020204" pitchFamily="34" charset="0"/>
                <a:ea typeface="DejaVu Serif Bold"/>
                <a:cs typeface="Arial" panose="020B0604020202020204" pitchFamily="34" charset="0"/>
                <a:sym typeface="DejaVu Serif Bold"/>
              </a:rPr>
              <a:t>trước</a:t>
            </a:r>
            <a:r>
              <a:rPr lang="en-US" sz="6000" b="1" dirty="0">
                <a:solidFill>
                  <a:srgbClr val="0070C0"/>
                </a:solidFill>
                <a:latin typeface="Arial" panose="020B0604020202020204" pitchFamily="34" charset="0"/>
                <a:ea typeface="DejaVu Serif Bold"/>
                <a:cs typeface="Arial" panose="020B0604020202020204" pitchFamily="34" charset="0"/>
                <a:sym typeface="DejaVu Serif Bold"/>
              </a:rPr>
              <a:t> </a:t>
            </a:r>
            <a:r>
              <a:rPr lang="en-US" sz="6000" b="1" dirty="0" err="1">
                <a:solidFill>
                  <a:srgbClr val="0070C0"/>
                </a:solidFill>
                <a:latin typeface="Arial" panose="020B0604020202020204" pitchFamily="34" charset="0"/>
                <a:ea typeface="DejaVu Serif Bold"/>
                <a:cs typeface="Arial" panose="020B0604020202020204" pitchFamily="34" charset="0"/>
                <a:sym typeface="DejaVu Serif Bold"/>
              </a:rPr>
              <a:t>lớp</a:t>
            </a:r>
            <a:endParaRPr lang="en-US" sz="6000" b="1" dirty="0">
              <a:solidFill>
                <a:srgbClr val="0070C0"/>
              </a:solidFill>
              <a:latin typeface="Arial" panose="020B0604020202020204" pitchFamily="34" charset="0"/>
              <a:ea typeface="DejaVu Serif Bold"/>
              <a:cs typeface="Arial" panose="020B0604020202020204" pitchFamily="34" charset="0"/>
              <a:sym typeface="DejaVu Serif Bold"/>
            </a:endParaRPr>
          </a:p>
        </p:txBody>
      </p:sp>
      <p:sp>
        <p:nvSpPr>
          <p:cNvPr id="14" name="Freeform 9">
            <a:extLst>
              <a:ext uri="{FF2B5EF4-FFF2-40B4-BE49-F238E27FC236}">
                <a16:creationId xmlns:a16="http://schemas.microsoft.com/office/drawing/2014/main" id="{7B18F28D-2ED2-D465-352B-11A53D2A9449}"/>
              </a:ext>
            </a:extLst>
          </p:cNvPr>
          <p:cNvSpPr/>
          <p:nvPr/>
        </p:nvSpPr>
        <p:spPr>
          <a:xfrm>
            <a:off x="15396098" y="744814"/>
            <a:ext cx="1505266" cy="1430002"/>
          </a:xfrm>
          <a:custGeom>
            <a:avLst/>
            <a:gdLst/>
            <a:ahLst/>
            <a:cxnLst/>
            <a:rect l="l" t="t" r="r" b="b"/>
            <a:pathLst>
              <a:path w="1505266" h="1430002">
                <a:moveTo>
                  <a:pt x="0" y="0"/>
                </a:moveTo>
                <a:lnTo>
                  <a:pt x="1505266" y="0"/>
                </a:lnTo>
                <a:lnTo>
                  <a:pt x="1505266" y="1430002"/>
                </a:lnTo>
                <a:lnTo>
                  <a:pt x="0" y="14300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5" name="TextBox 14">
            <a:extLst>
              <a:ext uri="{FF2B5EF4-FFF2-40B4-BE49-F238E27FC236}">
                <a16:creationId xmlns:a16="http://schemas.microsoft.com/office/drawing/2014/main" id="{8B4D7FE7-C505-C1E2-EA97-EF5D433E1FFC}"/>
              </a:ext>
            </a:extLst>
          </p:cNvPr>
          <p:cNvSpPr txBox="1"/>
          <p:nvPr/>
        </p:nvSpPr>
        <p:spPr>
          <a:xfrm>
            <a:off x="1062560" y="1459815"/>
            <a:ext cx="12639154" cy="8258671"/>
          </a:xfrm>
          <a:prstGeom prst="rect">
            <a:avLst/>
          </a:prstGeom>
          <a:solidFill>
            <a:srgbClr val="FFCCCC"/>
          </a:solidFill>
        </p:spPr>
        <p:txBody>
          <a:bodyPr wrap="square">
            <a:spAutoFit/>
          </a:bodyPr>
          <a:lstStyle/>
          <a:p>
            <a:pPr algn="just">
              <a:spcAft>
                <a:spcPts val="750"/>
              </a:spcAft>
            </a:pPr>
            <a:r>
              <a:rPr lang="en-US" sz="3600" b="0" i="0" dirty="0">
                <a:solidFill>
                  <a:srgbClr val="333333"/>
                </a:solidFill>
                <a:effectLst/>
                <a:latin typeface="Arial" panose="020B0604020202020204" pitchFamily="34" charset="0"/>
              </a:rPr>
              <a:t>1. </a:t>
            </a:r>
            <a:r>
              <a:rPr lang="vi-VN" sz="3600" b="0" i="0" dirty="0">
                <a:solidFill>
                  <a:srgbClr val="333333"/>
                </a:solidFill>
                <a:effectLst/>
                <a:latin typeface="Arial" panose="020B0604020202020204" pitchFamily="34" charset="0"/>
              </a:rPr>
              <a:t>Trình bày ý kiến về tài phân xử của Mồ Côi trong truyện </a:t>
            </a:r>
            <a:r>
              <a:rPr lang="vi-VN" sz="3600" b="0" i="1" dirty="0">
                <a:solidFill>
                  <a:srgbClr val="333333"/>
                </a:solidFill>
                <a:effectLst/>
                <a:latin typeface="Arial" panose="020B0604020202020204" pitchFamily="34" charset="0"/>
              </a:rPr>
              <a:t>Mồ Côi xử kiện</a:t>
            </a:r>
            <a:endParaRPr lang="vi-VN" sz="3600" b="0" i="0" dirty="0">
              <a:solidFill>
                <a:srgbClr val="333333"/>
              </a:solidFill>
              <a:effectLst/>
              <a:latin typeface="Arial" panose="020B0604020202020204" pitchFamily="34" charset="0"/>
            </a:endParaRPr>
          </a:p>
          <a:p>
            <a:pPr algn="just">
              <a:spcAft>
                <a:spcPts val="750"/>
              </a:spcAft>
            </a:pPr>
            <a:r>
              <a:rPr lang="vi-VN" sz="3600" b="0" i="0" dirty="0">
                <a:solidFill>
                  <a:srgbClr val="333333"/>
                </a:solidFill>
                <a:effectLst/>
                <a:latin typeface="Arial" panose="020B0604020202020204" pitchFamily="34" charset="0"/>
              </a:rPr>
              <a:t>- Người chủ quán kiện bác nông dân vì cho rằng bác nông dân đã vào quán hít mùi thơm của đồ ăn mà không trả tiền.</a:t>
            </a:r>
          </a:p>
          <a:p>
            <a:pPr algn="just">
              <a:spcAft>
                <a:spcPts val="750"/>
              </a:spcAft>
            </a:pPr>
            <a:r>
              <a:rPr lang="vi-VN" sz="3600" b="0" i="0" dirty="0">
                <a:solidFill>
                  <a:srgbClr val="333333"/>
                </a:solidFill>
                <a:effectLst/>
                <a:latin typeface="Arial" panose="020B0604020202020204" pitchFamily="34" charset="0"/>
              </a:rPr>
              <a:t>- Việc đó là không hợp lý. Vì người nông dân không ăn các món ăn trong quán, không làm mất đi số lượng đồ ăn mà người bán hàng có nên người nông dân không phải trả tiền.</a:t>
            </a:r>
          </a:p>
          <a:p>
            <a:pPr algn="just">
              <a:spcAft>
                <a:spcPts val="750"/>
              </a:spcAft>
            </a:pPr>
            <a:r>
              <a:rPr lang="vi-VN" sz="3600" b="0" i="0" dirty="0">
                <a:solidFill>
                  <a:srgbClr val="333333"/>
                </a:solidFill>
                <a:effectLst/>
                <a:latin typeface="Arial" panose="020B0604020202020204" pitchFamily="34" charset="0"/>
              </a:rPr>
              <a:t>- Em nhận thấy cách phân xử của chàng Mồ Côi là hợp lí vì bác nông dân chỉ hít mùi thơm không được ăn thì người bán hàng cũng chỉ được nghe tiếng bạc kêu trong đĩa chứ không được nhận tiền.</a:t>
            </a:r>
          </a:p>
          <a:p>
            <a:pPr algn="just">
              <a:spcAft>
                <a:spcPts val="750"/>
              </a:spcAft>
            </a:pPr>
            <a:r>
              <a:rPr lang="vi-VN" sz="3600" b="0" i="0" dirty="0">
                <a:solidFill>
                  <a:srgbClr val="333333"/>
                </a:solidFill>
                <a:effectLst/>
                <a:latin typeface="Arial" panose="020B0604020202020204" pitchFamily="34" charset="0"/>
              </a:rPr>
              <a:t>2. VD: Một số bạn cho rằng sử dụng điện thoại xem bài tham khảo trên mạng là cần tiết, một số bạn lại không cho như vậy là tốt.</a:t>
            </a:r>
          </a:p>
        </p:txBody>
      </p:sp>
    </p:spTree>
    <p:extLst>
      <p:ext uri="{BB962C8B-B14F-4D97-AF65-F5344CB8AC3E}">
        <p14:creationId xmlns:p14="http://schemas.microsoft.com/office/powerpoint/2010/main" val="3462281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FD4FF"/>
        </a:solidFill>
        <a:effectLst/>
      </p:bgPr>
    </p:bg>
    <p:spTree>
      <p:nvGrpSpPr>
        <p:cNvPr id="1" name=""/>
        <p:cNvGrpSpPr/>
        <p:nvPr/>
      </p:nvGrpSpPr>
      <p:grpSpPr>
        <a:xfrm>
          <a:off x="0" y="0"/>
          <a:ext cx="0" cy="0"/>
          <a:chOff x="0" y="0"/>
          <a:chExt cx="0" cy="0"/>
        </a:xfrm>
      </p:grpSpPr>
      <p:sp>
        <p:nvSpPr>
          <p:cNvPr id="2" name="Freeform 2"/>
          <p:cNvSpPr/>
          <p:nvPr/>
        </p:nvSpPr>
        <p:spPr>
          <a:xfrm rot="-873002">
            <a:off x="9047361" y="8886079"/>
            <a:ext cx="11360896" cy="2396116"/>
          </a:xfrm>
          <a:custGeom>
            <a:avLst/>
            <a:gdLst/>
            <a:ahLst/>
            <a:cxnLst/>
            <a:rect l="l" t="t" r="r" b="b"/>
            <a:pathLst>
              <a:path w="11360896" h="2396116">
                <a:moveTo>
                  <a:pt x="0" y="0"/>
                </a:moveTo>
                <a:lnTo>
                  <a:pt x="11360896" y="0"/>
                </a:lnTo>
                <a:lnTo>
                  <a:pt x="11360896" y="2396116"/>
                </a:lnTo>
                <a:lnTo>
                  <a:pt x="0" y="23961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flipH="1">
            <a:off x="15682650" y="8097735"/>
            <a:ext cx="2605350" cy="2321130"/>
          </a:xfrm>
          <a:custGeom>
            <a:avLst/>
            <a:gdLst/>
            <a:ahLst/>
            <a:cxnLst/>
            <a:rect l="l" t="t" r="r" b="b"/>
            <a:pathLst>
              <a:path w="2605350" h="2321130">
                <a:moveTo>
                  <a:pt x="2605350" y="0"/>
                </a:moveTo>
                <a:lnTo>
                  <a:pt x="0" y="0"/>
                </a:lnTo>
                <a:lnTo>
                  <a:pt x="0" y="2321130"/>
                </a:lnTo>
                <a:lnTo>
                  <a:pt x="2605350" y="2321130"/>
                </a:lnTo>
                <a:lnTo>
                  <a:pt x="260535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1222490" y="3975683"/>
            <a:ext cx="2359226" cy="1167817"/>
          </a:xfrm>
          <a:custGeom>
            <a:avLst/>
            <a:gdLst/>
            <a:ahLst/>
            <a:cxnLst/>
            <a:rect l="l" t="t" r="r" b="b"/>
            <a:pathLst>
              <a:path w="2359226" h="1167817">
                <a:moveTo>
                  <a:pt x="0" y="0"/>
                </a:moveTo>
                <a:lnTo>
                  <a:pt x="2359227" y="0"/>
                </a:lnTo>
                <a:lnTo>
                  <a:pt x="2359227" y="1167817"/>
                </a:lnTo>
                <a:lnTo>
                  <a:pt x="0" y="1167817"/>
                </a:lnTo>
                <a:lnTo>
                  <a:pt x="0" y="0"/>
                </a:lnTo>
                <a:close/>
              </a:path>
            </a:pathLst>
          </a:custGeom>
          <a:blipFill>
            <a:blip r:embed="rId6"/>
            <a:stretch>
              <a:fillRect/>
            </a:stretch>
          </a:blipFill>
        </p:spPr>
        <p:txBody>
          <a:bodyPr/>
          <a:lstStyle/>
          <a:p>
            <a:endParaRPr lang="vi-VN"/>
          </a:p>
        </p:txBody>
      </p:sp>
      <p:sp>
        <p:nvSpPr>
          <p:cNvPr id="5" name="Freeform 5"/>
          <p:cNvSpPr/>
          <p:nvPr/>
        </p:nvSpPr>
        <p:spPr>
          <a:xfrm>
            <a:off x="14727809" y="4707412"/>
            <a:ext cx="2859052" cy="1415231"/>
          </a:xfrm>
          <a:custGeom>
            <a:avLst/>
            <a:gdLst/>
            <a:ahLst/>
            <a:cxnLst/>
            <a:rect l="l" t="t" r="r" b="b"/>
            <a:pathLst>
              <a:path w="2859052" h="1415231">
                <a:moveTo>
                  <a:pt x="0" y="0"/>
                </a:moveTo>
                <a:lnTo>
                  <a:pt x="2859052" y="0"/>
                </a:lnTo>
                <a:lnTo>
                  <a:pt x="2859052" y="1415231"/>
                </a:lnTo>
                <a:lnTo>
                  <a:pt x="0" y="1415231"/>
                </a:lnTo>
                <a:lnTo>
                  <a:pt x="0" y="0"/>
                </a:lnTo>
                <a:close/>
              </a:path>
            </a:pathLst>
          </a:custGeom>
          <a:blipFill>
            <a:blip r:embed="rId6"/>
            <a:stretch>
              <a:fillRect/>
            </a:stretch>
          </a:blipFill>
        </p:spPr>
        <p:txBody>
          <a:bodyPr/>
          <a:lstStyle/>
          <a:p>
            <a:endParaRPr lang="vi-VN"/>
          </a:p>
        </p:txBody>
      </p:sp>
      <p:grpSp>
        <p:nvGrpSpPr>
          <p:cNvPr id="6" name="Group 6"/>
          <p:cNvGrpSpPr/>
          <p:nvPr/>
        </p:nvGrpSpPr>
        <p:grpSpPr>
          <a:xfrm>
            <a:off x="1222490" y="1028700"/>
            <a:ext cx="16036810" cy="8315489"/>
            <a:chOff x="0" y="0"/>
            <a:chExt cx="4223687" cy="2190088"/>
          </a:xfrm>
        </p:grpSpPr>
        <p:sp>
          <p:nvSpPr>
            <p:cNvPr id="7" name="Freeform 7"/>
            <p:cNvSpPr/>
            <p:nvPr/>
          </p:nvSpPr>
          <p:spPr>
            <a:xfrm>
              <a:off x="0" y="0"/>
              <a:ext cx="4223686" cy="2190088"/>
            </a:xfrm>
            <a:custGeom>
              <a:avLst/>
              <a:gdLst/>
              <a:ahLst/>
              <a:cxnLst/>
              <a:rect l="l" t="t" r="r" b="b"/>
              <a:pathLst>
                <a:path w="4223686" h="2190088">
                  <a:moveTo>
                    <a:pt x="24621" y="0"/>
                  </a:moveTo>
                  <a:lnTo>
                    <a:pt x="4199066" y="0"/>
                  </a:lnTo>
                  <a:cubicBezTo>
                    <a:pt x="4212663" y="0"/>
                    <a:pt x="4223686" y="11023"/>
                    <a:pt x="4223686" y="24621"/>
                  </a:cubicBezTo>
                  <a:lnTo>
                    <a:pt x="4223686" y="2165467"/>
                  </a:lnTo>
                  <a:cubicBezTo>
                    <a:pt x="4223686" y="2179064"/>
                    <a:pt x="4212663" y="2190088"/>
                    <a:pt x="4199066" y="2190088"/>
                  </a:cubicBezTo>
                  <a:lnTo>
                    <a:pt x="24621" y="2190088"/>
                  </a:lnTo>
                  <a:cubicBezTo>
                    <a:pt x="11023" y="2190088"/>
                    <a:pt x="0" y="2179064"/>
                    <a:pt x="0" y="2165467"/>
                  </a:cubicBezTo>
                  <a:lnTo>
                    <a:pt x="0" y="24621"/>
                  </a:lnTo>
                  <a:cubicBezTo>
                    <a:pt x="0" y="11023"/>
                    <a:pt x="11023" y="0"/>
                    <a:pt x="24621" y="0"/>
                  </a:cubicBezTo>
                  <a:close/>
                </a:path>
              </a:pathLst>
            </a:custGeom>
            <a:solidFill>
              <a:srgbClr val="FFFFFF"/>
            </a:solidFill>
            <a:ln w="76200" cap="rnd">
              <a:solidFill>
                <a:srgbClr val="428CE1"/>
              </a:solidFill>
              <a:prstDash val="solid"/>
              <a:round/>
            </a:ln>
          </p:spPr>
          <p:txBody>
            <a:bodyPr/>
            <a:lstStyle/>
            <a:p>
              <a:endParaRPr lang="vi-VN"/>
            </a:p>
          </p:txBody>
        </p:sp>
        <p:sp>
          <p:nvSpPr>
            <p:cNvPr id="8" name="TextBox 8"/>
            <p:cNvSpPr txBox="1"/>
            <p:nvPr/>
          </p:nvSpPr>
          <p:spPr>
            <a:xfrm>
              <a:off x="0" y="0"/>
              <a:ext cx="4223687" cy="2190088"/>
            </a:xfrm>
            <a:prstGeom prst="rect">
              <a:avLst/>
            </a:prstGeom>
          </p:spPr>
          <p:txBody>
            <a:bodyPr lIns="50800" tIns="50800" rIns="50800" bIns="50800" rtlCol="0" anchor="ctr"/>
            <a:lstStyle/>
            <a:p>
              <a:pPr algn="ctr">
                <a:lnSpc>
                  <a:spcPts val="2924"/>
                </a:lnSpc>
              </a:pPr>
              <a:endParaRPr/>
            </a:p>
          </p:txBody>
        </p:sp>
      </p:grpSp>
      <p:sp>
        <p:nvSpPr>
          <p:cNvPr id="9" name="Freeform 9"/>
          <p:cNvSpPr/>
          <p:nvPr/>
        </p:nvSpPr>
        <p:spPr>
          <a:xfrm>
            <a:off x="802483" y="9490870"/>
            <a:ext cx="2779234" cy="1375721"/>
          </a:xfrm>
          <a:custGeom>
            <a:avLst/>
            <a:gdLst/>
            <a:ahLst/>
            <a:cxnLst/>
            <a:rect l="l" t="t" r="r" b="b"/>
            <a:pathLst>
              <a:path w="2779234" h="1375721">
                <a:moveTo>
                  <a:pt x="0" y="0"/>
                </a:moveTo>
                <a:lnTo>
                  <a:pt x="2779234" y="0"/>
                </a:lnTo>
                <a:lnTo>
                  <a:pt x="2779234" y="1375720"/>
                </a:lnTo>
                <a:lnTo>
                  <a:pt x="0" y="1375720"/>
                </a:lnTo>
                <a:lnTo>
                  <a:pt x="0" y="0"/>
                </a:lnTo>
                <a:close/>
              </a:path>
            </a:pathLst>
          </a:custGeom>
          <a:blipFill>
            <a:blip r:embed="rId6"/>
            <a:stretch>
              <a:fillRect/>
            </a:stretch>
          </a:blipFill>
        </p:spPr>
        <p:txBody>
          <a:bodyPr/>
          <a:lstStyle/>
          <a:p>
            <a:endParaRPr lang="vi-VN"/>
          </a:p>
        </p:txBody>
      </p:sp>
      <p:sp>
        <p:nvSpPr>
          <p:cNvPr id="10" name="Freeform 10"/>
          <p:cNvSpPr/>
          <p:nvPr/>
        </p:nvSpPr>
        <p:spPr>
          <a:xfrm>
            <a:off x="4540028" y="1028700"/>
            <a:ext cx="9207944" cy="8229600"/>
          </a:xfrm>
          <a:custGeom>
            <a:avLst/>
            <a:gdLst/>
            <a:ahLst/>
            <a:cxnLst/>
            <a:rect l="l" t="t" r="r" b="b"/>
            <a:pathLst>
              <a:path w="9207944" h="8229600">
                <a:moveTo>
                  <a:pt x="0" y="0"/>
                </a:moveTo>
                <a:lnTo>
                  <a:pt x="9207944" y="0"/>
                </a:lnTo>
                <a:lnTo>
                  <a:pt x="9207944" y="8229600"/>
                </a:lnTo>
                <a:lnTo>
                  <a:pt x="0" y="8229600"/>
                </a:lnTo>
                <a:lnTo>
                  <a:pt x="0" y="0"/>
                </a:lnTo>
                <a:close/>
              </a:path>
            </a:pathLst>
          </a:custGeom>
          <a:blipFill>
            <a:blip r:embed="rId7">
              <a:alphaModFix amt="31999"/>
            </a:blip>
            <a:stretch>
              <a:fillRect/>
            </a:stretch>
          </a:blipFill>
        </p:spPr>
        <p:txBody>
          <a:bodyPr/>
          <a:lstStyle/>
          <a:p>
            <a:endParaRPr lang="vi-VN"/>
          </a:p>
        </p:txBody>
      </p:sp>
      <p:sp>
        <p:nvSpPr>
          <p:cNvPr id="11" name="Freeform 11"/>
          <p:cNvSpPr/>
          <p:nvPr/>
        </p:nvSpPr>
        <p:spPr>
          <a:xfrm>
            <a:off x="902799" y="5461501"/>
            <a:ext cx="2885928" cy="4071855"/>
          </a:xfrm>
          <a:custGeom>
            <a:avLst/>
            <a:gdLst/>
            <a:ahLst/>
            <a:cxnLst/>
            <a:rect l="l" t="t" r="r" b="b"/>
            <a:pathLst>
              <a:path w="2885928" h="4071855">
                <a:moveTo>
                  <a:pt x="0" y="0"/>
                </a:moveTo>
                <a:lnTo>
                  <a:pt x="2885928" y="0"/>
                </a:lnTo>
                <a:lnTo>
                  <a:pt x="2885928" y="4071855"/>
                </a:lnTo>
                <a:lnTo>
                  <a:pt x="0" y="4071855"/>
                </a:lnTo>
                <a:lnTo>
                  <a:pt x="0" y="0"/>
                </a:lnTo>
                <a:close/>
              </a:path>
            </a:pathLst>
          </a:custGeom>
          <a:blipFill>
            <a:blip r:embed="rId8"/>
            <a:stretch>
              <a:fillRect/>
            </a:stretch>
          </a:blipFill>
        </p:spPr>
        <p:txBody>
          <a:bodyPr/>
          <a:lstStyle/>
          <a:p>
            <a:endParaRPr lang="vi-VN"/>
          </a:p>
        </p:txBody>
      </p:sp>
      <p:sp>
        <p:nvSpPr>
          <p:cNvPr id="13" name="Freeform 13"/>
          <p:cNvSpPr/>
          <p:nvPr/>
        </p:nvSpPr>
        <p:spPr>
          <a:xfrm>
            <a:off x="15519448" y="365565"/>
            <a:ext cx="1739852" cy="2057890"/>
          </a:xfrm>
          <a:custGeom>
            <a:avLst/>
            <a:gdLst/>
            <a:ahLst/>
            <a:cxnLst/>
            <a:rect l="l" t="t" r="r" b="b"/>
            <a:pathLst>
              <a:path w="1739852" h="2057890">
                <a:moveTo>
                  <a:pt x="0" y="0"/>
                </a:moveTo>
                <a:lnTo>
                  <a:pt x="1739852" y="0"/>
                </a:lnTo>
                <a:lnTo>
                  <a:pt x="1739852" y="2057890"/>
                </a:lnTo>
                <a:lnTo>
                  <a:pt x="0" y="20578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4" name="TextBox 15">
            <a:extLst>
              <a:ext uri="{FF2B5EF4-FFF2-40B4-BE49-F238E27FC236}">
                <a16:creationId xmlns:a16="http://schemas.microsoft.com/office/drawing/2014/main" id="{3A79A430-376D-6AEF-182A-B6DB3C231FA4}"/>
              </a:ext>
            </a:extLst>
          </p:cNvPr>
          <p:cNvSpPr txBox="1"/>
          <p:nvPr/>
        </p:nvSpPr>
        <p:spPr>
          <a:xfrm>
            <a:off x="1831331" y="3402598"/>
            <a:ext cx="15591745" cy="3064493"/>
          </a:xfrm>
          <a:prstGeom prst="rect">
            <a:avLst/>
          </a:prstGeom>
        </p:spPr>
        <p:txBody>
          <a:bodyPr wrap="square" lIns="0" tIns="0" rIns="0" bIns="0" rtlCol="0" anchor="t">
            <a:spAutoFit/>
          </a:bodyPr>
          <a:lstStyle/>
          <a:p>
            <a:pPr algn="ctr">
              <a:lnSpc>
                <a:spcPts val="12599"/>
              </a:lnSpc>
            </a:pPr>
            <a:r>
              <a:rPr lang="en-US" sz="9600">
                <a:ln>
                  <a:solidFill>
                    <a:schemeClr val="accent3">
                      <a:lumMod val="40000"/>
                      <a:lumOff val="60000"/>
                    </a:schemeClr>
                  </a:solidFill>
                </a:ln>
                <a:gradFill flip="none" rotWithShape="1">
                  <a:gsLst>
                    <a:gs pos="20000">
                      <a:srgbClr val="0070C0"/>
                    </a:gs>
                    <a:gs pos="48000">
                      <a:srgbClr val="00B050"/>
                    </a:gs>
                    <a:gs pos="2000">
                      <a:schemeClr val="accent5">
                        <a:lumMod val="60000"/>
                        <a:lumOff val="40000"/>
                      </a:schemeClr>
                    </a:gs>
                    <a:gs pos="84000">
                      <a:schemeClr val="accent6">
                        <a:lumMod val="75000"/>
                      </a:schemeClr>
                    </a:gs>
                  </a:gsLst>
                  <a:lin ang="7800000" scaled="0"/>
                  <a:tileRect/>
                </a:gradFill>
                <a:latin typeface="UTM American Sans"/>
                <a:ea typeface="UTM American Sans"/>
                <a:cs typeface="UTM American Sans"/>
                <a:sym typeface="UTM American Sans"/>
              </a:rPr>
              <a:t>HOẠT ĐỘNG</a:t>
            </a:r>
          </a:p>
          <a:p>
            <a:pPr algn="ctr">
              <a:lnSpc>
                <a:spcPts val="12599"/>
              </a:lnSpc>
            </a:pPr>
            <a:r>
              <a:rPr lang="en-US" sz="9600">
                <a:ln>
                  <a:solidFill>
                    <a:schemeClr val="accent3">
                      <a:lumMod val="40000"/>
                      <a:lumOff val="60000"/>
                    </a:schemeClr>
                  </a:solidFill>
                </a:ln>
                <a:gradFill flip="none" rotWithShape="1">
                  <a:gsLst>
                    <a:gs pos="20000">
                      <a:srgbClr val="0070C0"/>
                    </a:gs>
                    <a:gs pos="48000">
                      <a:srgbClr val="00B050"/>
                    </a:gs>
                    <a:gs pos="2000">
                      <a:schemeClr val="accent5">
                        <a:lumMod val="60000"/>
                        <a:lumOff val="40000"/>
                      </a:schemeClr>
                    </a:gs>
                    <a:gs pos="84000">
                      <a:schemeClr val="accent6">
                        <a:lumMod val="75000"/>
                      </a:schemeClr>
                    </a:gs>
                  </a:gsLst>
                  <a:lin ang="7800000" scaled="0"/>
                  <a:tileRect/>
                </a:gradFill>
                <a:latin typeface="UTM American Sans"/>
                <a:ea typeface="UTM American Sans"/>
                <a:cs typeface="UTM American Sans"/>
                <a:sym typeface="UTM American Sans"/>
              </a:rPr>
              <a:t>VẬN DỤNG, TRẢI NGHIỆM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DF4B6"/>
        </a:solidFill>
        <a:effectLst/>
      </p:bgPr>
    </p:bg>
    <p:spTree>
      <p:nvGrpSpPr>
        <p:cNvPr id="1" name=""/>
        <p:cNvGrpSpPr/>
        <p:nvPr/>
      </p:nvGrpSpPr>
      <p:grpSpPr>
        <a:xfrm>
          <a:off x="0" y="0"/>
          <a:ext cx="0" cy="0"/>
          <a:chOff x="0" y="0"/>
          <a:chExt cx="0" cy="0"/>
        </a:xfrm>
      </p:grpSpPr>
      <p:grpSp>
        <p:nvGrpSpPr>
          <p:cNvPr id="2" name="Group 2"/>
          <p:cNvGrpSpPr/>
          <p:nvPr/>
        </p:nvGrpSpPr>
        <p:grpSpPr>
          <a:xfrm>
            <a:off x="-1204850" y="8070988"/>
            <a:ext cx="20697700" cy="2396116"/>
            <a:chOff x="0" y="0"/>
            <a:chExt cx="27596934" cy="3194822"/>
          </a:xfrm>
        </p:grpSpPr>
        <p:sp>
          <p:nvSpPr>
            <p:cNvPr id="3" name="Freeform 3"/>
            <p:cNvSpPr/>
            <p:nvPr/>
          </p:nvSpPr>
          <p:spPr>
            <a:xfrm>
              <a:off x="12449072" y="0"/>
              <a:ext cx="15147862" cy="3194822"/>
            </a:xfrm>
            <a:custGeom>
              <a:avLst/>
              <a:gdLst/>
              <a:ahLst/>
              <a:cxnLst/>
              <a:rect l="l" t="t" r="r" b="b"/>
              <a:pathLst>
                <a:path w="15147862" h="3194822">
                  <a:moveTo>
                    <a:pt x="0" y="0"/>
                  </a:moveTo>
                  <a:lnTo>
                    <a:pt x="15147862" y="0"/>
                  </a:lnTo>
                  <a:lnTo>
                    <a:pt x="15147862" y="3194822"/>
                  </a:lnTo>
                  <a:lnTo>
                    <a:pt x="0" y="31948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flipH="1">
              <a:off x="0" y="0"/>
              <a:ext cx="15147862" cy="3194822"/>
            </a:xfrm>
            <a:custGeom>
              <a:avLst/>
              <a:gdLst/>
              <a:ahLst/>
              <a:cxnLst/>
              <a:rect l="l" t="t" r="r" b="b"/>
              <a:pathLst>
                <a:path w="15147862" h="3194822">
                  <a:moveTo>
                    <a:pt x="15147862" y="0"/>
                  </a:moveTo>
                  <a:lnTo>
                    <a:pt x="0" y="0"/>
                  </a:lnTo>
                  <a:lnTo>
                    <a:pt x="0" y="3194822"/>
                  </a:lnTo>
                  <a:lnTo>
                    <a:pt x="15147862" y="3194822"/>
                  </a:lnTo>
                  <a:lnTo>
                    <a:pt x="1514786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grpSp>
        <p:nvGrpSpPr>
          <p:cNvPr id="5" name="Group 5"/>
          <p:cNvGrpSpPr/>
          <p:nvPr/>
        </p:nvGrpSpPr>
        <p:grpSpPr>
          <a:xfrm>
            <a:off x="636814" y="545334"/>
            <a:ext cx="17167834" cy="9287732"/>
            <a:chOff x="0" y="0"/>
            <a:chExt cx="5409098" cy="2926301"/>
          </a:xfrm>
        </p:grpSpPr>
        <p:sp>
          <p:nvSpPr>
            <p:cNvPr id="6" name="Freeform 6"/>
            <p:cNvSpPr/>
            <p:nvPr/>
          </p:nvSpPr>
          <p:spPr>
            <a:xfrm>
              <a:off x="0" y="0"/>
              <a:ext cx="5409098" cy="2926301"/>
            </a:xfrm>
            <a:custGeom>
              <a:avLst/>
              <a:gdLst/>
              <a:ahLst/>
              <a:cxnLst/>
              <a:rect l="l" t="t" r="r" b="b"/>
              <a:pathLst>
                <a:path w="5409098" h="2926301">
                  <a:moveTo>
                    <a:pt x="22999" y="0"/>
                  </a:moveTo>
                  <a:lnTo>
                    <a:pt x="5386100" y="0"/>
                  </a:lnTo>
                  <a:cubicBezTo>
                    <a:pt x="5392199" y="0"/>
                    <a:pt x="5398049" y="2423"/>
                    <a:pt x="5402362" y="6736"/>
                  </a:cubicBezTo>
                  <a:cubicBezTo>
                    <a:pt x="5406675" y="11049"/>
                    <a:pt x="5409098" y="16899"/>
                    <a:pt x="5409098" y="22999"/>
                  </a:cubicBezTo>
                  <a:lnTo>
                    <a:pt x="5409098" y="2903302"/>
                  </a:lnTo>
                  <a:cubicBezTo>
                    <a:pt x="5409098" y="2916004"/>
                    <a:pt x="5398801" y="2926301"/>
                    <a:pt x="5386100" y="2926301"/>
                  </a:cubicBezTo>
                  <a:lnTo>
                    <a:pt x="22999" y="2926301"/>
                  </a:lnTo>
                  <a:cubicBezTo>
                    <a:pt x="10297" y="2926301"/>
                    <a:pt x="0" y="2916004"/>
                    <a:pt x="0" y="2903302"/>
                  </a:cubicBezTo>
                  <a:lnTo>
                    <a:pt x="0" y="22999"/>
                  </a:lnTo>
                  <a:cubicBezTo>
                    <a:pt x="0" y="10297"/>
                    <a:pt x="10297" y="0"/>
                    <a:pt x="22999" y="0"/>
                  </a:cubicBezTo>
                  <a:close/>
                </a:path>
              </a:pathLst>
            </a:custGeom>
            <a:solidFill>
              <a:srgbClr val="FFFFFF"/>
            </a:solidFill>
            <a:ln w="76200" cap="rnd">
              <a:solidFill>
                <a:srgbClr val="4E7F1C"/>
              </a:solidFill>
              <a:prstDash val="solid"/>
              <a:round/>
            </a:ln>
          </p:spPr>
          <p:txBody>
            <a:bodyPr/>
            <a:lstStyle/>
            <a:p>
              <a:endParaRPr lang="vi-VN"/>
            </a:p>
          </p:txBody>
        </p:sp>
        <p:sp>
          <p:nvSpPr>
            <p:cNvPr id="7" name="TextBox 7"/>
            <p:cNvSpPr txBox="1"/>
            <p:nvPr/>
          </p:nvSpPr>
          <p:spPr>
            <a:xfrm>
              <a:off x="0" y="0"/>
              <a:ext cx="5409098" cy="2926301"/>
            </a:xfrm>
            <a:prstGeom prst="rect">
              <a:avLst/>
            </a:prstGeom>
          </p:spPr>
          <p:txBody>
            <a:bodyPr lIns="50800" tIns="50800" rIns="50800" bIns="50800" rtlCol="0" anchor="ctr"/>
            <a:lstStyle/>
            <a:p>
              <a:pPr algn="ctr">
                <a:lnSpc>
                  <a:spcPts val="2924"/>
                </a:lnSpc>
              </a:pPr>
              <a:endParaRPr/>
            </a:p>
          </p:txBody>
        </p:sp>
      </p:grpSp>
      <p:sp>
        <p:nvSpPr>
          <p:cNvPr id="9" name="Freeform 9"/>
          <p:cNvSpPr/>
          <p:nvPr/>
        </p:nvSpPr>
        <p:spPr>
          <a:xfrm>
            <a:off x="2249685" y="3362961"/>
            <a:ext cx="13942094" cy="6221659"/>
          </a:xfrm>
          <a:custGeom>
            <a:avLst/>
            <a:gdLst/>
            <a:ahLst/>
            <a:cxnLst/>
            <a:rect l="l" t="t" r="r" b="b"/>
            <a:pathLst>
              <a:path w="13942094" h="6221659">
                <a:moveTo>
                  <a:pt x="0" y="0"/>
                </a:moveTo>
                <a:lnTo>
                  <a:pt x="13942093" y="0"/>
                </a:lnTo>
                <a:lnTo>
                  <a:pt x="13942093" y="6221660"/>
                </a:lnTo>
                <a:lnTo>
                  <a:pt x="0" y="6221660"/>
                </a:lnTo>
                <a:lnTo>
                  <a:pt x="0" y="0"/>
                </a:lnTo>
                <a:close/>
              </a:path>
            </a:pathLst>
          </a:custGeom>
          <a:blipFill>
            <a:blip r:embed="rId4"/>
            <a:stretch>
              <a:fillRect/>
            </a:stretch>
          </a:blipFill>
        </p:spPr>
        <p:txBody>
          <a:bodyPr/>
          <a:lstStyle/>
          <a:p>
            <a:endParaRPr lang="vi-VN"/>
          </a:p>
        </p:txBody>
      </p:sp>
      <p:sp>
        <p:nvSpPr>
          <p:cNvPr id="10" name="Freeform 14">
            <a:extLst>
              <a:ext uri="{FF2B5EF4-FFF2-40B4-BE49-F238E27FC236}">
                <a16:creationId xmlns:a16="http://schemas.microsoft.com/office/drawing/2014/main" id="{1D38B904-6262-56D6-C505-F967E568F49D}"/>
              </a:ext>
            </a:extLst>
          </p:cNvPr>
          <p:cNvSpPr/>
          <p:nvPr/>
        </p:nvSpPr>
        <p:spPr>
          <a:xfrm>
            <a:off x="1282261" y="571500"/>
            <a:ext cx="15761213" cy="2667000"/>
          </a:xfrm>
          <a:custGeom>
            <a:avLst/>
            <a:gdLst/>
            <a:ahLst/>
            <a:cxnLst/>
            <a:rect l="l" t="t" r="r" b="b"/>
            <a:pathLst>
              <a:path w="7315200" h="1343337">
                <a:moveTo>
                  <a:pt x="0" y="0"/>
                </a:moveTo>
                <a:lnTo>
                  <a:pt x="7315200" y="0"/>
                </a:lnTo>
                <a:lnTo>
                  <a:pt x="7315200" y="1343337"/>
                </a:lnTo>
                <a:lnTo>
                  <a:pt x="0" y="13433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1635531" y="647700"/>
            <a:ext cx="15016937" cy="2477136"/>
          </a:xfrm>
          <a:prstGeom prst="rect">
            <a:avLst/>
          </a:prstGeom>
        </p:spPr>
        <p:txBody>
          <a:bodyPr lIns="0" tIns="0" rIns="0" bIns="0" rtlCol="0" anchor="t">
            <a:spAutoFit/>
          </a:bodyPr>
          <a:lstStyle/>
          <a:p>
            <a:pPr algn="ctr">
              <a:lnSpc>
                <a:spcPts val="9939"/>
              </a:lnSpc>
            </a:pPr>
            <a:r>
              <a:rPr lang="en-US" sz="7099">
                <a:solidFill>
                  <a:srgbClr val="004AAD"/>
                </a:solidFill>
                <a:latin typeface="Lobster"/>
                <a:ea typeface="Lobster"/>
                <a:cs typeface="Lobster"/>
                <a:sym typeface="Lobster"/>
              </a:rPr>
              <a:t>Các em hãy tự chọn 1 trong 2 đề tài </a:t>
            </a:r>
          </a:p>
          <a:p>
            <a:pPr algn="ctr">
              <a:lnSpc>
                <a:spcPts val="9939"/>
              </a:lnSpc>
            </a:pPr>
            <a:r>
              <a:rPr lang="en-US" sz="7099">
                <a:solidFill>
                  <a:srgbClr val="004AAD"/>
                </a:solidFill>
                <a:latin typeface="Lobster"/>
                <a:ea typeface="Lobster"/>
                <a:cs typeface="Lobster"/>
                <a:sym typeface="Lobster"/>
              </a:rPr>
              <a:t>của bài tập 2</a:t>
            </a: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DF4B6"/>
        </a:solidFill>
        <a:effectLst/>
      </p:bgPr>
    </p:bg>
    <p:spTree>
      <p:nvGrpSpPr>
        <p:cNvPr id="1" name=""/>
        <p:cNvGrpSpPr/>
        <p:nvPr/>
      </p:nvGrpSpPr>
      <p:grpSpPr>
        <a:xfrm>
          <a:off x="0" y="0"/>
          <a:ext cx="0" cy="0"/>
          <a:chOff x="0" y="0"/>
          <a:chExt cx="0" cy="0"/>
        </a:xfrm>
      </p:grpSpPr>
      <p:grpSp>
        <p:nvGrpSpPr>
          <p:cNvPr id="2" name="Group 2"/>
          <p:cNvGrpSpPr/>
          <p:nvPr/>
        </p:nvGrpSpPr>
        <p:grpSpPr>
          <a:xfrm>
            <a:off x="-1204850" y="8070988"/>
            <a:ext cx="20697700" cy="2396116"/>
            <a:chOff x="0" y="0"/>
            <a:chExt cx="27596934" cy="3194822"/>
          </a:xfrm>
        </p:grpSpPr>
        <p:sp>
          <p:nvSpPr>
            <p:cNvPr id="3" name="Freeform 3"/>
            <p:cNvSpPr/>
            <p:nvPr/>
          </p:nvSpPr>
          <p:spPr>
            <a:xfrm>
              <a:off x="12449072" y="0"/>
              <a:ext cx="15147862" cy="3194822"/>
            </a:xfrm>
            <a:custGeom>
              <a:avLst/>
              <a:gdLst/>
              <a:ahLst/>
              <a:cxnLst/>
              <a:rect l="l" t="t" r="r" b="b"/>
              <a:pathLst>
                <a:path w="15147862" h="3194822">
                  <a:moveTo>
                    <a:pt x="0" y="0"/>
                  </a:moveTo>
                  <a:lnTo>
                    <a:pt x="15147862" y="0"/>
                  </a:lnTo>
                  <a:lnTo>
                    <a:pt x="15147862" y="3194822"/>
                  </a:lnTo>
                  <a:lnTo>
                    <a:pt x="0" y="31948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flipH="1">
              <a:off x="0" y="0"/>
              <a:ext cx="15147862" cy="3194822"/>
            </a:xfrm>
            <a:custGeom>
              <a:avLst/>
              <a:gdLst/>
              <a:ahLst/>
              <a:cxnLst/>
              <a:rect l="l" t="t" r="r" b="b"/>
              <a:pathLst>
                <a:path w="15147862" h="3194822">
                  <a:moveTo>
                    <a:pt x="15147862" y="0"/>
                  </a:moveTo>
                  <a:lnTo>
                    <a:pt x="0" y="0"/>
                  </a:lnTo>
                  <a:lnTo>
                    <a:pt x="0" y="3194822"/>
                  </a:lnTo>
                  <a:lnTo>
                    <a:pt x="15147862" y="3194822"/>
                  </a:lnTo>
                  <a:lnTo>
                    <a:pt x="1514786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grpSp>
        <p:nvGrpSpPr>
          <p:cNvPr id="5" name="Group 5"/>
          <p:cNvGrpSpPr/>
          <p:nvPr/>
        </p:nvGrpSpPr>
        <p:grpSpPr>
          <a:xfrm>
            <a:off x="636814" y="545334"/>
            <a:ext cx="17167834" cy="9287732"/>
            <a:chOff x="0" y="0"/>
            <a:chExt cx="5409098" cy="2926301"/>
          </a:xfrm>
        </p:grpSpPr>
        <p:sp>
          <p:nvSpPr>
            <p:cNvPr id="6" name="Freeform 6"/>
            <p:cNvSpPr/>
            <p:nvPr/>
          </p:nvSpPr>
          <p:spPr>
            <a:xfrm>
              <a:off x="0" y="0"/>
              <a:ext cx="5409098" cy="2926301"/>
            </a:xfrm>
            <a:custGeom>
              <a:avLst/>
              <a:gdLst/>
              <a:ahLst/>
              <a:cxnLst/>
              <a:rect l="l" t="t" r="r" b="b"/>
              <a:pathLst>
                <a:path w="5409098" h="2926301">
                  <a:moveTo>
                    <a:pt x="22999" y="0"/>
                  </a:moveTo>
                  <a:lnTo>
                    <a:pt x="5386100" y="0"/>
                  </a:lnTo>
                  <a:cubicBezTo>
                    <a:pt x="5392199" y="0"/>
                    <a:pt x="5398049" y="2423"/>
                    <a:pt x="5402362" y="6736"/>
                  </a:cubicBezTo>
                  <a:cubicBezTo>
                    <a:pt x="5406675" y="11049"/>
                    <a:pt x="5409098" y="16899"/>
                    <a:pt x="5409098" y="22999"/>
                  </a:cubicBezTo>
                  <a:lnTo>
                    <a:pt x="5409098" y="2903302"/>
                  </a:lnTo>
                  <a:cubicBezTo>
                    <a:pt x="5409098" y="2916004"/>
                    <a:pt x="5398801" y="2926301"/>
                    <a:pt x="5386100" y="2926301"/>
                  </a:cubicBezTo>
                  <a:lnTo>
                    <a:pt x="22999" y="2926301"/>
                  </a:lnTo>
                  <a:cubicBezTo>
                    <a:pt x="10297" y="2926301"/>
                    <a:pt x="0" y="2916004"/>
                    <a:pt x="0" y="2903302"/>
                  </a:cubicBezTo>
                  <a:lnTo>
                    <a:pt x="0" y="22999"/>
                  </a:lnTo>
                  <a:cubicBezTo>
                    <a:pt x="0" y="10297"/>
                    <a:pt x="10297" y="0"/>
                    <a:pt x="22999" y="0"/>
                  </a:cubicBezTo>
                  <a:close/>
                </a:path>
              </a:pathLst>
            </a:custGeom>
            <a:solidFill>
              <a:srgbClr val="FFFFFF"/>
            </a:solidFill>
            <a:ln w="76200" cap="rnd">
              <a:solidFill>
                <a:srgbClr val="4E7F1C"/>
              </a:solidFill>
              <a:prstDash val="solid"/>
              <a:round/>
            </a:ln>
          </p:spPr>
          <p:txBody>
            <a:bodyPr/>
            <a:lstStyle/>
            <a:p>
              <a:endParaRPr lang="vi-VN"/>
            </a:p>
          </p:txBody>
        </p:sp>
        <p:sp>
          <p:nvSpPr>
            <p:cNvPr id="7" name="TextBox 7"/>
            <p:cNvSpPr txBox="1"/>
            <p:nvPr/>
          </p:nvSpPr>
          <p:spPr>
            <a:xfrm>
              <a:off x="0" y="0"/>
              <a:ext cx="5409098" cy="2926301"/>
            </a:xfrm>
            <a:prstGeom prst="rect">
              <a:avLst/>
            </a:prstGeom>
          </p:spPr>
          <p:txBody>
            <a:bodyPr lIns="50800" tIns="50800" rIns="50800" bIns="50800" rtlCol="0" anchor="ctr"/>
            <a:lstStyle/>
            <a:p>
              <a:pPr algn="ctr">
                <a:lnSpc>
                  <a:spcPts val="2924"/>
                </a:lnSpc>
              </a:pPr>
              <a:endParaRPr/>
            </a:p>
          </p:txBody>
        </p:sp>
      </p:grpSp>
      <p:sp>
        <p:nvSpPr>
          <p:cNvPr id="9" name="TextBox 9"/>
          <p:cNvSpPr txBox="1"/>
          <p:nvPr/>
        </p:nvSpPr>
        <p:spPr>
          <a:xfrm>
            <a:off x="799981" y="3175199"/>
            <a:ext cx="16726019" cy="5989973"/>
          </a:xfrm>
          <a:prstGeom prst="rect">
            <a:avLst/>
          </a:prstGeom>
        </p:spPr>
        <p:txBody>
          <a:bodyPr wrap="square" lIns="0" tIns="0" rIns="0" bIns="0" rtlCol="0" anchor="t">
            <a:spAutoFit/>
          </a:bodyPr>
          <a:lstStyle/>
          <a:p>
            <a:pPr algn="just">
              <a:lnSpc>
                <a:spcPts val="9519"/>
              </a:lnSpc>
            </a:pPr>
            <a:r>
              <a:rPr lang="en-US" sz="6000" b="1" u="sng" spc="10">
                <a:solidFill>
                  <a:schemeClr val="tx2">
                    <a:lumMod val="75000"/>
                  </a:schemeClr>
                </a:solidFill>
                <a:latin typeface="Lobster" panose="00000500000000000000" pitchFamily="2" charset="0"/>
                <a:ea typeface="Lobster"/>
                <a:cs typeface="Lobster"/>
                <a:sym typeface="Lobster"/>
              </a:rPr>
              <a:t>Nhiệm vụ:</a:t>
            </a:r>
          </a:p>
          <a:p>
            <a:pPr marL="1468111" lvl="1" indent="-734055" algn="just">
              <a:lnSpc>
                <a:spcPts val="9519"/>
              </a:lnSpc>
              <a:buFont typeface="Arial"/>
              <a:buChar char="•"/>
            </a:pPr>
            <a:r>
              <a:rPr lang="en-US" sz="6000">
                <a:solidFill>
                  <a:srgbClr val="000000"/>
                </a:solidFill>
                <a:latin typeface="Canva Sans "/>
                <a:ea typeface="Lobster"/>
                <a:cs typeface="Lobster"/>
                <a:sym typeface="Lobster"/>
              </a:rPr>
              <a:t>Chọn 1 trong 2 đề tài</a:t>
            </a:r>
          </a:p>
          <a:p>
            <a:pPr marL="1468111" lvl="1" indent="-734055" algn="just">
              <a:lnSpc>
                <a:spcPts val="9519"/>
              </a:lnSpc>
              <a:buFont typeface="Arial"/>
              <a:buChar char="•"/>
            </a:pPr>
            <a:r>
              <a:rPr lang="en-US" sz="6000">
                <a:solidFill>
                  <a:srgbClr val="000000"/>
                </a:solidFill>
                <a:latin typeface="Canva Sans "/>
                <a:ea typeface="Lobster"/>
                <a:cs typeface="Lobster"/>
                <a:sym typeface="Lobster"/>
              </a:rPr>
              <a:t>Thiết kế poster về đề tài </a:t>
            </a:r>
          </a:p>
          <a:p>
            <a:pPr marL="1468111" lvl="1" indent="-734055" algn="just">
              <a:lnSpc>
                <a:spcPts val="9519"/>
              </a:lnSpc>
              <a:buFont typeface="Arial"/>
              <a:buChar char="•"/>
            </a:pPr>
            <a:r>
              <a:rPr lang="en-US" sz="6000">
                <a:solidFill>
                  <a:srgbClr val="000000"/>
                </a:solidFill>
                <a:latin typeface="Canva Sans "/>
                <a:ea typeface="Lobster"/>
                <a:cs typeface="Lobster"/>
                <a:sym typeface="Lobster"/>
              </a:rPr>
              <a:t>Treo ở lớp học tập vào tiết học sau cho cả lớp cùng xem và bình chọn </a:t>
            </a:r>
            <a:r>
              <a:rPr lang="en-US" sz="6000" b="1">
                <a:solidFill>
                  <a:schemeClr val="accent6">
                    <a:lumMod val="75000"/>
                  </a:schemeClr>
                </a:solidFill>
                <a:latin typeface="Canva Sans "/>
                <a:ea typeface="Lobster"/>
                <a:cs typeface="Lobster"/>
                <a:sym typeface="Lobster"/>
              </a:rPr>
              <a:t>“Người xuất sắc nhất”</a:t>
            </a:r>
          </a:p>
        </p:txBody>
      </p:sp>
      <p:sp>
        <p:nvSpPr>
          <p:cNvPr id="12" name="Freeform 14">
            <a:extLst>
              <a:ext uri="{FF2B5EF4-FFF2-40B4-BE49-F238E27FC236}">
                <a16:creationId xmlns:a16="http://schemas.microsoft.com/office/drawing/2014/main" id="{2DB614AA-B6AE-96E0-9407-F8244F7C85EC}"/>
              </a:ext>
            </a:extLst>
          </p:cNvPr>
          <p:cNvSpPr/>
          <p:nvPr/>
        </p:nvSpPr>
        <p:spPr>
          <a:xfrm>
            <a:off x="1282261" y="571500"/>
            <a:ext cx="15761213" cy="2667000"/>
          </a:xfrm>
          <a:custGeom>
            <a:avLst/>
            <a:gdLst/>
            <a:ahLst/>
            <a:cxnLst/>
            <a:rect l="l" t="t" r="r" b="b"/>
            <a:pathLst>
              <a:path w="7315200" h="1343337">
                <a:moveTo>
                  <a:pt x="0" y="0"/>
                </a:moveTo>
                <a:lnTo>
                  <a:pt x="7315200" y="0"/>
                </a:lnTo>
                <a:lnTo>
                  <a:pt x="7315200" y="1343337"/>
                </a:lnTo>
                <a:lnTo>
                  <a:pt x="0" y="13433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8">
            <a:extLst>
              <a:ext uri="{FF2B5EF4-FFF2-40B4-BE49-F238E27FC236}">
                <a16:creationId xmlns:a16="http://schemas.microsoft.com/office/drawing/2014/main" id="{4C109E45-2354-B859-DE18-55BC9C1D58CD}"/>
              </a:ext>
            </a:extLst>
          </p:cNvPr>
          <p:cNvSpPr txBox="1"/>
          <p:nvPr/>
        </p:nvSpPr>
        <p:spPr>
          <a:xfrm>
            <a:off x="1635531" y="647700"/>
            <a:ext cx="15016937" cy="2477136"/>
          </a:xfrm>
          <a:prstGeom prst="rect">
            <a:avLst/>
          </a:prstGeom>
        </p:spPr>
        <p:txBody>
          <a:bodyPr lIns="0" tIns="0" rIns="0" bIns="0" rtlCol="0" anchor="t">
            <a:spAutoFit/>
          </a:bodyPr>
          <a:lstStyle/>
          <a:p>
            <a:pPr algn="ctr">
              <a:lnSpc>
                <a:spcPts val="9939"/>
              </a:lnSpc>
            </a:pPr>
            <a:r>
              <a:rPr lang="en-US" sz="7099">
                <a:solidFill>
                  <a:srgbClr val="004AAD"/>
                </a:solidFill>
                <a:latin typeface="Lobster"/>
                <a:ea typeface="Lobster"/>
                <a:cs typeface="Lobster"/>
                <a:sym typeface="Lobster"/>
              </a:rPr>
              <a:t>Các em hãy tự chọn 1 trong 2 đề tài </a:t>
            </a:r>
          </a:p>
          <a:p>
            <a:pPr algn="ctr">
              <a:lnSpc>
                <a:spcPts val="9939"/>
              </a:lnSpc>
            </a:pPr>
            <a:r>
              <a:rPr lang="en-US" sz="7099">
                <a:solidFill>
                  <a:srgbClr val="004AAD"/>
                </a:solidFill>
                <a:latin typeface="Lobster"/>
                <a:ea typeface="Lobster"/>
                <a:cs typeface="Lobster"/>
                <a:sym typeface="Lobster"/>
              </a:rPr>
              <a:t>của bài tập 2</a:t>
            </a:r>
          </a:p>
        </p:txBody>
      </p:sp>
      <p:sp>
        <p:nvSpPr>
          <p:cNvPr id="15" name="Freeform 10">
            <a:extLst>
              <a:ext uri="{FF2B5EF4-FFF2-40B4-BE49-F238E27FC236}">
                <a16:creationId xmlns:a16="http://schemas.microsoft.com/office/drawing/2014/main" id="{76BC53D1-C58F-F4CD-7BA1-B66943E1005F}"/>
              </a:ext>
            </a:extLst>
          </p:cNvPr>
          <p:cNvSpPr/>
          <p:nvPr/>
        </p:nvSpPr>
        <p:spPr>
          <a:xfrm>
            <a:off x="15089178" y="592457"/>
            <a:ext cx="2715470" cy="2477136"/>
          </a:xfrm>
          <a:custGeom>
            <a:avLst/>
            <a:gdLst/>
            <a:ahLst/>
            <a:cxnLst/>
            <a:rect l="l" t="t" r="r" b="b"/>
            <a:pathLst>
              <a:path w="8945217" h="8229600">
                <a:moveTo>
                  <a:pt x="0" y="0"/>
                </a:moveTo>
                <a:lnTo>
                  <a:pt x="8945218" y="0"/>
                </a:lnTo>
                <a:lnTo>
                  <a:pt x="8945218" y="8229600"/>
                </a:lnTo>
                <a:lnTo>
                  <a:pt x="0" y="8229600"/>
                </a:lnTo>
                <a:lnTo>
                  <a:pt x="0" y="0"/>
                </a:lnTo>
                <a:close/>
              </a:path>
            </a:pathLst>
          </a:custGeom>
          <a:blipFill>
            <a:blip r:embed="rId6"/>
            <a:stretch>
              <a:fillRect/>
            </a:stretch>
          </a:blipFill>
        </p:spPr>
        <p:txBody>
          <a:bodyPr/>
          <a:lstStyle/>
          <a:p>
            <a:endParaRPr lang="vi-VN"/>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DF4B6"/>
        </a:solidFill>
        <a:effectLst/>
      </p:bgPr>
    </p:bg>
    <p:spTree>
      <p:nvGrpSpPr>
        <p:cNvPr id="1" name=""/>
        <p:cNvGrpSpPr/>
        <p:nvPr/>
      </p:nvGrpSpPr>
      <p:grpSpPr>
        <a:xfrm>
          <a:off x="0" y="0"/>
          <a:ext cx="0" cy="0"/>
          <a:chOff x="0" y="0"/>
          <a:chExt cx="0" cy="0"/>
        </a:xfrm>
      </p:grpSpPr>
      <p:grpSp>
        <p:nvGrpSpPr>
          <p:cNvPr id="2" name="Group 2"/>
          <p:cNvGrpSpPr/>
          <p:nvPr/>
        </p:nvGrpSpPr>
        <p:grpSpPr>
          <a:xfrm>
            <a:off x="-1204850" y="8070988"/>
            <a:ext cx="20697700" cy="2396116"/>
            <a:chOff x="0" y="0"/>
            <a:chExt cx="27596934" cy="3194822"/>
          </a:xfrm>
        </p:grpSpPr>
        <p:sp>
          <p:nvSpPr>
            <p:cNvPr id="3" name="Freeform 3"/>
            <p:cNvSpPr/>
            <p:nvPr/>
          </p:nvSpPr>
          <p:spPr>
            <a:xfrm>
              <a:off x="12449072" y="0"/>
              <a:ext cx="15147862" cy="3194822"/>
            </a:xfrm>
            <a:custGeom>
              <a:avLst/>
              <a:gdLst/>
              <a:ahLst/>
              <a:cxnLst/>
              <a:rect l="l" t="t" r="r" b="b"/>
              <a:pathLst>
                <a:path w="15147862" h="3194822">
                  <a:moveTo>
                    <a:pt x="0" y="0"/>
                  </a:moveTo>
                  <a:lnTo>
                    <a:pt x="15147862" y="0"/>
                  </a:lnTo>
                  <a:lnTo>
                    <a:pt x="15147862" y="3194822"/>
                  </a:lnTo>
                  <a:lnTo>
                    <a:pt x="0" y="31948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flipH="1">
              <a:off x="0" y="0"/>
              <a:ext cx="15147862" cy="3194822"/>
            </a:xfrm>
            <a:custGeom>
              <a:avLst/>
              <a:gdLst/>
              <a:ahLst/>
              <a:cxnLst/>
              <a:rect l="l" t="t" r="r" b="b"/>
              <a:pathLst>
                <a:path w="15147862" h="3194822">
                  <a:moveTo>
                    <a:pt x="15147862" y="0"/>
                  </a:moveTo>
                  <a:lnTo>
                    <a:pt x="0" y="0"/>
                  </a:lnTo>
                  <a:lnTo>
                    <a:pt x="0" y="3194822"/>
                  </a:lnTo>
                  <a:lnTo>
                    <a:pt x="15147862" y="3194822"/>
                  </a:lnTo>
                  <a:lnTo>
                    <a:pt x="1514786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grpSp>
        <p:nvGrpSpPr>
          <p:cNvPr id="5" name="Group 5"/>
          <p:cNvGrpSpPr/>
          <p:nvPr/>
        </p:nvGrpSpPr>
        <p:grpSpPr>
          <a:xfrm>
            <a:off x="636814" y="545334"/>
            <a:ext cx="17167834" cy="9287732"/>
            <a:chOff x="0" y="0"/>
            <a:chExt cx="5409098" cy="2926301"/>
          </a:xfrm>
        </p:grpSpPr>
        <p:sp>
          <p:nvSpPr>
            <p:cNvPr id="6" name="Freeform 6"/>
            <p:cNvSpPr/>
            <p:nvPr/>
          </p:nvSpPr>
          <p:spPr>
            <a:xfrm>
              <a:off x="0" y="0"/>
              <a:ext cx="5409098" cy="2926301"/>
            </a:xfrm>
            <a:custGeom>
              <a:avLst/>
              <a:gdLst/>
              <a:ahLst/>
              <a:cxnLst/>
              <a:rect l="l" t="t" r="r" b="b"/>
              <a:pathLst>
                <a:path w="5409098" h="2926301">
                  <a:moveTo>
                    <a:pt x="22999" y="0"/>
                  </a:moveTo>
                  <a:lnTo>
                    <a:pt x="5386100" y="0"/>
                  </a:lnTo>
                  <a:cubicBezTo>
                    <a:pt x="5392199" y="0"/>
                    <a:pt x="5398049" y="2423"/>
                    <a:pt x="5402362" y="6736"/>
                  </a:cubicBezTo>
                  <a:cubicBezTo>
                    <a:pt x="5406675" y="11049"/>
                    <a:pt x="5409098" y="16899"/>
                    <a:pt x="5409098" y="22999"/>
                  </a:cubicBezTo>
                  <a:lnTo>
                    <a:pt x="5409098" y="2903302"/>
                  </a:lnTo>
                  <a:cubicBezTo>
                    <a:pt x="5409098" y="2916004"/>
                    <a:pt x="5398801" y="2926301"/>
                    <a:pt x="5386100" y="2926301"/>
                  </a:cubicBezTo>
                  <a:lnTo>
                    <a:pt x="22999" y="2926301"/>
                  </a:lnTo>
                  <a:cubicBezTo>
                    <a:pt x="10297" y="2926301"/>
                    <a:pt x="0" y="2916004"/>
                    <a:pt x="0" y="2903302"/>
                  </a:cubicBezTo>
                  <a:lnTo>
                    <a:pt x="0" y="22999"/>
                  </a:lnTo>
                  <a:cubicBezTo>
                    <a:pt x="0" y="10297"/>
                    <a:pt x="10297" y="0"/>
                    <a:pt x="22999" y="0"/>
                  </a:cubicBezTo>
                  <a:close/>
                </a:path>
              </a:pathLst>
            </a:custGeom>
            <a:solidFill>
              <a:srgbClr val="FFFFFF"/>
            </a:solidFill>
            <a:ln w="76200" cap="rnd">
              <a:solidFill>
                <a:srgbClr val="4E7F1C"/>
              </a:solidFill>
              <a:prstDash val="solid"/>
              <a:round/>
            </a:ln>
          </p:spPr>
          <p:txBody>
            <a:bodyPr/>
            <a:lstStyle/>
            <a:p>
              <a:endParaRPr lang="vi-VN"/>
            </a:p>
          </p:txBody>
        </p:sp>
        <p:sp>
          <p:nvSpPr>
            <p:cNvPr id="7" name="TextBox 7"/>
            <p:cNvSpPr txBox="1"/>
            <p:nvPr/>
          </p:nvSpPr>
          <p:spPr>
            <a:xfrm>
              <a:off x="0" y="0"/>
              <a:ext cx="5409098" cy="2926301"/>
            </a:xfrm>
            <a:prstGeom prst="rect">
              <a:avLst/>
            </a:prstGeom>
          </p:spPr>
          <p:txBody>
            <a:bodyPr lIns="50800" tIns="50800" rIns="50800" bIns="50800" rtlCol="0" anchor="ctr"/>
            <a:lstStyle/>
            <a:p>
              <a:pPr algn="ctr">
                <a:lnSpc>
                  <a:spcPts val="2924"/>
                </a:lnSpc>
              </a:pPr>
              <a:endParaRPr/>
            </a:p>
          </p:txBody>
        </p:sp>
      </p:grpSp>
      <p:sp>
        <p:nvSpPr>
          <p:cNvPr id="8" name="TextBox 8"/>
          <p:cNvSpPr txBox="1"/>
          <p:nvPr/>
        </p:nvSpPr>
        <p:spPr>
          <a:xfrm>
            <a:off x="904755" y="3115944"/>
            <a:ext cx="17080869" cy="4770756"/>
          </a:xfrm>
          <a:prstGeom prst="rect">
            <a:avLst/>
          </a:prstGeom>
        </p:spPr>
        <p:txBody>
          <a:bodyPr lIns="0" tIns="0" rIns="0" bIns="0" rtlCol="0" anchor="t">
            <a:spAutoFit/>
          </a:bodyPr>
          <a:lstStyle/>
          <a:p>
            <a:pPr algn="just">
              <a:lnSpc>
                <a:spcPts val="9519"/>
              </a:lnSpc>
            </a:pPr>
            <a:r>
              <a:rPr lang="en-US" sz="6799" u="sng">
                <a:solidFill>
                  <a:schemeClr val="tx2">
                    <a:lumMod val="75000"/>
                  </a:schemeClr>
                </a:solidFill>
                <a:latin typeface="Lobster"/>
                <a:ea typeface="Lobster"/>
                <a:cs typeface="Lobster"/>
                <a:sym typeface="Lobster"/>
              </a:rPr>
              <a:t>Yêu cầu về Poster:</a:t>
            </a:r>
          </a:p>
          <a:p>
            <a:pPr marL="1468111" lvl="1" indent="-734055" algn="just">
              <a:lnSpc>
                <a:spcPts val="9519"/>
              </a:lnSpc>
              <a:buFont typeface="Arial"/>
              <a:buChar char="•"/>
            </a:pPr>
            <a:r>
              <a:rPr lang="en-US" sz="6799">
                <a:solidFill>
                  <a:srgbClr val="000000"/>
                </a:solidFill>
                <a:latin typeface="Canva Sans "/>
                <a:ea typeface="Lobster"/>
                <a:cs typeface="Lobster"/>
                <a:sym typeface="Lobster"/>
              </a:rPr>
              <a:t>Nội dung liên quan đến đề tài được chọn.</a:t>
            </a:r>
          </a:p>
          <a:p>
            <a:pPr marL="1468111" lvl="1" indent="-734055" algn="just">
              <a:lnSpc>
                <a:spcPts val="9519"/>
              </a:lnSpc>
              <a:buFont typeface="Arial"/>
              <a:buChar char="•"/>
            </a:pPr>
            <a:r>
              <a:rPr lang="en-US" sz="6799">
                <a:solidFill>
                  <a:srgbClr val="000000"/>
                </a:solidFill>
                <a:latin typeface="Canva Sans "/>
                <a:ea typeface="Lobster"/>
                <a:cs typeface="Lobster"/>
                <a:sym typeface="Lobster"/>
              </a:rPr>
              <a:t>Trình bày rõ ràng, bắt mắt, hấp dẫn.</a:t>
            </a:r>
          </a:p>
          <a:p>
            <a:pPr marL="1468111" lvl="1" indent="-734055" algn="just">
              <a:lnSpc>
                <a:spcPts val="9519"/>
              </a:lnSpc>
              <a:buFont typeface="Arial"/>
              <a:buChar char="•"/>
            </a:pPr>
            <a:r>
              <a:rPr lang="en-US" sz="6799">
                <a:solidFill>
                  <a:srgbClr val="000000"/>
                </a:solidFill>
                <a:latin typeface="Canva Sans "/>
                <a:ea typeface="Lobster"/>
                <a:cs typeface="Lobster"/>
                <a:sym typeface="Lobster"/>
              </a:rPr>
              <a:t>Có kèm hình ảnh minh họa.</a:t>
            </a:r>
          </a:p>
        </p:txBody>
      </p:sp>
      <p:sp>
        <p:nvSpPr>
          <p:cNvPr id="9" name="Freeform 9"/>
          <p:cNvSpPr/>
          <p:nvPr/>
        </p:nvSpPr>
        <p:spPr>
          <a:xfrm>
            <a:off x="15000107" y="6055221"/>
            <a:ext cx="2804541" cy="3584079"/>
          </a:xfrm>
          <a:custGeom>
            <a:avLst/>
            <a:gdLst/>
            <a:ahLst/>
            <a:cxnLst/>
            <a:rect l="l" t="t" r="r" b="b"/>
            <a:pathLst>
              <a:path w="2804541" h="3584079">
                <a:moveTo>
                  <a:pt x="0" y="0"/>
                </a:moveTo>
                <a:lnTo>
                  <a:pt x="2804542" y="0"/>
                </a:lnTo>
                <a:lnTo>
                  <a:pt x="2804542" y="3584079"/>
                </a:lnTo>
                <a:lnTo>
                  <a:pt x="0" y="35840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3" name="Freeform 14">
            <a:extLst>
              <a:ext uri="{FF2B5EF4-FFF2-40B4-BE49-F238E27FC236}">
                <a16:creationId xmlns:a16="http://schemas.microsoft.com/office/drawing/2014/main" id="{281E550B-03F2-1AB2-5492-1BDBE439747C}"/>
              </a:ext>
            </a:extLst>
          </p:cNvPr>
          <p:cNvSpPr/>
          <p:nvPr/>
        </p:nvSpPr>
        <p:spPr>
          <a:xfrm>
            <a:off x="1282261" y="571500"/>
            <a:ext cx="15761213" cy="2667000"/>
          </a:xfrm>
          <a:custGeom>
            <a:avLst/>
            <a:gdLst/>
            <a:ahLst/>
            <a:cxnLst/>
            <a:rect l="l" t="t" r="r" b="b"/>
            <a:pathLst>
              <a:path w="7315200" h="1343337">
                <a:moveTo>
                  <a:pt x="0" y="0"/>
                </a:moveTo>
                <a:lnTo>
                  <a:pt x="7315200" y="0"/>
                </a:lnTo>
                <a:lnTo>
                  <a:pt x="7315200" y="1343337"/>
                </a:lnTo>
                <a:lnTo>
                  <a:pt x="0" y="13433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8">
            <a:extLst>
              <a:ext uri="{FF2B5EF4-FFF2-40B4-BE49-F238E27FC236}">
                <a16:creationId xmlns:a16="http://schemas.microsoft.com/office/drawing/2014/main" id="{83C756B4-5ECC-5CF7-05A5-6538BA93507A}"/>
              </a:ext>
            </a:extLst>
          </p:cNvPr>
          <p:cNvSpPr txBox="1"/>
          <p:nvPr/>
        </p:nvSpPr>
        <p:spPr>
          <a:xfrm>
            <a:off x="1635531" y="647700"/>
            <a:ext cx="15016937" cy="2477136"/>
          </a:xfrm>
          <a:prstGeom prst="rect">
            <a:avLst/>
          </a:prstGeom>
        </p:spPr>
        <p:txBody>
          <a:bodyPr lIns="0" tIns="0" rIns="0" bIns="0" rtlCol="0" anchor="t">
            <a:spAutoFit/>
          </a:bodyPr>
          <a:lstStyle/>
          <a:p>
            <a:pPr algn="ctr">
              <a:lnSpc>
                <a:spcPts val="9939"/>
              </a:lnSpc>
            </a:pPr>
            <a:r>
              <a:rPr lang="en-US" sz="7099">
                <a:solidFill>
                  <a:srgbClr val="004AAD"/>
                </a:solidFill>
                <a:latin typeface="Lobster"/>
                <a:ea typeface="Lobster"/>
                <a:cs typeface="Lobster"/>
                <a:sym typeface="Lobster"/>
              </a:rPr>
              <a:t>Các em hãy tự chọn 1 trong 2 đề tài </a:t>
            </a:r>
          </a:p>
          <a:p>
            <a:pPr algn="ctr">
              <a:lnSpc>
                <a:spcPts val="9939"/>
              </a:lnSpc>
            </a:pPr>
            <a:r>
              <a:rPr lang="en-US" sz="7099">
                <a:solidFill>
                  <a:srgbClr val="004AAD"/>
                </a:solidFill>
                <a:latin typeface="Lobster"/>
                <a:ea typeface="Lobster"/>
                <a:cs typeface="Lobster"/>
                <a:sym typeface="Lobster"/>
              </a:rPr>
              <a:t>của bài tập 2</a:t>
            </a:r>
          </a:p>
        </p:txBody>
      </p:sp>
      <p:sp>
        <p:nvSpPr>
          <p:cNvPr id="15" name="Freeform 8">
            <a:extLst>
              <a:ext uri="{FF2B5EF4-FFF2-40B4-BE49-F238E27FC236}">
                <a16:creationId xmlns:a16="http://schemas.microsoft.com/office/drawing/2014/main" id="{0774DB86-4FCE-521F-F140-2BE2CD1CE6B9}"/>
              </a:ext>
            </a:extLst>
          </p:cNvPr>
          <p:cNvSpPr/>
          <p:nvPr/>
        </p:nvSpPr>
        <p:spPr>
          <a:xfrm>
            <a:off x="13983899" y="7048501"/>
            <a:ext cx="2668569" cy="2540481"/>
          </a:xfrm>
          <a:custGeom>
            <a:avLst/>
            <a:gdLst/>
            <a:ahLst/>
            <a:cxnLst/>
            <a:rect l="l" t="t" r="r" b="b"/>
            <a:pathLst>
              <a:path w="4361979" h="4114800">
                <a:moveTo>
                  <a:pt x="0" y="0"/>
                </a:moveTo>
                <a:lnTo>
                  <a:pt x="4361979" y="0"/>
                </a:lnTo>
                <a:lnTo>
                  <a:pt x="436197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FD4FF"/>
        </a:solidFill>
        <a:effectLst/>
      </p:bgPr>
    </p:bg>
    <p:spTree>
      <p:nvGrpSpPr>
        <p:cNvPr id="1" name=""/>
        <p:cNvGrpSpPr/>
        <p:nvPr/>
      </p:nvGrpSpPr>
      <p:grpSpPr>
        <a:xfrm>
          <a:off x="0" y="0"/>
          <a:ext cx="0" cy="0"/>
          <a:chOff x="0" y="0"/>
          <a:chExt cx="0" cy="0"/>
        </a:xfrm>
      </p:grpSpPr>
      <p:sp>
        <p:nvSpPr>
          <p:cNvPr id="2" name="Freeform 2"/>
          <p:cNvSpPr/>
          <p:nvPr/>
        </p:nvSpPr>
        <p:spPr>
          <a:xfrm>
            <a:off x="-666720" y="1082773"/>
            <a:ext cx="19621439" cy="9712612"/>
          </a:xfrm>
          <a:custGeom>
            <a:avLst/>
            <a:gdLst/>
            <a:ahLst/>
            <a:cxnLst/>
            <a:rect l="l" t="t" r="r" b="b"/>
            <a:pathLst>
              <a:path w="19621439" h="9712612">
                <a:moveTo>
                  <a:pt x="0" y="0"/>
                </a:moveTo>
                <a:lnTo>
                  <a:pt x="19621440" y="0"/>
                </a:lnTo>
                <a:lnTo>
                  <a:pt x="19621440" y="9712612"/>
                </a:lnTo>
                <a:lnTo>
                  <a:pt x="0" y="9712612"/>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1204850" y="8070988"/>
            <a:ext cx="20697700" cy="2396116"/>
            <a:chOff x="0" y="0"/>
            <a:chExt cx="27596934" cy="3194822"/>
          </a:xfrm>
        </p:grpSpPr>
        <p:sp>
          <p:nvSpPr>
            <p:cNvPr id="4" name="Freeform 4"/>
            <p:cNvSpPr/>
            <p:nvPr/>
          </p:nvSpPr>
          <p:spPr>
            <a:xfrm>
              <a:off x="12449072" y="0"/>
              <a:ext cx="15147862" cy="3194822"/>
            </a:xfrm>
            <a:custGeom>
              <a:avLst/>
              <a:gdLst/>
              <a:ahLst/>
              <a:cxnLst/>
              <a:rect l="l" t="t" r="r" b="b"/>
              <a:pathLst>
                <a:path w="15147862" h="3194822">
                  <a:moveTo>
                    <a:pt x="0" y="0"/>
                  </a:moveTo>
                  <a:lnTo>
                    <a:pt x="15147862" y="0"/>
                  </a:lnTo>
                  <a:lnTo>
                    <a:pt x="15147862" y="3194822"/>
                  </a:lnTo>
                  <a:lnTo>
                    <a:pt x="0" y="31948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Freeform 5"/>
            <p:cNvSpPr/>
            <p:nvPr/>
          </p:nvSpPr>
          <p:spPr>
            <a:xfrm flipH="1">
              <a:off x="0" y="0"/>
              <a:ext cx="15147862" cy="3194822"/>
            </a:xfrm>
            <a:custGeom>
              <a:avLst/>
              <a:gdLst/>
              <a:ahLst/>
              <a:cxnLst/>
              <a:rect l="l" t="t" r="r" b="b"/>
              <a:pathLst>
                <a:path w="15147862" h="3194822">
                  <a:moveTo>
                    <a:pt x="15147862" y="0"/>
                  </a:moveTo>
                  <a:lnTo>
                    <a:pt x="0" y="0"/>
                  </a:lnTo>
                  <a:lnTo>
                    <a:pt x="0" y="3194822"/>
                  </a:lnTo>
                  <a:lnTo>
                    <a:pt x="15147862" y="3194822"/>
                  </a:lnTo>
                  <a:lnTo>
                    <a:pt x="1514786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sp>
        <p:nvSpPr>
          <p:cNvPr id="6" name="Freeform 6"/>
          <p:cNvSpPr/>
          <p:nvPr/>
        </p:nvSpPr>
        <p:spPr>
          <a:xfrm>
            <a:off x="0" y="7213738"/>
            <a:ext cx="3878619" cy="3455497"/>
          </a:xfrm>
          <a:custGeom>
            <a:avLst/>
            <a:gdLst/>
            <a:ahLst/>
            <a:cxnLst/>
            <a:rect l="l" t="t" r="r" b="b"/>
            <a:pathLst>
              <a:path w="3878619" h="3455497">
                <a:moveTo>
                  <a:pt x="0" y="0"/>
                </a:moveTo>
                <a:lnTo>
                  <a:pt x="3878619" y="0"/>
                </a:lnTo>
                <a:lnTo>
                  <a:pt x="3878619" y="3455497"/>
                </a:lnTo>
                <a:lnTo>
                  <a:pt x="0" y="34554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7" name="Freeform 7"/>
          <p:cNvSpPr/>
          <p:nvPr/>
        </p:nvSpPr>
        <p:spPr>
          <a:xfrm flipH="1">
            <a:off x="14409381" y="7213738"/>
            <a:ext cx="3878619" cy="3455497"/>
          </a:xfrm>
          <a:custGeom>
            <a:avLst/>
            <a:gdLst/>
            <a:ahLst/>
            <a:cxnLst/>
            <a:rect l="l" t="t" r="r" b="b"/>
            <a:pathLst>
              <a:path w="3878619" h="3455497">
                <a:moveTo>
                  <a:pt x="3878619" y="0"/>
                </a:moveTo>
                <a:lnTo>
                  <a:pt x="0" y="0"/>
                </a:lnTo>
                <a:lnTo>
                  <a:pt x="0" y="3455497"/>
                </a:lnTo>
                <a:lnTo>
                  <a:pt x="3878619" y="3455497"/>
                </a:lnTo>
                <a:lnTo>
                  <a:pt x="387861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grpSp>
        <p:nvGrpSpPr>
          <p:cNvPr id="8" name="Group 8"/>
          <p:cNvGrpSpPr/>
          <p:nvPr/>
        </p:nvGrpSpPr>
        <p:grpSpPr>
          <a:xfrm>
            <a:off x="2843328" y="2612132"/>
            <a:ext cx="729718" cy="72971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0" name="TextBox 10"/>
            <p:cNvSpPr txBox="1"/>
            <p:nvPr/>
          </p:nvSpPr>
          <p:spPr>
            <a:xfrm>
              <a:off x="76200" y="76200"/>
              <a:ext cx="660400" cy="660400"/>
            </a:xfrm>
            <a:prstGeom prst="rect">
              <a:avLst/>
            </a:prstGeom>
          </p:spPr>
          <p:txBody>
            <a:bodyPr lIns="50800" tIns="50800" rIns="50800" bIns="50800" rtlCol="0" anchor="ctr"/>
            <a:lstStyle/>
            <a:p>
              <a:pPr algn="ctr">
                <a:lnSpc>
                  <a:spcPts val="2924"/>
                </a:lnSpc>
              </a:pPr>
              <a:endParaRPr/>
            </a:p>
          </p:txBody>
        </p:sp>
      </p:grpSp>
      <p:grpSp>
        <p:nvGrpSpPr>
          <p:cNvPr id="11" name="Group 11"/>
          <p:cNvGrpSpPr/>
          <p:nvPr/>
        </p:nvGrpSpPr>
        <p:grpSpPr>
          <a:xfrm>
            <a:off x="5509134" y="2000364"/>
            <a:ext cx="348364" cy="34836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3" name="TextBox 13"/>
            <p:cNvSpPr txBox="1"/>
            <p:nvPr/>
          </p:nvSpPr>
          <p:spPr>
            <a:xfrm>
              <a:off x="76200" y="76200"/>
              <a:ext cx="660400" cy="660400"/>
            </a:xfrm>
            <a:prstGeom prst="rect">
              <a:avLst/>
            </a:prstGeom>
          </p:spPr>
          <p:txBody>
            <a:bodyPr lIns="50800" tIns="50800" rIns="50800" bIns="50800" rtlCol="0" anchor="ctr"/>
            <a:lstStyle/>
            <a:p>
              <a:pPr algn="ctr">
                <a:lnSpc>
                  <a:spcPts val="2924"/>
                </a:lnSpc>
              </a:pPr>
              <a:endParaRPr/>
            </a:p>
          </p:txBody>
        </p:sp>
      </p:grpSp>
      <p:grpSp>
        <p:nvGrpSpPr>
          <p:cNvPr id="14" name="Group 14"/>
          <p:cNvGrpSpPr/>
          <p:nvPr/>
        </p:nvGrpSpPr>
        <p:grpSpPr>
          <a:xfrm>
            <a:off x="2494963" y="3167667"/>
            <a:ext cx="348364" cy="34836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6" name="TextBox 16"/>
            <p:cNvSpPr txBox="1"/>
            <p:nvPr/>
          </p:nvSpPr>
          <p:spPr>
            <a:xfrm>
              <a:off x="76200" y="76200"/>
              <a:ext cx="660400" cy="660400"/>
            </a:xfrm>
            <a:prstGeom prst="rect">
              <a:avLst/>
            </a:prstGeom>
          </p:spPr>
          <p:txBody>
            <a:bodyPr lIns="50800" tIns="50800" rIns="50800" bIns="50800" rtlCol="0" anchor="ctr"/>
            <a:lstStyle/>
            <a:p>
              <a:pPr algn="ctr">
                <a:lnSpc>
                  <a:spcPts val="2924"/>
                </a:lnSpc>
              </a:pPr>
              <a:endParaRPr/>
            </a:p>
          </p:txBody>
        </p:sp>
      </p:grpSp>
      <p:grpSp>
        <p:nvGrpSpPr>
          <p:cNvPr id="17" name="Group 17"/>
          <p:cNvGrpSpPr/>
          <p:nvPr/>
        </p:nvGrpSpPr>
        <p:grpSpPr>
          <a:xfrm>
            <a:off x="662517" y="4252212"/>
            <a:ext cx="577517" cy="57751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9" name="TextBox 19"/>
            <p:cNvSpPr txBox="1"/>
            <p:nvPr/>
          </p:nvSpPr>
          <p:spPr>
            <a:xfrm>
              <a:off x="76200" y="76200"/>
              <a:ext cx="660400" cy="660400"/>
            </a:xfrm>
            <a:prstGeom prst="rect">
              <a:avLst/>
            </a:prstGeom>
          </p:spPr>
          <p:txBody>
            <a:bodyPr lIns="50800" tIns="50800" rIns="50800" bIns="50800" rtlCol="0" anchor="ctr"/>
            <a:lstStyle/>
            <a:p>
              <a:pPr algn="ctr">
                <a:lnSpc>
                  <a:spcPts val="2924"/>
                </a:lnSpc>
              </a:pPr>
              <a:endParaRPr/>
            </a:p>
          </p:txBody>
        </p:sp>
      </p:grpSp>
      <p:grpSp>
        <p:nvGrpSpPr>
          <p:cNvPr id="20" name="Group 20"/>
          <p:cNvGrpSpPr/>
          <p:nvPr/>
        </p:nvGrpSpPr>
        <p:grpSpPr>
          <a:xfrm rot="-4915244">
            <a:off x="9343185" y="1119384"/>
            <a:ext cx="560593" cy="56059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22" name="TextBox 22"/>
            <p:cNvSpPr txBox="1"/>
            <p:nvPr/>
          </p:nvSpPr>
          <p:spPr>
            <a:xfrm>
              <a:off x="76200" y="76200"/>
              <a:ext cx="660400" cy="660400"/>
            </a:xfrm>
            <a:prstGeom prst="rect">
              <a:avLst/>
            </a:prstGeom>
          </p:spPr>
          <p:txBody>
            <a:bodyPr lIns="50800" tIns="50800" rIns="50800" bIns="50800" rtlCol="0" anchor="ctr"/>
            <a:lstStyle/>
            <a:p>
              <a:pPr algn="ctr">
                <a:lnSpc>
                  <a:spcPts val="2924"/>
                </a:lnSpc>
              </a:pPr>
              <a:endParaRPr/>
            </a:p>
          </p:txBody>
        </p:sp>
      </p:grpSp>
      <p:grpSp>
        <p:nvGrpSpPr>
          <p:cNvPr id="23" name="Group 23"/>
          <p:cNvGrpSpPr/>
          <p:nvPr/>
        </p:nvGrpSpPr>
        <p:grpSpPr>
          <a:xfrm rot="-4915244">
            <a:off x="9708983" y="1715260"/>
            <a:ext cx="267625" cy="26762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25" name="TextBox 25"/>
            <p:cNvSpPr txBox="1"/>
            <p:nvPr/>
          </p:nvSpPr>
          <p:spPr>
            <a:xfrm>
              <a:off x="76200" y="76200"/>
              <a:ext cx="660400" cy="660400"/>
            </a:xfrm>
            <a:prstGeom prst="rect">
              <a:avLst/>
            </a:prstGeom>
          </p:spPr>
          <p:txBody>
            <a:bodyPr lIns="50800" tIns="50800" rIns="50800" bIns="50800" rtlCol="0" anchor="ctr"/>
            <a:lstStyle/>
            <a:p>
              <a:pPr algn="ctr">
                <a:lnSpc>
                  <a:spcPts val="2924"/>
                </a:lnSpc>
              </a:pPr>
              <a:endParaRPr/>
            </a:p>
          </p:txBody>
        </p:sp>
      </p:grpSp>
      <p:grpSp>
        <p:nvGrpSpPr>
          <p:cNvPr id="26" name="Group 26"/>
          <p:cNvGrpSpPr/>
          <p:nvPr/>
        </p:nvGrpSpPr>
        <p:grpSpPr>
          <a:xfrm>
            <a:off x="13421123" y="2880110"/>
            <a:ext cx="461740" cy="46174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28" name="TextBox 28"/>
            <p:cNvSpPr txBox="1"/>
            <p:nvPr/>
          </p:nvSpPr>
          <p:spPr>
            <a:xfrm>
              <a:off x="76200" y="76200"/>
              <a:ext cx="660400" cy="660400"/>
            </a:xfrm>
            <a:prstGeom prst="rect">
              <a:avLst/>
            </a:prstGeom>
          </p:spPr>
          <p:txBody>
            <a:bodyPr lIns="50800" tIns="50800" rIns="50800" bIns="50800" rtlCol="0" anchor="ctr"/>
            <a:lstStyle/>
            <a:p>
              <a:pPr algn="ctr">
                <a:lnSpc>
                  <a:spcPts val="2924"/>
                </a:lnSpc>
              </a:pPr>
              <a:endParaRPr/>
            </a:p>
          </p:txBody>
        </p:sp>
      </p:grpSp>
      <p:grpSp>
        <p:nvGrpSpPr>
          <p:cNvPr id="29" name="Group 29"/>
          <p:cNvGrpSpPr/>
          <p:nvPr/>
        </p:nvGrpSpPr>
        <p:grpSpPr>
          <a:xfrm>
            <a:off x="16478053" y="4540971"/>
            <a:ext cx="577517" cy="57751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31" name="TextBox 31"/>
            <p:cNvSpPr txBox="1"/>
            <p:nvPr/>
          </p:nvSpPr>
          <p:spPr>
            <a:xfrm>
              <a:off x="76200" y="76200"/>
              <a:ext cx="660400" cy="660400"/>
            </a:xfrm>
            <a:prstGeom prst="rect">
              <a:avLst/>
            </a:prstGeom>
          </p:spPr>
          <p:txBody>
            <a:bodyPr lIns="50800" tIns="50800" rIns="50800" bIns="50800" rtlCol="0" anchor="ctr"/>
            <a:lstStyle/>
            <a:p>
              <a:pPr algn="ctr">
                <a:lnSpc>
                  <a:spcPts val="2924"/>
                </a:lnSpc>
              </a:pPr>
              <a:endParaRPr/>
            </a:p>
          </p:txBody>
        </p:sp>
      </p:grpSp>
      <p:sp>
        <p:nvSpPr>
          <p:cNvPr id="32" name="Freeform 32"/>
          <p:cNvSpPr/>
          <p:nvPr/>
        </p:nvSpPr>
        <p:spPr>
          <a:xfrm>
            <a:off x="4253629" y="8247941"/>
            <a:ext cx="2859376" cy="2547444"/>
          </a:xfrm>
          <a:custGeom>
            <a:avLst/>
            <a:gdLst/>
            <a:ahLst/>
            <a:cxnLst/>
            <a:rect l="l" t="t" r="r" b="b"/>
            <a:pathLst>
              <a:path w="2859376" h="2547444">
                <a:moveTo>
                  <a:pt x="0" y="0"/>
                </a:moveTo>
                <a:lnTo>
                  <a:pt x="2859376" y="0"/>
                </a:lnTo>
                <a:lnTo>
                  <a:pt x="2859376" y="2547444"/>
                </a:lnTo>
                <a:lnTo>
                  <a:pt x="0" y="25474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33" name="Freeform 33"/>
          <p:cNvSpPr/>
          <p:nvPr/>
        </p:nvSpPr>
        <p:spPr>
          <a:xfrm flipH="1">
            <a:off x="11532765" y="8247941"/>
            <a:ext cx="2859376" cy="2547444"/>
          </a:xfrm>
          <a:custGeom>
            <a:avLst/>
            <a:gdLst/>
            <a:ahLst/>
            <a:cxnLst/>
            <a:rect l="l" t="t" r="r" b="b"/>
            <a:pathLst>
              <a:path w="2859376" h="2547444">
                <a:moveTo>
                  <a:pt x="2859376" y="0"/>
                </a:moveTo>
                <a:lnTo>
                  <a:pt x="0" y="0"/>
                </a:lnTo>
                <a:lnTo>
                  <a:pt x="0" y="2547444"/>
                </a:lnTo>
                <a:lnTo>
                  <a:pt x="2859376" y="2547444"/>
                </a:lnTo>
                <a:lnTo>
                  <a:pt x="285937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34" name="TextBox 34"/>
          <p:cNvSpPr txBox="1"/>
          <p:nvPr/>
        </p:nvSpPr>
        <p:spPr>
          <a:xfrm>
            <a:off x="4800600" y="3482329"/>
            <a:ext cx="8695928" cy="3870971"/>
          </a:xfrm>
          <a:prstGeom prst="rect">
            <a:avLst/>
          </a:prstGeom>
        </p:spPr>
        <p:txBody>
          <a:bodyPr lIns="0" tIns="0" rIns="0" bIns="0" rtlCol="0" anchor="t">
            <a:spAutoFit/>
          </a:bodyPr>
          <a:lstStyle/>
          <a:p>
            <a:pPr algn="ctr">
              <a:lnSpc>
                <a:spcPts val="15539"/>
              </a:lnSpc>
            </a:pPr>
            <a:r>
              <a:rPr lang="en-US" sz="11099">
                <a:solidFill>
                  <a:srgbClr val="428CE1"/>
                </a:solidFill>
                <a:latin typeface="UTM American Sans"/>
                <a:ea typeface="UTM American Sans"/>
                <a:cs typeface="UTM American Sans"/>
                <a:sym typeface="UTM American Sans"/>
              </a:rPr>
              <a:t>CHÚC CÁC EM </a:t>
            </a:r>
          </a:p>
          <a:p>
            <a:pPr algn="ctr">
              <a:lnSpc>
                <a:spcPts val="15539"/>
              </a:lnSpc>
            </a:pPr>
            <a:r>
              <a:rPr lang="en-US" sz="11099">
                <a:solidFill>
                  <a:srgbClr val="428CE1"/>
                </a:solidFill>
                <a:latin typeface="UTM American Sans"/>
                <a:ea typeface="UTM American Sans"/>
                <a:cs typeface="UTM American Sans"/>
                <a:sym typeface="UTM American Sans"/>
              </a:rPr>
              <a:t>HỌC TẬP TỐT!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4B6"/>
        </a:solidFill>
        <a:effectLst/>
      </p:bgPr>
    </p:bg>
    <p:spTree>
      <p:nvGrpSpPr>
        <p:cNvPr id="1" name=""/>
        <p:cNvGrpSpPr/>
        <p:nvPr/>
      </p:nvGrpSpPr>
      <p:grpSpPr>
        <a:xfrm>
          <a:off x="0" y="0"/>
          <a:ext cx="0" cy="0"/>
          <a:chOff x="0" y="0"/>
          <a:chExt cx="0" cy="0"/>
        </a:xfrm>
      </p:grpSpPr>
      <p:grpSp>
        <p:nvGrpSpPr>
          <p:cNvPr id="2" name="Group 2"/>
          <p:cNvGrpSpPr/>
          <p:nvPr/>
        </p:nvGrpSpPr>
        <p:grpSpPr>
          <a:xfrm>
            <a:off x="860516" y="413113"/>
            <a:ext cx="16645346" cy="9121140"/>
            <a:chOff x="0" y="0"/>
            <a:chExt cx="4383959" cy="2402276"/>
          </a:xfrm>
        </p:grpSpPr>
        <p:sp>
          <p:nvSpPr>
            <p:cNvPr id="3" name="Freeform 3"/>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vi-VN"/>
            </a:p>
          </p:txBody>
        </p:sp>
        <p:sp>
          <p:nvSpPr>
            <p:cNvPr id="4" name="TextBox 4"/>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65662" y="8828634"/>
            <a:ext cx="20697700" cy="2396116"/>
            <a:chOff x="0" y="0"/>
            <a:chExt cx="27596934" cy="3194822"/>
          </a:xfrm>
        </p:grpSpPr>
        <p:sp>
          <p:nvSpPr>
            <p:cNvPr id="6" name="Freeform 6"/>
            <p:cNvSpPr/>
            <p:nvPr/>
          </p:nvSpPr>
          <p:spPr>
            <a:xfrm>
              <a:off x="12449072" y="0"/>
              <a:ext cx="15147862" cy="3194822"/>
            </a:xfrm>
            <a:custGeom>
              <a:avLst/>
              <a:gdLst/>
              <a:ahLst/>
              <a:cxnLst/>
              <a:rect l="l" t="t" r="r" b="b"/>
              <a:pathLst>
                <a:path w="15147862" h="3194822">
                  <a:moveTo>
                    <a:pt x="0" y="0"/>
                  </a:moveTo>
                  <a:lnTo>
                    <a:pt x="15147862" y="0"/>
                  </a:lnTo>
                  <a:lnTo>
                    <a:pt x="15147862" y="3194822"/>
                  </a:lnTo>
                  <a:lnTo>
                    <a:pt x="0" y="31948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7" name="Freeform 7"/>
            <p:cNvSpPr/>
            <p:nvPr/>
          </p:nvSpPr>
          <p:spPr>
            <a:xfrm flipH="1">
              <a:off x="0" y="0"/>
              <a:ext cx="15147862" cy="3194822"/>
            </a:xfrm>
            <a:custGeom>
              <a:avLst/>
              <a:gdLst/>
              <a:ahLst/>
              <a:cxnLst/>
              <a:rect l="l" t="t" r="r" b="b"/>
              <a:pathLst>
                <a:path w="15147862" h="3194822">
                  <a:moveTo>
                    <a:pt x="15147862" y="0"/>
                  </a:moveTo>
                  <a:lnTo>
                    <a:pt x="0" y="0"/>
                  </a:lnTo>
                  <a:lnTo>
                    <a:pt x="0" y="3194822"/>
                  </a:lnTo>
                  <a:lnTo>
                    <a:pt x="15147862" y="3194822"/>
                  </a:lnTo>
                  <a:lnTo>
                    <a:pt x="1514786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sp>
        <p:nvSpPr>
          <p:cNvPr id="8" name="Freeform 8"/>
          <p:cNvSpPr/>
          <p:nvPr/>
        </p:nvSpPr>
        <p:spPr>
          <a:xfrm>
            <a:off x="-339634" y="8582807"/>
            <a:ext cx="3560191" cy="3171807"/>
          </a:xfrm>
          <a:custGeom>
            <a:avLst/>
            <a:gdLst/>
            <a:ahLst/>
            <a:cxnLst/>
            <a:rect l="l" t="t" r="r" b="b"/>
            <a:pathLst>
              <a:path w="3560191" h="3171807">
                <a:moveTo>
                  <a:pt x="0" y="0"/>
                </a:moveTo>
                <a:lnTo>
                  <a:pt x="3560191" y="0"/>
                </a:lnTo>
                <a:lnTo>
                  <a:pt x="3560191" y="3171807"/>
                </a:lnTo>
                <a:lnTo>
                  <a:pt x="0" y="3171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9" name="Freeform 9"/>
          <p:cNvSpPr/>
          <p:nvPr/>
        </p:nvSpPr>
        <p:spPr>
          <a:xfrm flipH="1">
            <a:off x="14884563" y="7948349"/>
            <a:ext cx="3560191" cy="3171807"/>
          </a:xfrm>
          <a:custGeom>
            <a:avLst/>
            <a:gdLst/>
            <a:ahLst/>
            <a:cxnLst/>
            <a:rect l="l" t="t" r="r" b="b"/>
            <a:pathLst>
              <a:path w="3560191" h="3171807">
                <a:moveTo>
                  <a:pt x="3560191" y="0"/>
                </a:moveTo>
                <a:lnTo>
                  <a:pt x="0" y="0"/>
                </a:lnTo>
                <a:lnTo>
                  <a:pt x="0" y="3171807"/>
                </a:lnTo>
                <a:lnTo>
                  <a:pt x="3560191" y="3171807"/>
                </a:lnTo>
                <a:lnTo>
                  <a:pt x="356019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0" name="Freeform 10"/>
          <p:cNvSpPr/>
          <p:nvPr/>
        </p:nvSpPr>
        <p:spPr>
          <a:xfrm>
            <a:off x="4227503" y="8752970"/>
            <a:ext cx="2859376" cy="2547444"/>
          </a:xfrm>
          <a:custGeom>
            <a:avLst/>
            <a:gdLst/>
            <a:ahLst/>
            <a:cxnLst/>
            <a:rect l="l" t="t" r="r" b="b"/>
            <a:pathLst>
              <a:path w="2859376" h="2547444">
                <a:moveTo>
                  <a:pt x="0" y="0"/>
                </a:moveTo>
                <a:lnTo>
                  <a:pt x="2859376" y="0"/>
                </a:lnTo>
                <a:lnTo>
                  <a:pt x="2859376" y="2547444"/>
                </a:lnTo>
                <a:lnTo>
                  <a:pt x="0" y="2547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1" name="Freeform 11"/>
          <p:cNvSpPr/>
          <p:nvPr/>
        </p:nvSpPr>
        <p:spPr>
          <a:xfrm flipH="1">
            <a:off x="11532765" y="8677306"/>
            <a:ext cx="2859376" cy="2547444"/>
          </a:xfrm>
          <a:custGeom>
            <a:avLst/>
            <a:gdLst/>
            <a:ahLst/>
            <a:cxnLst/>
            <a:rect l="l" t="t" r="r" b="b"/>
            <a:pathLst>
              <a:path w="2859376" h="2547444">
                <a:moveTo>
                  <a:pt x="2859376" y="0"/>
                </a:moveTo>
                <a:lnTo>
                  <a:pt x="0" y="0"/>
                </a:lnTo>
                <a:lnTo>
                  <a:pt x="0" y="2547444"/>
                </a:lnTo>
                <a:lnTo>
                  <a:pt x="2859376" y="2547444"/>
                </a:lnTo>
                <a:lnTo>
                  <a:pt x="285937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2" name="TextBox 12"/>
          <p:cNvSpPr txBox="1"/>
          <p:nvPr/>
        </p:nvSpPr>
        <p:spPr>
          <a:xfrm>
            <a:off x="1440461" y="3390900"/>
            <a:ext cx="15704539" cy="4952831"/>
          </a:xfrm>
          <a:prstGeom prst="rect">
            <a:avLst/>
          </a:prstGeom>
        </p:spPr>
        <p:txBody>
          <a:bodyPr wrap="square" lIns="0" tIns="0" rIns="0" bIns="0" rtlCol="0" anchor="t">
            <a:spAutoFit/>
          </a:bodyPr>
          <a:lstStyle/>
          <a:p>
            <a:pPr algn="just">
              <a:lnSpc>
                <a:spcPct val="150000"/>
              </a:lnSpc>
            </a:pPr>
            <a:r>
              <a:rPr lang="en-US" sz="4400" b="1">
                <a:solidFill>
                  <a:srgbClr val="000000"/>
                </a:solidFill>
                <a:latin typeface="Arial" panose="020B0604020202020204" pitchFamily="34" charset="0"/>
                <a:ea typeface="DejaVu Serif Bold"/>
                <a:cs typeface="Arial" panose="020B0604020202020204" pitchFamily="34" charset="0"/>
                <a:sym typeface="DejaVu Serif Bold"/>
              </a:rPr>
              <a:t>Các em hãy xem đoạn phim hoạt hình ngắn và sau đó </a:t>
            </a:r>
          </a:p>
          <a:p>
            <a:pPr algn="just">
              <a:lnSpc>
                <a:spcPct val="150000"/>
              </a:lnSpc>
            </a:pPr>
            <a:r>
              <a:rPr lang="en-US" sz="4400" b="1">
                <a:solidFill>
                  <a:srgbClr val="000000"/>
                </a:solidFill>
                <a:latin typeface="Arial" panose="020B0604020202020204" pitchFamily="34" charset="0"/>
                <a:ea typeface="DejaVu Serif Bold"/>
                <a:cs typeface="Arial" panose="020B0604020202020204" pitchFamily="34" charset="0"/>
                <a:sym typeface="DejaVu Serif Bold"/>
              </a:rPr>
              <a:t>trả lời các câu hỏi:</a:t>
            </a:r>
          </a:p>
          <a:p>
            <a:pPr algn="just">
              <a:lnSpc>
                <a:spcPct val="150000"/>
              </a:lnSpc>
            </a:pPr>
            <a:r>
              <a:rPr lang="en-US" sz="4400" b="1">
                <a:solidFill>
                  <a:srgbClr val="000000"/>
                </a:solidFill>
                <a:latin typeface="Arial" panose="020B0604020202020204" pitchFamily="34" charset="0"/>
                <a:ea typeface="DejaVu Serif Bold"/>
                <a:cs typeface="Arial" panose="020B0604020202020204" pitchFamily="34" charset="0"/>
                <a:sym typeface="DejaVu Serif Bold"/>
              </a:rPr>
              <a:t>+ Chuyện gì đã xảy ra trong câu chuyện?</a:t>
            </a:r>
          </a:p>
          <a:p>
            <a:pPr algn="just">
              <a:lnSpc>
                <a:spcPct val="150000"/>
              </a:lnSpc>
            </a:pPr>
            <a:r>
              <a:rPr lang="en-US" sz="4400" b="1">
                <a:solidFill>
                  <a:srgbClr val="000000"/>
                </a:solidFill>
                <a:latin typeface="Arial" panose="020B0604020202020204" pitchFamily="34" charset="0"/>
                <a:ea typeface="DejaVu Serif Bold"/>
                <a:cs typeface="Arial" panose="020B0604020202020204" pitchFamily="34" charset="0"/>
                <a:sym typeface="DejaVu Serif Bold"/>
              </a:rPr>
              <a:t>+ Con sư tử và con chuột đã giúp đỡ nhau như thế nào?</a:t>
            </a:r>
          </a:p>
          <a:p>
            <a:pPr algn="just">
              <a:lnSpc>
                <a:spcPct val="150000"/>
              </a:lnSpc>
            </a:pPr>
            <a:r>
              <a:rPr lang="en-US" sz="4400" b="1">
                <a:solidFill>
                  <a:srgbClr val="000000"/>
                </a:solidFill>
                <a:latin typeface="Arial" panose="020B0604020202020204" pitchFamily="34" charset="0"/>
                <a:ea typeface="DejaVu Serif Bold"/>
                <a:cs typeface="Arial" panose="020B0604020202020204" pitchFamily="34" charset="0"/>
                <a:sym typeface="DejaVu Serif Bold"/>
              </a:rPr>
              <a:t>+ Bài học mà chúng ta rút ra từ câu chuyện này là gì?</a:t>
            </a:r>
          </a:p>
        </p:txBody>
      </p:sp>
      <p:sp>
        <p:nvSpPr>
          <p:cNvPr id="17" name="Freeform 14">
            <a:extLst>
              <a:ext uri="{FF2B5EF4-FFF2-40B4-BE49-F238E27FC236}">
                <a16:creationId xmlns:a16="http://schemas.microsoft.com/office/drawing/2014/main" id="{A3FF5BAA-890D-8715-1A59-D387A3159906}"/>
              </a:ext>
            </a:extLst>
          </p:cNvPr>
          <p:cNvSpPr/>
          <p:nvPr/>
        </p:nvSpPr>
        <p:spPr>
          <a:xfrm>
            <a:off x="1383787" y="660872"/>
            <a:ext cx="15761213" cy="2303923"/>
          </a:xfrm>
          <a:custGeom>
            <a:avLst/>
            <a:gdLst/>
            <a:ahLst/>
            <a:cxnLst/>
            <a:rect l="l" t="t" r="r" b="b"/>
            <a:pathLst>
              <a:path w="7315200" h="1343337">
                <a:moveTo>
                  <a:pt x="0" y="0"/>
                </a:moveTo>
                <a:lnTo>
                  <a:pt x="7315200" y="0"/>
                </a:lnTo>
                <a:lnTo>
                  <a:pt x="7315200" y="1343337"/>
                </a:lnTo>
                <a:lnTo>
                  <a:pt x="0" y="13433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C13A1C99-E89D-A6FF-9967-2F0A7B4EB11A}"/>
              </a:ext>
            </a:extLst>
          </p:cNvPr>
          <p:cNvSpPr txBox="1"/>
          <p:nvPr/>
        </p:nvSpPr>
        <p:spPr>
          <a:xfrm>
            <a:off x="3505200" y="1104900"/>
            <a:ext cx="12317398" cy="1478290"/>
          </a:xfrm>
          <a:prstGeom prst="rect">
            <a:avLst/>
          </a:prstGeom>
        </p:spPr>
        <p:txBody>
          <a:bodyPr wrap="square" lIns="0" tIns="0" rIns="0" bIns="0" rtlCol="0" anchor="t">
            <a:spAutoFit/>
          </a:bodyPr>
          <a:lstStyle/>
          <a:p>
            <a:pPr algn="ctr">
              <a:lnSpc>
                <a:spcPts val="12599"/>
              </a:lnSpc>
            </a:pPr>
            <a:r>
              <a:rPr lang="en-US" sz="9000">
                <a:ln>
                  <a:solidFill>
                    <a:srgbClr val="7030A0"/>
                  </a:solidFill>
                </a:ln>
                <a:gradFill flip="none" rotWithShape="1">
                  <a:gsLst>
                    <a:gs pos="69000">
                      <a:srgbClr val="FF7C80"/>
                    </a:gs>
                    <a:gs pos="26000">
                      <a:srgbClr val="92D050"/>
                    </a:gs>
                    <a:gs pos="41000">
                      <a:srgbClr val="F0C834"/>
                    </a:gs>
                    <a:gs pos="96000">
                      <a:schemeClr val="accent6">
                        <a:lumMod val="75000"/>
                      </a:schemeClr>
                    </a:gs>
                  </a:gsLst>
                  <a:lin ang="16200000" scaled="1"/>
                  <a:tileRect/>
                </a:gradFill>
                <a:latin typeface="UTM American Sans" panose="02040603050506020204" pitchFamily="18" charset="0"/>
                <a:ea typeface="UTM American Sans"/>
                <a:cs typeface="UTM American Sans"/>
                <a:sym typeface="UTM American Sans"/>
              </a:rPr>
              <a:t>HOẠT ĐỘNG KHỞI ĐỘNG</a:t>
            </a:r>
          </a:p>
        </p:txBody>
      </p:sp>
      <p:sp>
        <p:nvSpPr>
          <p:cNvPr id="18" name="Freeform 2">
            <a:extLst>
              <a:ext uri="{FF2B5EF4-FFF2-40B4-BE49-F238E27FC236}">
                <a16:creationId xmlns:a16="http://schemas.microsoft.com/office/drawing/2014/main" id="{6C9F8A24-2297-580E-00CC-551A0CAB0941}"/>
              </a:ext>
            </a:extLst>
          </p:cNvPr>
          <p:cNvSpPr/>
          <p:nvPr/>
        </p:nvSpPr>
        <p:spPr>
          <a:xfrm>
            <a:off x="15240000" y="2058113"/>
            <a:ext cx="2209800" cy="1917958"/>
          </a:xfrm>
          <a:custGeom>
            <a:avLst/>
            <a:gdLst/>
            <a:ahLst/>
            <a:cxnLst/>
            <a:rect l="l" t="t" r="r" b="b"/>
            <a:pathLst>
              <a:path w="4089083" h="4114800">
                <a:moveTo>
                  <a:pt x="0" y="0"/>
                </a:moveTo>
                <a:lnTo>
                  <a:pt x="4089082" y="0"/>
                </a:lnTo>
                <a:lnTo>
                  <a:pt x="408908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F4B6"/>
        </a:solidFill>
        <a:effectLst/>
      </p:bgPr>
    </p:bg>
    <p:spTree>
      <p:nvGrpSpPr>
        <p:cNvPr id="1" name=""/>
        <p:cNvGrpSpPr/>
        <p:nvPr/>
      </p:nvGrpSpPr>
      <p:grpSpPr>
        <a:xfrm>
          <a:off x="0" y="0"/>
          <a:ext cx="0" cy="0"/>
          <a:chOff x="0" y="0"/>
          <a:chExt cx="0" cy="0"/>
        </a:xfrm>
      </p:grpSpPr>
      <p:grpSp>
        <p:nvGrpSpPr>
          <p:cNvPr id="2" name="Group 2"/>
          <p:cNvGrpSpPr/>
          <p:nvPr/>
        </p:nvGrpSpPr>
        <p:grpSpPr>
          <a:xfrm>
            <a:off x="860516" y="413113"/>
            <a:ext cx="16645346" cy="9121140"/>
            <a:chOff x="0" y="0"/>
            <a:chExt cx="4383959" cy="2402276"/>
          </a:xfrm>
        </p:grpSpPr>
        <p:sp>
          <p:nvSpPr>
            <p:cNvPr id="3" name="Freeform 3"/>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vi-VN"/>
            </a:p>
          </p:txBody>
        </p:sp>
        <p:sp>
          <p:nvSpPr>
            <p:cNvPr id="4" name="TextBox 4"/>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65662" y="8828634"/>
            <a:ext cx="20697700" cy="2396116"/>
            <a:chOff x="0" y="0"/>
            <a:chExt cx="27596934" cy="3194822"/>
          </a:xfrm>
        </p:grpSpPr>
        <p:sp>
          <p:nvSpPr>
            <p:cNvPr id="6" name="Freeform 6"/>
            <p:cNvSpPr/>
            <p:nvPr/>
          </p:nvSpPr>
          <p:spPr>
            <a:xfrm>
              <a:off x="12449072" y="0"/>
              <a:ext cx="15147862" cy="3194822"/>
            </a:xfrm>
            <a:custGeom>
              <a:avLst/>
              <a:gdLst/>
              <a:ahLst/>
              <a:cxnLst/>
              <a:rect l="l" t="t" r="r" b="b"/>
              <a:pathLst>
                <a:path w="15147862" h="3194822">
                  <a:moveTo>
                    <a:pt x="0" y="0"/>
                  </a:moveTo>
                  <a:lnTo>
                    <a:pt x="15147862" y="0"/>
                  </a:lnTo>
                  <a:lnTo>
                    <a:pt x="15147862" y="3194822"/>
                  </a:lnTo>
                  <a:lnTo>
                    <a:pt x="0" y="31948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Freeform 7"/>
            <p:cNvSpPr/>
            <p:nvPr/>
          </p:nvSpPr>
          <p:spPr>
            <a:xfrm flipH="1">
              <a:off x="0" y="0"/>
              <a:ext cx="15147862" cy="3194822"/>
            </a:xfrm>
            <a:custGeom>
              <a:avLst/>
              <a:gdLst/>
              <a:ahLst/>
              <a:cxnLst/>
              <a:rect l="l" t="t" r="r" b="b"/>
              <a:pathLst>
                <a:path w="15147862" h="3194822">
                  <a:moveTo>
                    <a:pt x="15147862" y="0"/>
                  </a:moveTo>
                  <a:lnTo>
                    <a:pt x="0" y="0"/>
                  </a:lnTo>
                  <a:lnTo>
                    <a:pt x="0" y="3194822"/>
                  </a:lnTo>
                  <a:lnTo>
                    <a:pt x="15147862" y="3194822"/>
                  </a:lnTo>
                  <a:lnTo>
                    <a:pt x="1514786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sp>
        <p:nvSpPr>
          <p:cNvPr id="8" name="Freeform 8"/>
          <p:cNvSpPr/>
          <p:nvPr/>
        </p:nvSpPr>
        <p:spPr>
          <a:xfrm>
            <a:off x="-339634" y="8582807"/>
            <a:ext cx="3560191" cy="3171807"/>
          </a:xfrm>
          <a:custGeom>
            <a:avLst/>
            <a:gdLst/>
            <a:ahLst/>
            <a:cxnLst/>
            <a:rect l="l" t="t" r="r" b="b"/>
            <a:pathLst>
              <a:path w="3560191" h="3171807">
                <a:moveTo>
                  <a:pt x="0" y="0"/>
                </a:moveTo>
                <a:lnTo>
                  <a:pt x="3560191" y="0"/>
                </a:lnTo>
                <a:lnTo>
                  <a:pt x="3560191" y="3171807"/>
                </a:lnTo>
                <a:lnTo>
                  <a:pt x="0" y="3171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9" name="Freeform 9"/>
          <p:cNvSpPr/>
          <p:nvPr/>
        </p:nvSpPr>
        <p:spPr>
          <a:xfrm flipH="1">
            <a:off x="14884563" y="7948349"/>
            <a:ext cx="3560191" cy="3171807"/>
          </a:xfrm>
          <a:custGeom>
            <a:avLst/>
            <a:gdLst/>
            <a:ahLst/>
            <a:cxnLst/>
            <a:rect l="l" t="t" r="r" b="b"/>
            <a:pathLst>
              <a:path w="3560191" h="3171807">
                <a:moveTo>
                  <a:pt x="3560191" y="0"/>
                </a:moveTo>
                <a:lnTo>
                  <a:pt x="0" y="0"/>
                </a:lnTo>
                <a:lnTo>
                  <a:pt x="0" y="3171807"/>
                </a:lnTo>
                <a:lnTo>
                  <a:pt x="3560191" y="3171807"/>
                </a:lnTo>
                <a:lnTo>
                  <a:pt x="356019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0" name="Freeform 10"/>
          <p:cNvSpPr/>
          <p:nvPr/>
        </p:nvSpPr>
        <p:spPr>
          <a:xfrm>
            <a:off x="4227503" y="8752970"/>
            <a:ext cx="2859376" cy="2547444"/>
          </a:xfrm>
          <a:custGeom>
            <a:avLst/>
            <a:gdLst/>
            <a:ahLst/>
            <a:cxnLst/>
            <a:rect l="l" t="t" r="r" b="b"/>
            <a:pathLst>
              <a:path w="2859376" h="2547444">
                <a:moveTo>
                  <a:pt x="0" y="0"/>
                </a:moveTo>
                <a:lnTo>
                  <a:pt x="2859376" y="0"/>
                </a:lnTo>
                <a:lnTo>
                  <a:pt x="2859376" y="2547444"/>
                </a:lnTo>
                <a:lnTo>
                  <a:pt x="0" y="25474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1" name="Freeform 11"/>
          <p:cNvSpPr/>
          <p:nvPr/>
        </p:nvSpPr>
        <p:spPr>
          <a:xfrm flipH="1">
            <a:off x="11532765" y="8677306"/>
            <a:ext cx="2859376" cy="2547444"/>
          </a:xfrm>
          <a:custGeom>
            <a:avLst/>
            <a:gdLst/>
            <a:ahLst/>
            <a:cxnLst/>
            <a:rect l="l" t="t" r="r" b="b"/>
            <a:pathLst>
              <a:path w="2859376" h="2547444">
                <a:moveTo>
                  <a:pt x="2859376" y="0"/>
                </a:moveTo>
                <a:lnTo>
                  <a:pt x="0" y="0"/>
                </a:lnTo>
                <a:lnTo>
                  <a:pt x="0" y="2547444"/>
                </a:lnTo>
                <a:lnTo>
                  <a:pt x="2859376" y="2547444"/>
                </a:lnTo>
                <a:lnTo>
                  <a:pt x="285937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pic>
        <p:nvPicPr>
          <p:cNvPr id="16" name="58! Học Tiếng Anh qua bộ phim hoạt hình Sư tử và Chuột nhắt The lion and the mouse">
            <a:hlinkClick r:id="" action="ppaction://media"/>
            <a:extLst>
              <a:ext uri="{FF2B5EF4-FFF2-40B4-BE49-F238E27FC236}">
                <a16:creationId xmlns:a16="http://schemas.microsoft.com/office/drawing/2014/main" id="{E526D241-FCD3-E7AB-35AA-A3835CA2C07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60511" y="400456"/>
            <a:ext cx="16674885" cy="9379623"/>
          </a:xfrm>
          <a:prstGeom prst="rect">
            <a:avLst/>
          </a:prstGeom>
        </p:spPr>
      </p:pic>
    </p:spTree>
    <p:extLst>
      <p:ext uri="{BB962C8B-B14F-4D97-AF65-F5344CB8AC3E}">
        <p14:creationId xmlns:p14="http://schemas.microsoft.com/office/powerpoint/2010/main" val="3081163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61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F4B6"/>
        </a:solidFill>
        <a:effectLst/>
      </p:bgPr>
    </p:bg>
    <p:spTree>
      <p:nvGrpSpPr>
        <p:cNvPr id="1" name=""/>
        <p:cNvGrpSpPr/>
        <p:nvPr/>
      </p:nvGrpSpPr>
      <p:grpSpPr>
        <a:xfrm>
          <a:off x="0" y="0"/>
          <a:ext cx="0" cy="0"/>
          <a:chOff x="0" y="0"/>
          <a:chExt cx="0" cy="0"/>
        </a:xfrm>
      </p:grpSpPr>
      <p:grpSp>
        <p:nvGrpSpPr>
          <p:cNvPr id="2" name="Group 2"/>
          <p:cNvGrpSpPr/>
          <p:nvPr/>
        </p:nvGrpSpPr>
        <p:grpSpPr>
          <a:xfrm>
            <a:off x="860516" y="413113"/>
            <a:ext cx="16645346" cy="9121140"/>
            <a:chOff x="0" y="0"/>
            <a:chExt cx="4383959" cy="2402276"/>
          </a:xfrm>
        </p:grpSpPr>
        <p:sp>
          <p:nvSpPr>
            <p:cNvPr id="3" name="Freeform 3"/>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vi-VN"/>
            </a:p>
          </p:txBody>
        </p:sp>
        <p:sp>
          <p:nvSpPr>
            <p:cNvPr id="4" name="TextBox 4"/>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65662" y="8828634"/>
            <a:ext cx="20697700" cy="2396116"/>
            <a:chOff x="0" y="0"/>
            <a:chExt cx="27596934" cy="3194822"/>
          </a:xfrm>
        </p:grpSpPr>
        <p:sp>
          <p:nvSpPr>
            <p:cNvPr id="6" name="Freeform 6"/>
            <p:cNvSpPr/>
            <p:nvPr/>
          </p:nvSpPr>
          <p:spPr>
            <a:xfrm>
              <a:off x="12449072" y="0"/>
              <a:ext cx="15147862" cy="3194822"/>
            </a:xfrm>
            <a:custGeom>
              <a:avLst/>
              <a:gdLst/>
              <a:ahLst/>
              <a:cxnLst/>
              <a:rect l="l" t="t" r="r" b="b"/>
              <a:pathLst>
                <a:path w="15147862" h="3194822">
                  <a:moveTo>
                    <a:pt x="0" y="0"/>
                  </a:moveTo>
                  <a:lnTo>
                    <a:pt x="15147862" y="0"/>
                  </a:lnTo>
                  <a:lnTo>
                    <a:pt x="15147862" y="3194822"/>
                  </a:lnTo>
                  <a:lnTo>
                    <a:pt x="0" y="31948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7" name="Freeform 7"/>
            <p:cNvSpPr/>
            <p:nvPr/>
          </p:nvSpPr>
          <p:spPr>
            <a:xfrm flipH="1">
              <a:off x="0" y="0"/>
              <a:ext cx="15147862" cy="3194822"/>
            </a:xfrm>
            <a:custGeom>
              <a:avLst/>
              <a:gdLst/>
              <a:ahLst/>
              <a:cxnLst/>
              <a:rect l="l" t="t" r="r" b="b"/>
              <a:pathLst>
                <a:path w="15147862" h="3194822">
                  <a:moveTo>
                    <a:pt x="15147862" y="0"/>
                  </a:moveTo>
                  <a:lnTo>
                    <a:pt x="0" y="0"/>
                  </a:lnTo>
                  <a:lnTo>
                    <a:pt x="0" y="3194822"/>
                  </a:lnTo>
                  <a:lnTo>
                    <a:pt x="15147862" y="3194822"/>
                  </a:lnTo>
                  <a:lnTo>
                    <a:pt x="1514786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sp>
        <p:nvSpPr>
          <p:cNvPr id="8" name="Freeform 8"/>
          <p:cNvSpPr/>
          <p:nvPr/>
        </p:nvSpPr>
        <p:spPr>
          <a:xfrm>
            <a:off x="-339634" y="8582807"/>
            <a:ext cx="3560191" cy="3171807"/>
          </a:xfrm>
          <a:custGeom>
            <a:avLst/>
            <a:gdLst/>
            <a:ahLst/>
            <a:cxnLst/>
            <a:rect l="l" t="t" r="r" b="b"/>
            <a:pathLst>
              <a:path w="3560191" h="3171807">
                <a:moveTo>
                  <a:pt x="0" y="0"/>
                </a:moveTo>
                <a:lnTo>
                  <a:pt x="3560191" y="0"/>
                </a:lnTo>
                <a:lnTo>
                  <a:pt x="3560191" y="3171807"/>
                </a:lnTo>
                <a:lnTo>
                  <a:pt x="0" y="3171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9" name="Freeform 9"/>
          <p:cNvSpPr/>
          <p:nvPr/>
        </p:nvSpPr>
        <p:spPr>
          <a:xfrm flipH="1">
            <a:off x="14884563" y="7948349"/>
            <a:ext cx="3560191" cy="3171807"/>
          </a:xfrm>
          <a:custGeom>
            <a:avLst/>
            <a:gdLst/>
            <a:ahLst/>
            <a:cxnLst/>
            <a:rect l="l" t="t" r="r" b="b"/>
            <a:pathLst>
              <a:path w="3560191" h="3171807">
                <a:moveTo>
                  <a:pt x="3560191" y="0"/>
                </a:moveTo>
                <a:lnTo>
                  <a:pt x="0" y="0"/>
                </a:lnTo>
                <a:lnTo>
                  <a:pt x="0" y="3171807"/>
                </a:lnTo>
                <a:lnTo>
                  <a:pt x="3560191" y="3171807"/>
                </a:lnTo>
                <a:lnTo>
                  <a:pt x="356019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0" name="Freeform 10"/>
          <p:cNvSpPr/>
          <p:nvPr/>
        </p:nvSpPr>
        <p:spPr>
          <a:xfrm>
            <a:off x="4227503" y="8752970"/>
            <a:ext cx="2859376" cy="2547444"/>
          </a:xfrm>
          <a:custGeom>
            <a:avLst/>
            <a:gdLst/>
            <a:ahLst/>
            <a:cxnLst/>
            <a:rect l="l" t="t" r="r" b="b"/>
            <a:pathLst>
              <a:path w="2859376" h="2547444">
                <a:moveTo>
                  <a:pt x="0" y="0"/>
                </a:moveTo>
                <a:lnTo>
                  <a:pt x="2859376" y="0"/>
                </a:lnTo>
                <a:lnTo>
                  <a:pt x="2859376" y="2547444"/>
                </a:lnTo>
                <a:lnTo>
                  <a:pt x="0" y="2547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1" name="Freeform 11"/>
          <p:cNvSpPr/>
          <p:nvPr/>
        </p:nvSpPr>
        <p:spPr>
          <a:xfrm flipH="1">
            <a:off x="11532765" y="8677306"/>
            <a:ext cx="2859376" cy="2547444"/>
          </a:xfrm>
          <a:custGeom>
            <a:avLst/>
            <a:gdLst/>
            <a:ahLst/>
            <a:cxnLst/>
            <a:rect l="l" t="t" r="r" b="b"/>
            <a:pathLst>
              <a:path w="2859376" h="2547444">
                <a:moveTo>
                  <a:pt x="2859376" y="0"/>
                </a:moveTo>
                <a:lnTo>
                  <a:pt x="0" y="0"/>
                </a:lnTo>
                <a:lnTo>
                  <a:pt x="0" y="2547444"/>
                </a:lnTo>
                <a:lnTo>
                  <a:pt x="2859376" y="2547444"/>
                </a:lnTo>
                <a:lnTo>
                  <a:pt x="285937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2" name="TextBox 12"/>
          <p:cNvSpPr txBox="1"/>
          <p:nvPr/>
        </p:nvSpPr>
        <p:spPr>
          <a:xfrm>
            <a:off x="1440461" y="3390900"/>
            <a:ext cx="15704539" cy="4952831"/>
          </a:xfrm>
          <a:prstGeom prst="rect">
            <a:avLst/>
          </a:prstGeom>
        </p:spPr>
        <p:txBody>
          <a:bodyPr wrap="square" lIns="0" tIns="0" rIns="0" bIns="0" rtlCol="0" anchor="t">
            <a:spAutoFit/>
          </a:bodyPr>
          <a:lstStyle/>
          <a:p>
            <a:pPr algn="just">
              <a:lnSpc>
                <a:spcPct val="150000"/>
              </a:lnSpc>
            </a:pPr>
            <a:r>
              <a:rPr lang="en-US" sz="4400" b="1">
                <a:solidFill>
                  <a:srgbClr val="000000"/>
                </a:solidFill>
                <a:latin typeface="Arial" panose="020B0604020202020204" pitchFamily="34" charset="0"/>
                <a:ea typeface="DejaVu Serif Bold"/>
                <a:cs typeface="Arial" panose="020B0604020202020204" pitchFamily="34" charset="0"/>
                <a:sym typeface="DejaVu Serif Bold"/>
              </a:rPr>
              <a:t>Các em hãy xem đoạn phim hoạt hình ngắn và sau đó </a:t>
            </a:r>
          </a:p>
          <a:p>
            <a:pPr algn="just">
              <a:lnSpc>
                <a:spcPct val="150000"/>
              </a:lnSpc>
            </a:pPr>
            <a:r>
              <a:rPr lang="en-US" sz="4400" b="1">
                <a:solidFill>
                  <a:srgbClr val="000000"/>
                </a:solidFill>
                <a:latin typeface="Arial" panose="020B0604020202020204" pitchFamily="34" charset="0"/>
                <a:ea typeface="DejaVu Serif Bold"/>
                <a:cs typeface="Arial" panose="020B0604020202020204" pitchFamily="34" charset="0"/>
                <a:sym typeface="DejaVu Serif Bold"/>
              </a:rPr>
              <a:t>trả lời các câu hỏi:</a:t>
            </a:r>
          </a:p>
          <a:p>
            <a:pPr algn="just">
              <a:lnSpc>
                <a:spcPct val="150000"/>
              </a:lnSpc>
            </a:pPr>
            <a:r>
              <a:rPr lang="en-US" sz="4400" b="1">
                <a:solidFill>
                  <a:srgbClr val="000000"/>
                </a:solidFill>
                <a:latin typeface="Arial" panose="020B0604020202020204" pitchFamily="34" charset="0"/>
                <a:ea typeface="DejaVu Serif Bold"/>
                <a:cs typeface="Arial" panose="020B0604020202020204" pitchFamily="34" charset="0"/>
                <a:sym typeface="DejaVu Serif Bold"/>
              </a:rPr>
              <a:t>+ Chuyện gì đã xảy ra trong câu chuyện?</a:t>
            </a:r>
          </a:p>
          <a:p>
            <a:pPr algn="just">
              <a:lnSpc>
                <a:spcPct val="150000"/>
              </a:lnSpc>
            </a:pPr>
            <a:r>
              <a:rPr lang="en-US" sz="4400" b="1">
                <a:solidFill>
                  <a:srgbClr val="000000"/>
                </a:solidFill>
                <a:latin typeface="Arial" panose="020B0604020202020204" pitchFamily="34" charset="0"/>
                <a:ea typeface="DejaVu Serif Bold"/>
                <a:cs typeface="Arial" panose="020B0604020202020204" pitchFamily="34" charset="0"/>
                <a:sym typeface="DejaVu Serif Bold"/>
              </a:rPr>
              <a:t>+ Con sư tử và con chuột đã giúp đỡ nhau như thế nào?</a:t>
            </a:r>
          </a:p>
          <a:p>
            <a:pPr algn="just">
              <a:lnSpc>
                <a:spcPct val="150000"/>
              </a:lnSpc>
            </a:pPr>
            <a:r>
              <a:rPr lang="en-US" sz="4400" b="1">
                <a:solidFill>
                  <a:srgbClr val="000000"/>
                </a:solidFill>
                <a:latin typeface="Arial" panose="020B0604020202020204" pitchFamily="34" charset="0"/>
                <a:ea typeface="DejaVu Serif Bold"/>
                <a:cs typeface="Arial" panose="020B0604020202020204" pitchFamily="34" charset="0"/>
                <a:sym typeface="DejaVu Serif Bold"/>
              </a:rPr>
              <a:t>+ Bài học mà chúng ta rút ra từ câu chuyện này là gì?</a:t>
            </a:r>
          </a:p>
        </p:txBody>
      </p:sp>
      <p:sp>
        <p:nvSpPr>
          <p:cNvPr id="14" name="Freeform 14">
            <a:extLst>
              <a:ext uri="{FF2B5EF4-FFF2-40B4-BE49-F238E27FC236}">
                <a16:creationId xmlns:a16="http://schemas.microsoft.com/office/drawing/2014/main" id="{C13DEACA-ECEB-50B1-7F82-07FBE4EEC6A4}"/>
              </a:ext>
            </a:extLst>
          </p:cNvPr>
          <p:cNvSpPr/>
          <p:nvPr/>
        </p:nvSpPr>
        <p:spPr>
          <a:xfrm>
            <a:off x="1383787" y="660872"/>
            <a:ext cx="15761213" cy="2303923"/>
          </a:xfrm>
          <a:custGeom>
            <a:avLst/>
            <a:gdLst/>
            <a:ahLst/>
            <a:cxnLst/>
            <a:rect l="l" t="t" r="r" b="b"/>
            <a:pathLst>
              <a:path w="7315200" h="1343337">
                <a:moveTo>
                  <a:pt x="0" y="0"/>
                </a:moveTo>
                <a:lnTo>
                  <a:pt x="7315200" y="0"/>
                </a:lnTo>
                <a:lnTo>
                  <a:pt x="7315200" y="1343337"/>
                </a:lnTo>
                <a:lnTo>
                  <a:pt x="0" y="13433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9182C1E6-D003-6AC3-328C-51D6DCCFCF5E}"/>
              </a:ext>
            </a:extLst>
          </p:cNvPr>
          <p:cNvSpPr txBox="1"/>
          <p:nvPr/>
        </p:nvSpPr>
        <p:spPr>
          <a:xfrm>
            <a:off x="3505200" y="1104900"/>
            <a:ext cx="12317398" cy="1478290"/>
          </a:xfrm>
          <a:prstGeom prst="rect">
            <a:avLst/>
          </a:prstGeom>
        </p:spPr>
        <p:txBody>
          <a:bodyPr wrap="square" lIns="0" tIns="0" rIns="0" bIns="0" rtlCol="0" anchor="t">
            <a:spAutoFit/>
          </a:bodyPr>
          <a:lstStyle/>
          <a:p>
            <a:pPr algn="ctr">
              <a:lnSpc>
                <a:spcPts val="12599"/>
              </a:lnSpc>
            </a:pPr>
            <a:r>
              <a:rPr lang="en-US" sz="9000">
                <a:ln>
                  <a:solidFill>
                    <a:srgbClr val="7030A0"/>
                  </a:solidFill>
                </a:ln>
                <a:gradFill flip="none" rotWithShape="1">
                  <a:gsLst>
                    <a:gs pos="69000">
                      <a:srgbClr val="FF7C80"/>
                    </a:gs>
                    <a:gs pos="26000">
                      <a:srgbClr val="92D050"/>
                    </a:gs>
                    <a:gs pos="41000">
                      <a:srgbClr val="F0C834"/>
                    </a:gs>
                    <a:gs pos="96000">
                      <a:schemeClr val="accent6">
                        <a:lumMod val="75000"/>
                      </a:schemeClr>
                    </a:gs>
                  </a:gsLst>
                  <a:lin ang="16200000" scaled="1"/>
                  <a:tileRect/>
                </a:gradFill>
                <a:latin typeface="UTM American Sans" panose="02040603050506020204" pitchFamily="18" charset="0"/>
                <a:ea typeface="UTM American Sans"/>
                <a:cs typeface="UTM American Sans"/>
                <a:sym typeface="UTM American Sans"/>
              </a:rPr>
              <a:t>HOẠT ĐỘNG KHỞI ĐỘNG</a:t>
            </a:r>
          </a:p>
        </p:txBody>
      </p:sp>
      <p:sp>
        <p:nvSpPr>
          <p:cNvPr id="17" name="Freeform 2">
            <a:extLst>
              <a:ext uri="{FF2B5EF4-FFF2-40B4-BE49-F238E27FC236}">
                <a16:creationId xmlns:a16="http://schemas.microsoft.com/office/drawing/2014/main" id="{DA70BB11-96EC-6E7B-C52B-23043BBB4642}"/>
              </a:ext>
            </a:extLst>
          </p:cNvPr>
          <p:cNvSpPr/>
          <p:nvPr/>
        </p:nvSpPr>
        <p:spPr>
          <a:xfrm>
            <a:off x="15163800" y="2058113"/>
            <a:ext cx="2209800" cy="1917958"/>
          </a:xfrm>
          <a:custGeom>
            <a:avLst/>
            <a:gdLst/>
            <a:ahLst/>
            <a:cxnLst/>
            <a:rect l="l" t="t" r="r" b="b"/>
            <a:pathLst>
              <a:path w="4089083" h="4114800">
                <a:moveTo>
                  <a:pt x="0" y="0"/>
                </a:moveTo>
                <a:lnTo>
                  <a:pt x="4089082" y="0"/>
                </a:lnTo>
                <a:lnTo>
                  <a:pt x="408908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Tree>
    <p:extLst>
      <p:ext uri="{BB962C8B-B14F-4D97-AF65-F5344CB8AC3E}">
        <p14:creationId xmlns:p14="http://schemas.microsoft.com/office/powerpoint/2010/main" val="2890815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6B530A1-A23D-AC84-F5A6-416E5D8515EA}"/>
              </a:ext>
            </a:extLst>
          </p:cNvPr>
          <p:cNvSpPr/>
          <p:nvPr/>
        </p:nvSpPr>
        <p:spPr>
          <a:xfrm>
            <a:off x="0" y="-191242"/>
            <a:ext cx="18288000" cy="11822462"/>
          </a:xfrm>
          <a:custGeom>
            <a:avLst/>
            <a:gdLst/>
            <a:ahLst/>
            <a:cxnLst/>
            <a:rect l="l" t="t" r="r" b="b"/>
            <a:pathLst>
              <a:path w="18288000" h="11822462">
                <a:moveTo>
                  <a:pt x="0" y="0"/>
                </a:moveTo>
                <a:lnTo>
                  <a:pt x="18288000" y="0"/>
                </a:lnTo>
                <a:lnTo>
                  <a:pt x="18288000" y="11822463"/>
                </a:lnTo>
                <a:lnTo>
                  <a:pt x="0" y="11822463"/>
                </a:lnTo>
                <a:lnTo>
                  <a:pt x="0" y="0"/>
                </a:lnTo>
                <a:close/>
              </a:path>
            </a:pathLst>
          </a:custGeom>
          <a:blipFill>
            <a:blip r:embed="rId2"/>
            <a:stretch>
              <a:fillRect l="-902" r="-902"/>
            </a:stretch>
          </a:blipFill>
        </p:spPr>
        <p:txBody>
          <a:bodyPr/>
          <a:lstStyle/>
          <a:p>
            <a:endParaRPr lang="vi-VN"/>
          </a:p>
        </p:txBody>
      </p:sp>
      <p:pic>
        <p:nvPicPr>
          <p:cNvPr id="3" name="Picture 3">
            <a:extLst>
              <a:ext uri="{FF2B5EF4-FFF2-40B4-BE49-F238E27FC236}">
                <a16:creationId xmlns:a16="http://schemas.microsoft.com/office/drawing/2014/main" id="{28A95DEE-0A5B-07EA-70A2-74897EA465D4}"/>
              </a:ext>
            </a:extLst>
          </p:cNvPr>
          <p:cNvPicPr>
            <a:picLocks noChangeAspect="1"/>
          </p:cNvPicPr>
          <p:nvPr/>
        </p:nvPicPr>
        <p:blipFill>
          <a:blip r:embed="rId3"/>
          <a:srcRect/>
          <a:stretch>
            <a:fillRect/>
          </a:stretch>
        </p:blipFill>
        <p:spPr>
          <a:xfrm>
            <a:off x="1743502" y="123132"/>
            <a:ext cx="2758863" cy="2262268"/>
          </a:xfrm>
          <a:prstGeom prst="rect">
            <a:avLst/>
          </a:prstGeom>
        </p:spPr>
      </p:pic>
      <p:sp>
        <p:nvSpPr>
          <p:cNvPr id="4" name="Freeform 4">
            <a:extLst>
              <a:ext uri="{FF2B5EF4-FFF2-40B4-BE49-F238E27FC236}">
                <a16:creationId xmlns:a16="http://schemas.microsoft.com/office/drawing/2014/main" id="{713307F3-A015-2276-0CEE-E24E3B4996FA}"/>
              </a:ext>
            </a:extLst>
          </p:cNvPr>
          <p:cNvSpPr/>
          <p:nvPr/>
        </p:nvSpPr>
        <p:spPr>
          <a:xfrm>
            <a:off x="0" y="5719990"/>
            <a:ext cx="8564423" cy="5363470"/>
          </a:xfrm>
          <a:custGeom>
            <a:avLst/>
            <a:gdLst/>
            <a:ahLst/>
            <a:cxnLst/>
            <a:rect l="l" t="t" r="r" b="b"/>
            <a:pathLst>
              <a:path w="8564423" h="5363470">
                <a:moveTo>
                  <a:pt x="0" y="0"/>
                </a:moveTo>
                <a:lnTo>
                  <a:pt x="8564423" y="0"/>
                </a:lnTo>
                <a:lnTo>
                  <a:pt x="8564423" y="5363469"/>
                </a:lnTo>
                <a:lnTo>
                  <a:pt x="0" y="5363469"/>
                </a:lnTo>
                <a:lnTo>
                  <a:pt x="0" y="0"/>
                </a:lnTo>
                <a:close/>
              </a:path>
            </a:pathLst>
          </a:custGeom>
          <a:blipFill>
            <a:blip r:embed="rId4"/>
            <a:stretch>
              <a:fillRect/>
            </a:stretch>
          </a:blipFill>
        </p:spPr>
        <p:txBody>
          <a:bodyPr/>
          <a:lstStyle/>
          <a:p>
            <a:endParaRPr lang="vi-VN"/>
          </a:p>
        </p:txBody>
      </p:sp>
      <p:sp>
        <p:nvSpPr>
          <p:cNvPr id="5" name="Freeform 5">
            <a:extLst>
              <a:ext uri="{FF2B5EF4-FFF2-40B4-BE49-F238E27FC236}">
                <a16:creationId xmlns:a16="http://schemas.microsoft.com/office/drawing/2014/main" id="{724CF899-DE87-4EC1-F4A3-D39A6A0A4A65}"/>
              </a:ext>
            </a:extLst>
          </p:cNvPr>
          <p:cNvSpPr/>
          <p:nvPr/>
        </p:nvSpPr>
        <p:spPr>
          <a:xfrm>
            <a:off x="11055469" y="2155152"/>
            <a:ext cx="4660011" cy="8229600"/>
          </a:xfrm>
          <a:custGeom>
            <a:avLst/>
            <a:gdLst/>
            <a:ahLst/>
            <a:cxnLst/>
            <a:rect l="l" t="t" r="r" b="b"/>
            <a:pathLst>
              <a:path w="4660011" h="8229600">
                <a:moveTo>
                  <a:pt x="0" y="0"/>
                </a:moveTo>
                <a:lnTo>
                  <a:pt x="4660011" y="0"/>
                </a:lnTo>
                <a:lnTo>
                  <a:pt x="4660011" y="8229600"/>
                </a:lnTo>
                <a:lnTo>
                  <a:pt x="0" y="8229600"/>
                </a:lnTo>
                <a:lnTo>
                  <a:pt x="0" y="0"/>
                </a:lnTo>
                <a:close/>
              </a:path>
            </a:pathLst>
          </a:custGeom>
          <a:blipFill>
            <a:blip r:embed="rId5"/>
            <a:stretch>
              <a:fillRect/>
            </a:stretch>
          </a:blipFill>
        </p:spPr>
        <p:txBody>
          <a:bodyPr/>
          <a:lstStyle/>
          <a:p>
            <a:endParaRPr lang="vi-VN"/>
          </a:p>
        </p:txBody>
      </p:sp>
      <p:sp>
        <p:nvSpPr>
          <p:cNvPr id="6" name="TextBox 6">
            <a:extLst>
              <a:ext uri="{FF2B5EF4-FFF2-40B4-BE49-F238E27FC236}">
                <a16:creationId xmlns:a16="http://schemas.microsoft.com/office/drawing/2014/main" id="{89785D1A-DD73-A00A-AFE5-328F6A6B7941}"/>
              </a:ext>
            </a:extLst>
          </p:cNvPr>
          <p:cNvSpPr txBox="1"/>
          <p:nvPr/>
        </p:nvSpPr>
        <p:spPr>
          <a:xfrm>
            <a:off x="4502365" y="1044755"/>
            <a:ext cx="8268360" cy="1500625"/>
          </a:xfrm>
          <a:prstGeom prst="rect">
            <a:avLst/>
          </a:prstGeom>
        </p:spPr>
        <p:txBody>
          <a:bodyPr lIns="0" tIns="0" rIns="0" bIns="0" rtlCol="0" anchor="t">
            <a:spAutoFit/>
          </a:bodyPr>
          <a:lstStyle/>
          <a:p>
            <a:pPr algn="ctr">
              <a:lnSpc>
                <a:spcPts val="8760"/>
              </a:lnSpc>
            </a:pPr>
            <a:r>
              <a:rPr lang="en-US" sz="9843">
                <a:solidFill>
                  <a:srgbClr val="FFB703"/>
                </a:solidFill>
                <a:latin typeface="Borsok"/>
                <a:ea typeface="Borsok"/>
                <a:cs typeface="Borsok"/>
                <a:sym typeface="Borsok"/>
              </a:rPr>
              <a:t>NÓI VÀ NGHE</a:t>
            </a:r>
          </a:p>
        </p:txBody>
      </p:sp>
      <p:sp>
        <p:nvSpPr>
          <p:cNvPr id="7" name="TextBox 7">
            <a:extLst>
              <a:ext uri="{FF2B5EF4-FFF2-40B4-BE49-F238E27FC236}">
                <a16:creationId xmlns:a16="http://schemas.microsoft.com/office/drawing/2014/main" id="{A54DB224-F053-5B42-E58D-86E31543CC0F}"/>
              </a:ext>
            </a:extLst>
          </p:cNvPr>
          <p:cNvSpPr txBox="1"/>
          <p:nvPr/>
        </p:nvSpPr>
        <p:spPr>
          <a:xfrm>
            <a:off x="4414134" y="2250402"/>
            <a:ext cx="8444821" cy="2686805"/>
          </a:xfrm>
          <a:prstGeom prst="rect">
            <a:avLst/>
          </a:prstGeom>
        </p:spPr>
        <p:txBody>
          <a:bodyPr lIns="0" tIns="0" rIns="0" bIns="0" rtlCol="0" anchor="t">
            <a:spAutoFit/>
          </a:bodyPr>
          <a:lstStyle/>
          <a:p>
            <a:pPr algn="ctr">
              <a:lnSpc>
                <a:spcPts val="10463"/>
              </a:lnSpc>
            </a:pPr>
            <a:r>
              <a:rPr lang="en-US" sz="9599" dirty="0">
                <a:solidFill>
                  <a:srgbClr val="FFFFFF"/>
                </a:solidFill>
                <a:latin typeface="UTM American Sans"/>
                <a:ea typeface="UTM American Sans"/>
                <a:cs typeface="UTM American Sans"/>
                <a:sym typeface="UTM American Sans"/>
              </a:rPr>
              <a:t>Trao </a:t>
            </a:r>
            <a:r>
              <a:rPr lang="en-US" sz="9599" dirty="0" err="1">
                <a:solidFill>
                  <a:srgbClr val="FFFFFF"/>
                </a:solidFill>
                <a:latin typeface="UTM American Sans"/>
                <a:ea typeface="UTM American Sans"/>
                <a:cs typeface="UTM American Sans"/>
                <a:sym typeface="UTM American Sans"/>
              </a:rPr>
              <a:t>đổi</a:t>
            </a:r>
            <a:r>
              <a:rPr lang="en-US" sz="9599" dirty="0">
                <a:solidFill>
                  <a:srgbClr val="FFFFFF"/>
                </a:solidFill>
                <a:latin typeface="UTM American Sans"/>
                <a:ea typeface="UTM American Sans"/>
                <a:cs typeface="UTM American Sans"/>
                <a:sym typeface="UTM American Sans"/>
              </a:rPr>
              <a:t>: ý </a:t>
            </a:r>
            <a:r>
              <a:rPr lang="en-US" sz="9599" dirty="0" err="1">
                <a:solidFill>
                  <a:srgbClr val="FFFFFF"/>
                </a:solidFill>
                <a:latin typeface="UTM American Sans"/>
                <a:ea typeface="UTM American Sans"/>
                <a:cs typeface="UTM American Sans"/>
                <a:sym typeface="UTM American Sans"/>
              </a:rPr>
              <a:t>kiến</a:t>
            </a:r>
            <a:r>
              <a:rPr lang="en-US" sz="9599" dirty="0">
                <a:solidFill>
                  <a:srgbClr val="FFFFFF"/>
                </a:solidFill>
                <a:latin typeface="UTM American Sans"/>
                <a:ea typeface="UTM American Sans"/>
                <a:cs typeface="UTM American Sans"/>
                <a:sym typeface="UTM American Sans"/>
              </a:rPr>
              <a:t> </a:t>
            </a:r>
            <a:r>
              <a:rPr lang="en-US" sz="9599" dirty="0" err="1">
                <a:solidFill>
                  <a:srgbClr val="FFFFFF"/>
                </a:solidFill>
                <a:latin typeface="UTM American Sans"/>
                <a:ea typeface="UTM American Sans"/>
                <a:cs typeface="UTM American Sans"/>
                <a:sym typeface="UTM American Sans"/>
              </a:rPr>
              <a:t>của</a:t>
            </a:r>
            <a:r>
              <a:rPr lang="en-US" sz="9599" dirty="0">
                <a:solidFill>
                  <a:srgbClr val="FFFFFF"/>
                </a:solidFill>
                <a:latin typeface="UTM American Sans"/>
                <a:ea typeface="UTM American Sans"/>
                <a:cs typeface="UTM American Sans"/>
                <a:sym typeface="UTM American Sans"/>
              </a:rPr>
              <a:t> </a:t>
            </a:r>
            <a:r>
              <a:rPr lang="en-US" sz="9599" dirty="0" err="1">
                <a:solidFill>
                  <a:srgbClr val="FFFFFF"/>
                </a:solidFill>
                <a:latin typeface="UTM American Sans"/>
                <a:ea typeface="UTM American Sans"/>
                <a:cs typeface="UTM American Sans"/>
                <a:sym typeface="UTM American Sans"/>
              </a:rPr>
              <a:t>em</a:t>
            </a:r>
            <a:endParaRPr lang="en-US" sz="9599" dirty="0">
              <a:solidFill>
                <a:srgbClr val="FFFFFF"/>
              </a:solidFill>
              <a:latin typeface="UTM American Sans"/>
              <a:ea typeface="UTM American Sans"/>
              <a:cs typeface="UTM American Sans"/>
              <a:sym typeface="UTM American Sans"/>
            </a:endParaRPr>
          </a:p>
        </p:txBody>
      </p:sp>
    </p:spTree>
    <p:extLst>
      <p:ext uri="{BB962C8B-B14F-4D97-AF65-F5344CB8AC3E}">
        <p14:creationId xmlns:p14="http://schemas.microsoft.com/office/powerpoint/2010/main" val="1708478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FD4FF"/>
        </a:solidFill>
        <a:effectLst/>
      </p:bgPr>
    </p:bg>
    <p:spTree>
      <p:nvGrpSpPr>
        <p:cNvPr id="1" name=""/>
        <p:cNvGrpSpPr/>
        <p:nvPr/>
      </p:nvGrpSpPr>
      <p:grpSpPr>
        <a:xfrm>
          <a:off x="0" y="0"/>
          <a:ext cx="0" cy="0"/>
          <a:chOff x="0" y="0"/>
          <a:chExt cx="0" cy="0"/>
        </a:xfrm>
      </p:grpSpPr>
      <p:sp>
        <p:nvSpPr>
          <p:cNvPr id="2" name="Freeform 2"/>
          <p:cNvSpPr/>
          <p:nvPr/>
        </p:nvSpPr>
        <p:spPr>
          <a:xfrm>
            <a:off x="8131954" y="8070988"/>
            <a:ext cx="11360896" cy="2396116"/>
          </a:xfrm>
          <a:custGeom>
            <a:avLst/>
            <a:gdLst/>
            <a:ahLst/>
            <a:cxnLst/>
            <a:rect l="l" t="t" r="r" b="b"/>
            <a:pathLst>
              <a:path w="11360896" h="2396116">
                <a:moveTo>
                  <a:pt x="0" y="0"/>
                </a:moveTo>
                <a:lnTo>
                  <a:pt x="11360896" y="0"/>
                </a:lnTo>
                <a:lnTo>
                  <a:pt x="11360896" y="2396116"/>
                </a:lnTo>
                <a:lnTo>
                  <a:pt x="0" y="23961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flipH="1">
            <a:off x="-1204850" y="8070988"/>
            <a:ext cx="11360896" cy="2396116"/>
          </a:xfrm>
          <a:custGeom>
            <a:avLst/>
            <a:gdLst/>
            <a:ahLst/>
            <a:cxnLst/>
            <a:rect l="l" t="t" r="r" b="b"/>
            <a:pathLst>
              <a:path w="11360896" h="2396116">
                <a:moveTo>
                  <a:pt x="11360896" y="0"/>
                </a:moveTo>
                <a:lnTo>
                  <a:pt x="0" y="0"/>
                </a:lnTo>
                <a:lnTo>
                  <a:pt x="0" y="2396116"/>
                </a:lnTo>
                <a:lnTo>
                  <a:pt x="11360896" y="2396116"/>
                </a:lnTo>
                <a:lnTo>
                  <a:pt x="1136089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1" name="Freeform 11"/>
          <p:cNvSpPr/>
          <p:nvPr/>
        </p:nvSpPr>
        <p:spPr>
          <a:xfrm>
            <a:off x="1780096" y="2392626"/>
            <a:ext cx="1138948" cy="1228278"/>
          </a:xfrm>
          <a:custGeom>
            <a:avLst/>
            <a:gdLst/>
            <a:ahLst/>
            <a:cxnLst/>
            <a:rect l="l" t="t" r="r" b="b"/>
            <a:pathLst>
              <a:path w="1138948" h="1228278">
                <a:moveTo>
                  <a:pt x="0" y="0"/>
                </a:moveTo>
                <a:lnTo>
                  <a:pt x="1138948" y="0"/>
                </a:lnTo>
                <a:lnTo>
                  <a:pt x="1138948" y="1228277"/>
                </a:lnTo>
                <a:lnTo>
                  <a:pt x="0" y="12282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2" name="Freeform 12"/>
          <p:cNvSpPr/>
          <p:nvPr/>
        </p:nvSpPr>
        <p:spPr>
          <a:xfrm flipH="1" flipV="1">
            <a:off x="15368956" y="6269151"/>
            <a:ext cx="1138948" cy="1228278"/>
          </a:xfrm>
          <a:custGeom>
            <a:avLst/>
            <a:gdLst/>
            <a:ahLst/>
            <a:cxnLst/>
            <a:rect l="l" t="t" r="r" b="b"/>
            <a:pathLst>
              <a:path w="1138948" h="1228278">
                <a:moveTo>
                  <a:pt x="1138948" y="1228277"/>
                </a:moveTo>
                <a:lnTo>
                  <a:pt x="0" y="1228277"/>
                </a:lnTo>
                <a:lnTo>
                  <a:pt x="0" y="0"/>
                </a:lnTo>
                <a:lnTo>
                  <a:pt x="1138948" y="0"/>
                </a:lnTo>
                <a:lnTo>
                  <a:pt x="1138948" y="122827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16" name="Group 6">
            <a:extLst>
              <a:ext uri="{FF2B5EF4-FFF2-40B4-BE49-F238E27FC236}">
                <a16:creationId xmlns:a16="http://schemas.microsoft.com/office/drawing/2014/main" id="{4264E208-47E0-C25C-145A-388391436979}"/>
              </a:ext>
            </a:extLst>
          </p:cNvPr>
          <p:cNvGrpSpPr/>
          <p:nvPr/>
        </p:nvGrpSpPr>
        <p:grpSpPr>
          <a:xfrm>
            <a:off x="1404398" y="1215774"/>
            <a:ext cx="15479204" cy="7543800"/>
            <a:chOff x="0" y="0"/>
            <a:chExt cx="4223687" cy="2190088"/>
          </a:xfrm>
        </p:grpSpPr>
        <p:sp>
          <p:nvSpPr>
            <p:cNvPr id="17" name="Freeform 7">
              <a:extLst>
                <a:ext uri="{FF2B5EF4-FFF2-40B4-BE49-F238E27FC236}">
                  <a16:creationId xmlns:a16="http://schemas.microsoft.com/office/drawing/2014/main" id="{66CAC901-A120-3A0D-AFE9-FE260E04FC38}"/>
                </a:ext>
              </a:extLst>
            </p:cNvPr>
            <p:cNvSpPr/>
            <p:nvPr/>
          </p:nvSpPr>
          <p:spPr>
            <a:xfrm>
              <a:off x="0" y="0"/>
              <a:ext cx="4223686" cy="2190088"/>
            </a:xfrm>
            <a:custGeom>
              <a:avLst/>
              <a:gdLst/>
              <a:ahLst/>
              <a:cxnLst/>
              <a:rect l="l" t="t" r="r" b="b"/>
              <a:pathLst>
                <a:path w="4223686" h="2190088">
                  <a:moveTo>
                    <a:pt x="24621" y="0"/>
                  </a:moveTo>
                  <a:lnTo>
                    <a:pt x="4199066" y="0"/>
                  </a:lnTo>
                  <a:cubicBezTo>
                    <a:pt x="4212663" y="0"/>
                    <a:pt x="4223686" y="11023"/>
                    <a:pt x="4223686" y="24621"/>
                  </a:cubicBezTo>
                  <a:lnTo>
                    <a:pt x="4223686" y="2165467"/>
                  </a:lnTo>
                  <a:cubicBezTo>
                    <a:pt x="4223686" y="2179064"/>
                    <a:pt x="4212663" y="2190088"/>
                    <a:pt x="4199066" y="2190088"/>
                  </a:cubicBezTo>
                  <a:lnTo>
                    <a:pt x="24621" y="2190088"/>
                  </a:lnTo>
                  <a:cubicBezTo>
                    <a:pt x="11023" y="2190088"/>
                    <a:pt x="0" y="2179064"/>
                    <a:pt x="0" y="2165467"/>
                  </a:cubicBezTo>
                  <a:lnTo>
                    <a:pt x="0" y="24621"/>
                  </a:lnTo>
                  <a:cubicBezTo>
                    <a:pt x="0" y="11023"/>
                    <a:pt x="11023" y="0"/>
                    <a:pt x="24621" y="0"/>
                  </a:cubicBezTo>
                  <a:close/>
                </a:path>
              </a:pathLst>
            </a:custGeom>
            <a:solidFill>
              <a:srgbClr val="FFFFFF"/>
            </a:solidFill>
            <a:ln w="76200" cap="rnd">
              <a:solidFill>
                <a:srgbClr val="428CE1"/>
              </a:solidFill>
              <a:prstDash val="solid"/>
              <a:round/>
            </a:ln>
          </p:spPr>
          <p:txBody>
            <a:bodyPr/>
            <a:lstStyle/>
            <a:p>
              <a:endParaRPr lang="vi-VN"/>
            </a:p>
          </p:txBody>
        </p:sp>
        <p:sp>
          <p:nvSpPr>
            <p:cNvPr id="18" name="TextBox 8">
              <a:extLst>
                <a:ext uri="{FF2B5EF4-FFF2-40B4-BE49-F238E27FC236}">
                  <a16:creationId xmlns:a16="http://schemas.microsoft.com/office/drawing/2014/main" id="{2CE2B34B-81F1-8F34-6F1B-2CE927255CAC}"/>
                </a:ext>
              </a:extLst>
            </p:cNvPr>
            <p:cNvSpPr txBox="1"/>
            <p:nvPr/>
          </p:nvSpPr>
          <p:spPr>
            <a:xfrm>
              <a:off x="0" y="0"/>
              <a:ext cx="4223687" cy="2190088"/>
            </a:xfrm>
            <a:prstGeom prst="rect">
              <a:avLst/>
            </a:prstGeom>
          </p:spPr>
          <p:txBody>
            <a:bodyPr lIns="50800" tIns="50800" rIns="50800" bIns="50800" rtlCol="0" anchor="ctr"/>
            <a:lstStyle/>
            <a:p>
              <a:pPr algn="ctr">
                <a:lnSpc>
                  <a:spcPts val="2924"/>
                </a:lnSpc>
              </a:pPr>
              <a:endParaRPr/>
            </a:p>
          </p:txBody>
        </p:sp>
      </p:grpSp>
      <p:sp>
        <p:nvSpPr>
          <p:cNvPr id="15" name="TextBox 15"/>
          <p:cNvSpPr txBox="1"/>
          <p:nvPr/>
        </p:nvSpPr>
        <p:spPr>
          <a:xfrm>
            <a:off x="3626717" y="3420812"/>
            <a:ext cx="11421666" cy="3133725"/>
          </a:xfrm>
          <a:prstGeom prst="rect">
            <a:avLst/>
          </a:prstGeom>
        </p:spPr>
        <p:txBody>
          <a:bodyPr lIns="0" tIns="0" rIns="0" bIns="0" rtlCol="0" anchor="t">
            <a:spAutoFit/>
          </a:bodyPr>
          <a:lstStyle/>
          <a:p>
            <a:pPr algn="ctr">
              <a:lnSpc>
                <a:spcPts val="12599"/>
              </a:lnSpc>
            </a:pPr>
            <a:r>
              <a:rPr lang="en-US" sz="9000">
                <a:ln>
                  <a:solidFill>
                    <a:schemeClr val="accent3">
                      <a:lumMod val="40000"/>
                      <a:lumOff val="60000"/>
                    </a:schemeClr>
                  </a:solidFill>
                </a:ln>
                <a:gradFill flip="none" rotWithShape="1">
                  <a:gsLst>
                    <a:gs pos="20000">
                      <a:srgbClr val="0070C0"/>
                    </a:gs>
                    <a:gs pos="48000">
                      <a:srgbClr val="00B050"/>
                    </a:gs>
                    <a:gs pos="2000">
                      <a:schemeClr val="accent5">
                        <a:lumMod val="60000"/>
                        <a:lumOff val="40000"/>
                      </a:schemeClr>
                    </a:gs>
                    <a:gs pos="84000">
                      <a:schemeClr val="accent6">
                        <a:lumMod val="75000"/>
                      </a:schemeClr>
                    </a:gs>
                  </a:gsLst>
                  <a:lin ang="7800000" scaled="0"/>
                  <a:tileRect/>
                </a:gradFill>
                <a:latin typeface="UTM American Sans"/>
                <a:ea typeface="UTM American Sans"/>
                <a:cs typeface="UTM American Sans"/>
                <a:sym typeface="UTM American Sans"/>
              </a:rPr>
              <a:t>HOẠT ĐỘNG</a:t>
            </a:r>
          </a:p>
          <a:p>
            <a:pPr algn="ctr">
              <a:lnSpc>
                <a:spcPts val="12599"/>
              </a:lnSpc>
            </a:pPr>
            <a:r>
              <a:rPr lang="en-US" sz="9000">
                <a:ln>
                  <a:solidFill>
                    <a:schemeClr val="accent3">
                      <a:lumMod val="40000"/>
                      <a:lumOff val="60000"/>
                    </a:schemeClr>
                  </a:solidFill>
                </a:ln>
                <a:gradFill flip="none" rotWithShape="1">
                  <a:gsLst>
                    <a:gs pos="20000">
                      <a:srgbClr val="0070C0"/>
                    </a:gs>
                    <a:gs pos="48000">
                      <a:srgbClr val="00B050"/>
                    </a:gs>
                    <a:gs pos="2000">
                      <a:schemeClr val="accent5">
                        <a:lumMod val="60000"/>
                        <a:lumOff val="40000"/>
                      </a:schemeClr>
                    </a:gs>
                    <a:gs pos="84000">
                      <a:schemeClr val="accent6">
                        <a:lumMod val="75000"/>
                      </a:schemeClr>
                    </a:gs>
                  </a:gsLst>
                  <a:lin ang="7800000" scaled="0"/>
                  <a:tileRect/>
                </a:gradFill>
                <a:latin typeface="UTM American Sans"/>
                <a:ea typeface="UTM American Sans"/>
                <a:cs typeface="UTM American Sans"/>
                <a:sym typeface="UTM American Sans"/>
              </a:rPr>
              <a:t>LUYỆN TẬP THỰC HÀNH</a:t>
            </a:r>
          </a:p>
        </p:txBody>
      </p:sp>
      <p:sp>
        <p:nvSpPr>
          <p:cNvPr id="13" name="Freeform 13"/>
          <p:cNvSpPr/>
          <p:nvPr/>
        </p:nvSpPr>
        <p:spPr>
          <a:xfrm>
            <a:off x="1152616" y="479059"/>
            <a:ext cx="4174002" cy="4370683"/>
          </a:xfrm>
          <a:custGeom>
            <a:avLst/>
            <a:gdLst/>
            <a:ahLst/>
            <a:cxnLst/>
            <a:rect l="l" t="t" r="r" b="b"/>
            <a:pathLst>
              <a:path w="4174002" h="4370683">
                <a:moveTo>
                  <a:pt x="0" y="0"/>
                </a:moveTo>
                <a:lnTo>
                  <a:pt x="4174002" y="0"/>
                </a:lnTo>
                <a:lnTo>
                  <a:pt x="4174002" y="4370682"/>
                </a:lnTo>
                <a:lnTo>
                  <a:pt x="0" y="4370682"/>
                </a:lnTo>
                <a:lnTo>
                  <a:pt x="0" y="0"/>
                </a:lnTo>
                <a:close/>
              </a:path>
            </a:pathLst>
          </a:custGeom>
          <a:blipFill>
            <a:blip r:embed="rId6"/>
            <a:stretch>
              <a:fillRect/>
            </a:stretch>
          </a:blipFill>
        </p:spPr>
        <p:txBody>
          <a:bodyPr/>
          <a:lstStyle/>
          <a:p>
            <a:endParaRPr lang="vi-VN"/>
          </a:p>
        </p:txBody>
      </p:sp>
      <p:sp>
        <p:nvSpPr>
          <p:cNvPr id="5" name="Freeform 5"/>
          <p:cNvSpPr/>
          <p:nvPr/>
        </p:nvSpPr>
        <p:spPr>
          <a:xfrm flipH="1">
            <a:off x="14727809" y="7497428"/>
            <a:ext cx="3560191" cy="3171807"/>
          </a:xfrm>
          <a:custGeom>
            <a:avLst/>
            <a:gdLst/>
            <a:ahLst/>
            <a:cxnLst/>
            <a:rect l="l" t="t" r="r" b="b"/>
            <a:pathLst>
              <a:path w="3560191" h="3171807">
                <a:moveTo>
                  <a:pt x="3560191" y="0"/>
                </a:moveTo>
                <a:lnTo>
                  <a:pt x="0" y="0"/>
                </a:lnTo>
                <a:lnTo>
                  <a:pt x="0" y="3171807"/>
                </a:lnTo>
                <a:lnTo>
                  <a:pt x="3560191" y="3171807"/>
                </a:lnTo>
                <a:lnTo>
                  <a:pt x="356019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7" name="Freeform 7"/>
          <p:cNvSpPr/>
          <p:nvPr/>
        </p:nvSpPr>
        <p:spPr>
          <a:xfrm flipH="1">
            <a:off x="11532765" y="8247941"/>
            <a:ext cx="2859376" cy="2547444"/>
          </a:xfrm>
          <a:custGeom>
            <a:avLst/>
            <a:gdLst/>
            <a:ahLst/>
            <a:cxnLst/>
            <a:rect l="l" t="t" r="r" b="b"/>
            <a:pathLst>
              <a:path w="2859376" h="2547444">
                <a:moveTo>
                  <a:pt x="2859376" y="0"/>
                </a:moveTo>
                <a:lnTo>
                  <a:pt x="0" y="0"/>
                </a:lnTo>
                <a:lnTo>
                  <a:pt x="0" y="2547444"/>
                </a:lnTo>
                <a:lnTo>
                  <a:pt x="2859376" y="2547444"/>
                </a:lnTo>
                <a:lnTo>
                  <a:pt x="285937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a:off x="4253629" y="8247941"/>
            <a:ext cx="2859376" cy="2547444"/>
          </a:xfrm>
          <a:custGeom>
            <a:avLst/>
            <a:gdLst/>
            <a:ahLst/>
            <a:cxnLst/>
            <a:rect l="l" t="t" r="r" b="b"/>
            <a:pathLst>
              <a:path w="2859376" h="2547444">
                <a:moveTo>
                  <a:pt x="0" y="0"/>
                </a:moveTo>
                <a:lnTo>
                  <a:pt x="2859376" y="0"/>
                </a:lnTo>
                <a:lnTo>
                  <a:pt x="2859376" y="2547444"/>
                </a:lnTo>
                <a:lnTo>
                  <a:pt x="0" y="25474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4" name="Freeform 4"/>
          <p:cNvSpPr/>
          <p:nvPr/>
        </p:nvSpPr>
        <p:spPr>
          <a:xfrm>
            <a:off x="0" y="7497428"/>
            <a:ext cx="3560191" cy="3171807"/>
          </a:xfrm>
          <a:custGeom>
            <a:avLst/>
            <a:gdLst/>
            <a:ahLst/>
            <a:cxnLst/>
            <a:rect l="l" t="t" r="r" b="b"/>
            <a:pathLst>
              <a:path w="3560191" h="3171807">
                <a:moveTo>
                  <a:pt x="0" y="0"/>
                </a:moveTo>
                <a:lnTo>
                  <a:pt x="3560191" y="0"/>
                </a:lnTo>
                <a:lnTo>
                  <a:pt x="3560191" y="3171807"/>
                </a:lnTo>
                <a:lnTo>
                  <a:pt x="0" y="31718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4" name="Freeform 14"/>
          <p:cNvSpPr/>
          <p:nvPr/>
        </p:nvSpPr>
        <p:spPr>
          <a:xfrm>
            <a:off x="14173200" y="-88990"/>
            <a:ext cx="3241706" cy="3421326"/>
          </a:xfrm>
          <a:custGeom>
            <a:avLst/>
            <a:gdLst/>
            <a:ahLst/>
            <a:cxnLst/>
            <a:rect l="l" t="t" r="r" b="b"/>
            <a:pathLst>
              <a:path w="3241706" h="3421326">
                <a:moveTo>
                  <a:pt x="0" y="0"/>
                </a:moveTo>
                <a:lnTo>
                  <a:pt x="3241706" y="0"/>
                </a:lnTo>
                <a:lnTo>
                  <a:pt x="3241706" y="3421326"/>
                </a:lnTo>
                <a:lnTo>
                  <a:pt x="0" y="34213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F4B6"/>
        </a:solidFill>
        <a:effectLst/>
      </p:bgPr>
    </p:bg>
    <p:spTree>
      <p:nvGrpSpPr>
        <p:cNvPr id="1" name=""/>
        <p:cNvGrpSpPr/>
        <p:nvPr/>
      </p:nvGrpSpPr>
      <p:grpSpPr>
        <a:xfrm>
          <a:off x="0" y="0"/>
          <a:ext cx="0" cy="0"/>
          <a:chOff x="0" y="0"/>
          <a:chExt cx="0" cy="0"/>
        </a:xfrm>
      </p:grpSpPr>
      <p:grpSp>
        <p:nvGrpSpPr>
          <p:cNvPr id="2" name="Group 2"/>
          <p:cNvGrpSpPr/>
          <p:nvPr/>
        </p:nvGrpSpPr>
        <p:grpSpPr>
          <a:xfrm>
            <a:off x="-1204850" y="8070988"/>
            <a:ext cx="20697700" cy="2396116"/>
            <a:chOff x="0" y="0"/>
            <a:chExt cx="27596934" cy="3194822"/>
          </a:xfrm>
        </p:grpSpPr>
        <p:sp>
          <p:nvSpPr>
            <p:cNvPr id="3" name="Freeform 3"/>
            <p:cNvSpPr/>
            <p:nvPr/>
          </p:nvSpPr>
          <p:spPr>
            <a:xfrm>
              <a:off x="12449072" y="0"/>
              <a:ext cx="15147862" cy="3194822"/>
            </a:xfrm>
            <a:custGeom>
              <a:avLst/>
              <a:gdLst/>
              <a:ahLst/>
              <a:cxnLst/>
              <a:rect l="l" t="t" r="r" b="b"/>
              <a:pathLst>
                <a:path w="15147862" h="3194822">
                  <a:moveTo>
                    <a:pt x="0" y="0"/>
                  </a:moveTo>
                  <a:lnTo>
                    <a:pt x="15147862" y="0"/>
                  </a:lnTo>
                  <a:lnTo>
                    <a:pt x="15147862" y="3194822"/>
                  </a:lnTo>
                  <a:lnTo>
                    <a:pt x="0" y="31948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flipH="1">
              <a:off x="0" y="0"/>
              <a:ext cx="15147862" cy="3194822"/>
            </a:xfrm>
            <a:custGeom>
              <a:avLst/>
              <a:gdLst/>
              <a:ahLst/>
              <a:cxnLst/>
              <a:rect l="l" t="t" r="r" b="b"/>
              <a:pathLst>
                <a:path w="15147862" h="3194822">
                  <a:moveTo>
                    <a:pt x="15147862" y="0"/>
                  </a:moveTo>
                  <a:lnTo>
                    <a:pt x="0" y="0"/>
                  </a:lnTo>
                  <a:lnTo>
                    <a:pt x="0" y="3194822"/>
                  </a:lnTo>
                  <a:lnTo>
                    <a:pt x="15147862" y="3194822"/>
                  </a:lnTo>
                  <a:lnTo>
                    <a:pt x="1514786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grpSp>
        <p:nvGrpSpPr>
          <p:cNvPr id="5" name="Group 5"/>
          <p:cNvGrpSpPr/>
          <p:nvPr/>
        </p:nvGrpSpPr>
        <p:grpSpPr>
          <a:xfrm>
            <a:off x="507161" y="200474"/>
            <a:ext cx="17291301" cy="10086526"/>
            <a:chOff x="0" y="0"/>
            <a:chExt cx="4554087" cy="2709333"/>
          </a:xfrm>
        </p:grpSpPr>
        <p:sp>
          <p:nvSpPr>
            <p:cNvPr id="6" name="Freeform 6"/>
            <p:cNvSpPr/>
            <p:nvPr/>
          </p:nvSpPr>
          <p:spPr>
            <a:xfrm>
              <a:off x="0" y="0"/>
              <a:ext cx="4554088" cy="2709333"/>
            </a:xfrm>
            <a:custGeom>
              <a:avLst/>
              <a:gdLst/>
              <a:ahLst/>
              <a:cxnLst/>
              <a:rect l="l" t="t" r="r" b="b"/>
              <a:pathLst>
                <a:path w="4554088" h="2709333">
                  <a:moveTo>
                    <a:pt x="22834" y="0"/>
                  </a:moveTo>
                  <a:lnTo>
                    <a:pt x="4531253" y="0"/>
                  </a:lnTo>
                  <a:cubicBezTo>
                    <a:pt x="4543864" y="0"/>
                    <a:pt x="4554088" y="10223"/>
                    <a:pt x="4554088" y="22834"/>
                  </a:cubicBezTo>
                  <a:lnTo>
                    <a:pt x="4554088" y="2686499"/>
                  </a:lnTo>
                  <a:cubicBezTo>
                    <a:pt x="4554088" y="2692555"/>
                    <a:pt x="4551682" y="2698363"/>
                    <a:pt x="4547400" y="2702645"/>
                  </a:cubicBezTo>
                  <a:cubicBezTo>
                    <a:pt x="4543117" y="2706927"/>
                    <a:pt x="4537309" y="2709333"/>
                    <a:pt x="4531253" y="2709333"/>
                  </a:cubicBezTo>
                  <a:lnTo>
                    <a:pt x="22834" y="2709333"/>
                  </a:lnTo>
                  <a:cubicBezTo>
                    <a:pt x="10223" y="2709333"/>
                    <a:pt x="0" y="2699110"/>
                    <a:pt x="0" y="2686499"/>
                  </a:cubicBezTo>
                  <a:lnTo>
                    <a:pt x="0" y="22834"/>
                  </a:lnTo>
                  <a:cubicBezTo>
                    <a:pt x="0" y="10223"/>
                    <a:pt x="10223" y="0"/>
                    <a:pt x="22834" y="0"/>
                  </a:cubicBezTo>
                  <a:close/>
                </a:path>
              </a:pathLst>
            </a:custGeom>
            <a:solidFill>
              <a:srgbClr val="FFFFFF"/>
            </a:solidFill>
            <a:ln w="76200" cap="rnd">
              <a:solidFill>
                <a:srgbClr val="4E7F1C"/>
              </a:solidFill>
              <a:prstDash val="solid"/>
              <a:round/>
            </a:ln>
          </p:spPr>
          <p:txBody>
            <a:bodyPr/>
            <a:lstStyle/>
            <a:p>
              <a:endParaRPr lang="vi-VN"/>
            </a:p>
          </p:txBody>
        </p:sp>
        <p:sp>
          <p:nvSpPr>
            <p:cNvPr id="7" name="TextBox 7"/>
            <p:cNvSpPr txBox="1"/>
            <p:nvPr/>
          </p:nvSpPr>
          <p:spPr>
            <a:xfrm>
              <a:off x="0" y="0"/>
              <a:ext cx="4554087" cy="2709333"/>
            </a:xfrm>
            <a:prstGeom prst="rect">
              <a:avLst/>
            </a:prstGeom>
          </p:spPr>
          <p:txBody>
            <a:bodyPr lIns="50800" tIns="50800" rIns="50800" bIns="50800" rtlCol="0" anchor="ctr"/>
            <a:lstStyle/>
            <a:p>
              <a:pPr algn="ctr">
                <a:lnSpc>
                  <a:spcPts val="2924"/>
                </a:lnSpc>
              </a:pPr>
              <a:endParaRPr/>
            </a:p>
          </p:txBody>
        </p:sp>
      </p:grpSp>
      <p:sp>
        <p:nvSpPr>
          <p:cNvPr id="8" name="Freeform 8"/>
          <p:cNvSpPr/>
          <p:nvPr/>
        </p:nvSpPr>
        <p:spPr>
          <a:xfrm>
            <a:off x="55033" y="8858248"/>
            <a:ext cx="1138948" cy="1228278"/>
          </a:xfrm>
          <a:custGeom>
            <a:avLst/>
            <a:gdLst/>
            <a:ahLst/>
            <a:cxnLst/>
            <a:rect l="l" t="t" r="r" b="b"/>
            <a:pathLst>
              <a:path w="1138948" h="1228278">
                <a:moveTo>
                  <a:pt x="0" y="0"/>
                </a:moveTo>
                <a:lnTo>
                  <a:pt x="1138949" y="0"/>
                </a:lnTo>
                <a:lnTo>
                  <a:pt x="1138949" y="1228278"/>
                </a:lnTo>
                <a:lnTo>
                  <a:pt x="0" y="1228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9" name="Freeform 9"/>
          <p:cNvSpPr/>
          <p:nvPr/>
        </p:nvSpPr>
        <p:spPr>
          <a:xfrm>
            <a:off x="624508" y="2552050"/>
            <a:ext cx="11301259" cy="3895596"/>
          </a:xfrm>
          <a:custGeom>
            <a:avLst/>
            <a:gdLst/>
            <a:ahLst/>
            <a:cxnLst/>
            <a:rect l="l" t="t" r="r" b="b"/>
            <a:pathLst>
              <a:path w="11301259" h="3895596">
                <a:moveTo>
                  <a:pt x="0" y="0"/>
                </a:moveTo>
                <a:lnTo>
                  <a:pt x="11301258" y="0"/>
                </a:lnTo>
                <a:lnTo>
                  <a:pt x="11301258" y="3895596"/>
                </a:lnTo>
                <a:lnTo>
                  <a:pt x="0" y="3895596"/>
                </a:lnTo>
                <a:lnTo>
                  <a:pt x="0" y="0"/>
                </a:lnTo>
                <a:close/>
              </a:path>
            </a:pathLst>
          </a:custGeom>
          <a:blipFill>
            <a:blip r:embed="rId6"/>
            <a:stretch>
              <a:fillRect b="-448"/>
            </a:stretch>
          </a:blipFill>
        </p:spPr>
        <p:txBody>
          <a:bodyPr/>
          <a:lstStyle/>
          <a:p>
            <a:endParaRPr lang="vi-VN"/>
          </a:p>
        </p:txBody>
      </p:sp>
      <p:sp>
        <p:nvSpPr>
          <p:cNvPr id="10" name="Freeform 10"/>
          <p:cNvSpPr/>
          <p:nvPr/>
        </p:nvSpPr>
        <p:spPr>
          <a:xfrm>
            <a:off x="8261369" y="6001588"/>
            <a:ext cx="9274625" cy="4138801"/>
          </a:xfrm>
          <a:custGeom>
            <a:avLst/>
            <a:gdLst/>
            <a:ahLst/>
            <a:cxnLst/>
            <a:rect l="l" t="t" r="r" b="b"/>
            <a:pathLst>
              <a:path w="9274625" h="4138801">
                <a:moveTo>
                  <a:pt x="0" y="0"/>
                </a:moveTo>
                <a:lnTo>
                  <a:pt x="9274624" y="0"/>
                </a:lnTo>
                <a:lnTo>
                  <a:pt x="9274624" y="4138801"/>
                </a:lnTo>
                <a:lnTo>
                  <a:pt x="0" y="4138801"/>
                </a:lnTo>
                <a:lnTo>
                  <a:pt x="0" y="0"/>
                </a:lnTo>
                <a:close/>
              </a:path>
            </a:pathLst>
          </a:custGeom>
          <a:blipFill>
            <a:blip r:embed="rId7"/>
            <a:stretch>
              <a:fillRect/>
            </a:stretch>
          </a:blipFill>
        </p:spPr>
        <p:txBody>
          <a:bodyPr/>
          <a:lstStyle/>
          <a:p>
            <a:endParaRPr lang="vi-VN" dirty="0"/>
          </a:p>
        </p:txBody>
      </p:sp>
      <p:sp>
        <p:nvSpPr>
          <p:cNvPr id="12" name="Freeform 12"/>
          <p:cNvSpPr/>
          <p:nvPr/>
        </p:nvSpPr>
        <p:spPr>
          <a:xfrm>
            <a:off x="12153359" y="1883876"/>
            <a:ext cx="5406650" cy="4284770"/>
          </a:xfrm>
          <a:custGeom>
            <a:avLst/>
            <a:gdLst/>
            <a:ahLst/>
            <a:cxnLst/>
            <a:rect l="l" t="t" r="r" b="b"/>
            <a:pathLst>
              <a:path w="5406650" h="4284770">
                <a:moveTo>
                  <a:pt x="0" y="0"/>
                </a:moveTo>
                <a:lnTo>
                  <a:pt x="5406650" y="0"/>
                </a:lnTo>
                <a:lnTo>
                  <a:pt x="5406650" y="4284770"/>
                </a:lnTo>
                <a:lnTo>
                  <a:pt x="0" y="4284770"/>
                </a:lnTo>
                <a:lnTo>
                  <a:pt x="0" y="0"/>
                </a:lnTo>
                <a:close/>
              </a:path>
            </a:pathLst>
          </a:custGeom>
          <a:blipFill>
            <a:blip r:embed="rId8"/>
            <a:stretch>
              <a:fillRect/>
            </a:stretch>
          </a:blipFill>
        </p:spPr>
        <p:txBody>
          <a:bodyPr/>
          <a:lstStyle/>
          <a:p>
            <a:endParaRPr lang="vi-VN"/>
          </a:p>
        </p:txBody>
      </p:sp>
      <p:sp>
        <p:nvSpPr>
          <p:cNvPr id="20" name="Freeform 14">
            <a:extLst>
              <a:ext uri="{FF2B5EF4-FFF2-40B4-BE49-F238E27FC236}">
                <a16:creationId xmlns:a16="http://schemas.microsoft.com/office/drawing/2014/main" id="{B0592A3A-CE34-6D5A-1E44-413007A9AE72}"/>
              </a:ext>
            </a:extLst>
          </p:cNvPr>
          <p:cNvSpPr/>
          <p:nvPr/>
        </p:nvSpPr>
        <p:spPr>
          <a:xfrm>
            <a:off x="1372023" y="414582"/>
            <a:ext cx="15761213" cy="1551325"/>
          </a:xfrm>
          <a:custGeom>
            <a:avLst/>
            <a:gdLst/>
            <a:ahLst/>
            <a:cxnLst/>
            <a:rect l="l" t="t" r="r" b="b"/>
            <a:pathLst>
              <a:path w="7315200" h="1343337">
                <a:moveTo>
                  <a:pt x="0" y="0"/>
                </a:moveTo>
                <a:lnTo>
                  <a:pt x="7315200" y="0"/>
                </a:lnTo>
                <a:lnTo>
                  <a:pt x="7315200" y="1343337"/>
                </a:lnTo>
                <a:lnTo>
                  <a:pt x="0" y="13433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C7EB37-E3B0-D574-E229-1C2A4886DD16}"/>
              </a:ext>
            </a:extLst>
          </p:cNvPr>
          <p:cNvSpPr txBox="1"/>
          <p:nvPr/>
        </p:nvSpPr>
        <p:spPr>
          <a:xfrm>
            <a:off x="2508929" y="419100"/>
            <a:ext cx="13487400" cy="1433790"/>
          </a:xfrm>
          <a:prstGeom prst="rect">
            <a:avLst/>
          </a:prstGeom>
        </p:spPr>
        <p:txBody>
          <a:bodyPr wrap="square" lIns="0" tIns="0" rIns="0" bIns="0" rtlCol="0" anchor="t">
            <a:spAutoFit/>
          </a:bodyPr>
          <a:lstStyle/>
          <a:p>
            <a:pPr algn="ctr">
              <a:lnSpc>
                <a:spcPts val="12599"/>
              </a:lnSpc>
            </a:pPr>
            <a:r>
              <a:rPr lang="en-US" sz="8000">
                <a:ln>
                  <a:solidFill>
                    <a:srgbClr val="7030A0"/>
                  </a:solidFill>
                </a:ln>
                <a:gradFill flip="none" rotWithShape="1">
                  <a:gsLst>
                    <a:gs pos="69000">
                      <a:srgbClr val="FF7C80"/>
                    </a:gs>
                    <a:gs pos="26000">
                      <a:srgbClr val="92D050"/>
                    </a:gs>
                    <a:gs pos="41000">
                      <a:srgbClr val="F0C834"/>
                    </a:gs>
                    <a:gs pos="96000">
                      <a:schemeClr val="accent6">
                        <a:lumMod val="75000"/>
                      </a:schemeClr>
                    </a:gs>
                  </a:gsLst>
                  <a:lin ang="16200000" scaled="1"/>
                  <a:tileRect/>
                </a:gradFill>
                <a:latin typeface="UTM American Sans" panose="02040603050506020204" pitchFamily="18" charset="0"/>
                <a:ea typeface="UTM American Sans"/>
                <a:cs typeface="UTM American Sans"/>
                <a:sym typeface="UTM American Sans"/>
              </a:rPr>
              <a:t>HOẠT ĐỘNG 2: THẢO LUẬN</a:t>
            </a:r>
          </a:p>
        </p:txBody>
      </p:sp>
      <p:sp>
        <p:nvSpPr>
          <p:cNvPr id="22" name="Freeform 9">
            <a:extLst>
              <a:ext uri="{FF2B5EF4-FFF2-40B4-BE49-F238E27FC236}">
                <a16:creationId xmlns:a16="http://schemas.microsoft.com/office/drawing/2014/main" id="{5C748A33-E71B-9CF3-6A88-7AE8039B3BB9}"/>
              </a:ext>
            </a:extLst>
          </p:cNvPr>
          <p:cNvSpPr/>
          <p:nvPr/>
        </p:nvSpPr>
        <p:spPr>
          <a:xfrm>
            <a:off x="15316200" y="612027"/>
            <a:ext cx="1505266" cy="1430002"/>
          </a:xfrm>
          <a:custGeom>
            <a:avLst/>
            <a:gdLst/>
            <a:ahLst/>
            <a:cxnLst/>
            <a:rect l="l" t="t" r="r" b="b"/>
            <a:pathLst>
              <a:path w="1505266" h="1430002">
                <a:moveTo>
                  <a:pt x="0" y="0"/>
                </a:moveTo>
                <a:lnTo>
                  <a:pt x="1505266" y="0"/>
                </a:lnTo>
                <a:lnTo>
                  <a:pt x="1505266" y="1430002"/>
                </a:lnTo>
                <a:lnTo>
                  <a:pt x="0" y="14300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F4B6"/>
        </a:solidFill>
        <a:effectLst/>
      </p:bgPr>
    </p:bg>
    <p:spTree>
      <p:nvGrpSpPr>
        <p:cNvPr id="1" name=""/>
        <p:cNvGrpSpPr/>
        <p:nvPr/>
      </p:nvGrpSpPr>
      <p:grpSpPr>
        <a:xfrm>
          <a:off x="0" y="0"/>
          <a:ext cx="0" cy="0"/>
          <a:chOff x="0" y="0"/>
          <a:chExt cx="0" cy="0"/>
        </a:xfrm>
      </p:grpSpPr>
      <p:grpSp>
        <p:nvGrpSpPr>
          <p:cNvPr id="19" name="Group 5">
            <a:extLst>
              <a:ext uri="{FF2B5EF4-FFF2-40B4-BE49-F238E27FC236}">
                <a16:creationId xmlns:a16="http://schemas.microsoft.com/office/drawing/2014/main" id="{618A81A8-B837-FCB6-C100-1326D22E2A43}"/>
              </a:ext>
            </a:extLst>
          </p:cNvPr>
          <p:cNvGrpSpPr/>
          <p:nvPr/>
        </p:nvGrpSpPr>
        <p:grpSpPr>
          <a:xfrm>
            <a:off x="507161" y="200474"/>
            <a:ext cx="17291301" cy="10086526"/>
            <a:chOff x="0" y="0"/>
            <a:chExt cx="4554087" cy="2709333"/>
          </a:xfrm>
        </p:grpSpPr>
        <p:sp>
          <p:nvSpPr>
            <p:cNvPr id="20" name="Freeform 6">
              <a:extLst>
                <a:ext uri="{FF2B5EF4-FFF2-40B4-BE49-F238E27FC236}">
                  <a16:creationId xmlns:a16="http://schemas.microsoft.com/office/drawing/2014/main" id="{7202740E-E1D6-9111-1475-22BC82F27113}"/>
                </a:ext>
              </a:extLst>
            </p:cNvPr>
            <p:cNvSpPr/>
            <p:nvPr/>
          </p:nvSpPr>
          <p:spPr>
            <a:xfrm>
              <a:off x="0" y="0"/>
              <a:ext cx="4554088" cy="2709333"/>
            </a:xfrm>
            <a:custGeom>
              <a:avLst/>
              <a:gdLst/>
              <a:ahLst/>
              <a:cxnLst/>
              <a:rect l="l" t="t" r="r" b="b"/>
              <a:pathLst>
                <a:path w="4554088" h="2709333">
                  <a:moveTo>
                    <a:pt x="22834" y="0"/>
                  </a:moveTo>
                  <a:lnTo>
                    <a:pt x="4531253" y="0"/>
                  </a:lnTo>
                  <a:cubicBezTo>
                    <a:pt x="4543864" y="0"/>
                    <a:pt x="4554088" y="10223"/>
                    <a:pt x="4554088" y="22834"/>
                  </a:cubicBezTo>
                  <a:lnTo>
                    <a:pt x="4554088" y="2686499"/>
                  </a:lnTo>
                  <a:cubicBezTo>
                    <a:pt x="4554088" y="2692555"/>
                    <a:pt x="4551682" y="2698363"/>
                    <a:pt x="4547400" y="2702645"/>
                  </a:cubicBezTo>
                  <a:cubicBezTo>
                    <a:pt x="4543117" y="2706927"/>
                    <a:pt x="4537309" y="2709333"/>
                    <a:pt x="4531253" y="2709333"/>
                  </a:cubicBezTo>
                  <a:lnTo>
                    <a:pt x="22834" y="2709333"/>
                  </a:lnTo>
                  <a:cubicBezTo>
                    <a:pt x="10223" y="2709333"/>
                    <a:pt x="0" y="2699110"/>
                    <a:pt x="0" y="2686499"/>
                  </a:cubicBezTo>
                  <a:lnTo>
                    <a:pt x="0" y="22834"/>
                  </a:lnTo>
                  <a:cubicBezTo>
                    <a:pt x="0" y="10223"/>
                    <a:pt x="10223" y="0"/>
                    <a:pt x="22834" y="0"/>
                  </a:cubicBezTo>
                  <a:close/>
                </a:path>
              </a:pathLst>
            </a:custGeom>
            <a:solidFill>
              <a:srgbClr val="FFFFFF"/>
            </a:solidFill>
            <a:ln w="76200" cap="rnd">
              <a:solidFill>
                <a:srgbClr val="4E7F1C"/>
              </a:solidFill>
              <a:prstDash val="solid"/>
              <a:round/>
            </a:ln>
          </p:spPr>
          <p:txBody>
            <a:bodyPr/>
            <a:lstStyle/>
            <a:p>
              <a:endParaRPr lang="vi-VN"/>
            </a:p>
          </p:txBody>
        </p:sp>
        <p:sp>
          <p:nvSpPr>
            <p:cNvPr id="21" name="TextBox 7">
              <a:extLst>
                <a:ext uri="{FF2B5EF4-FFF2-40B4-BE49-F238E27FC236}">
                  <a16:creationId xmlns:a16="http://schemas.microsoft.com/office/drawing/2014/main" id="{BB51283A-240C-E113-5562-28451077B979}"/>
                </a:ext>
              </a:extLst>
            </p:cNvPr>
            <p:cNvSpPr txBox="1"/>
            <p:nvPr/>
          </p:nvSpPr>
          <p:spPr>
            <a:xfrm>
              <a:off x="0" y="0"/>
              <a:ext cx="4554087" cy="2709333"/>
            </a:xfrm>
            <a:prstGeom prst="rect">
              <a:avLst/>
            </a:prstGeom>
          </p:spPr>
          <p:txBody>
            <a:bodyPr lIns="50800" tIns="50800" rIns="50800" bIns="50800" rtlCol="0" anchor="ctr"/>
            <a:lstStyle/>
            <a:p>
              <a:pPr algn="ctr">
                <a:lnSpc>
                  <a:spcPts val="2924"/>
                </a:lnSpc>
              </a:pPr>
              <a:endParaRPr/>
            </a:p>
          </p:txBody>
        </p:sp>
      </p:grpSp>
      <p:grpSp>
        <p:nvGrpSpPr>
          <p:cNvPr id="2" name="Group 2"/>
          <p:cNvGrpSpPr/>
          <p:nvPr/>
        </p:nvGrpSpPr>
        <p:grpSpPr>
          <a:xfrm>
            <a:off x="-1204850" y="8070988"/>
            <a:ext cx="20697700" cy="2396116"/>
            <a:chOff x="0" y="0"/>
            <a:chExt cx="27596934" cy="3194822"/>
          </a:xfrm>
        </p:grpSpPr>
        <p:sp>
          <p:nvSpPr>
            <p:cNvPr id="3" name="Freeform 3"/>
            <p:cNvSpPr/>
            <p:nvPr/>
          </p:nvSpPr>
          <p:spPr>
            <a:xfrm>
              <a:off x="12449072" y="0"/>
              <a:ext cx="15147862" cy="3194822"/>
            </a:xfrm>
            <a:custGeom>
              <a:avLst/>
              <a:gdLst/>
              <a:ahLst/>
              <a:cxnLst/>
              <a:rect l="l" t="t" r="r" b="b"/>
              <a:pathLst>
                <a:path w="15147862" h="3194822">
                  <a:moveTo>
                    <a:pt x="0" y="0"/>
                  </a:moveTo>
                  <a:lnTo>
                    <a:pt x="15147862" y="0"/>
                  </a:lnTo>
                  <a:lnTo>
                    <a:pt x="15147862" y="3194822"/>
                  </a:lnTo>
                  <a:lnTo>
                    <a:pt x="0" y="31948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flipH="1">
              <a:off x="0" y="0"/>
              <a:ext cx="15147862" cy="3194822"/>
            </a:xfrm>
            <a:custGeom>
              <a:avLst/>
              <a:gdLst/>
              <a:ahLst/>
              <a:cxnLst/>
              <a:rect l="l" t="t" r="r" b="b"/>
              <a:pathLst>
                <a:path w="15147862" h="3194822">
                  <a:moveTo>
                    <a:pt x="15147862" y="0"/>
                  </a:moveTo>
                  <a:lnTo>
                    <a:pt x="0" y="0"/>
                  </a:lnTo>
                  <a:lnTo>
                    <a:pt x="0" y="3194822"/>
                  </a:lnTo>
                  <a:lnTo>
                    <a:pt x="15147862" y="3194822"/>
                  </a:lnTo>
                  <a:lnTo>
                    <a:pt x="1514786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sp>
        <p:nvSpPr>
          <p:cNvPr id="8" name="Freeform 8"/>
          <p:cNvSpPr/>
          <p:nvPr/>
        </p:nvSpPr>
        <p:spPr>
          <a:xfrm>
            <a:off x="55033" y="8858248"/>
            <a:ext cx="1138948" cy="1228278"/>
          </a:xfrm>
          <a:custGeom>
            <a:avLst/>
            <a:gdLst/>
            <a:ahLst/>
            <a:cxnLst/>
            <a:rect l="l" t="t" r="r" b="b"/>
            <a:pathLst>
              <a:path w="1138948" h="1228278">
                <a:moveTo>
                  <a:pt x="0" y="0"/>
                </a:moveTo>
                <a:lnTo>
                  <a:pt x="1138949" y="0"/>
                </a:lnTo>
                <a:lnTo>
                  <a:pt x="1138949" y="1228278"/>
                </a:lnTo>
                <a:lnTo>
                  <a:pt x="0" y="1228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6" name="Freeform 14">
            <a:extLst>
              <a:ext uri="{FF2B5EF4-FFF2-40B4-BE49-F238E27FC236}">
                <a16:creationId xmlns:a16="http://schemas.microsoft.com/office/drawing/2014/main" id="{6F1532A6-63FB-9670-1D06-450FB42526A5}"/>
              </a:ext>
            </a:extLst>
          </p:cNvPr>
          <p:cNvSpPr/>
          <p:nvPr/>
        </p:nvSpPr>
        <p:spPr>
          <a:xfrm>
            <a:off x="1372023" y="414582"/>
            <a:ext cx="15761213" cy="1551325"/>
          </a:xfrm>
          <a:custGeom>
            <a:avLst/>
            <a:gdLst/>
            <a:ahLst/>
            <a:cxnLst/>
            <a:rect l="l" t="t" r="r" b="b"/>
            <a:pathLst>
              <a:path w="7315200" h="1343337">
                <a:moveTo>
                  <a:pt x="0" y="0"/>
                </a:moveTo>
                <a:lnTo>
                  <a:pt x="7315200" y="0"/>
                </a:lnTo>
                <a:lnTo>
                  <a:pt x="7315200" y="1343337"/>
                </a:lnTo>
                <a:lnTo>
                  <a:pt x="0" y="13433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39656A92-FDF2-F7E6-0AD5-3DC386BEEBDE}"/>
              </a:ext>
            </a:extLst>
          </p:cNvPr>
          <p:cNvSpPr txBox="1"/>
          <p:nvPr/>
        </p:nvSpPr>
        <p:spPr>
          <a:xfrm>
            <a:off x="2508929" y="419100"/>
            <a:ext cx="13487400" cy="1433790"/>
          </a:xfrm>
          <a:prstGeom prst="rect">
            <a:avLst/>
          </a:prstGeom>
        </p:spPr>
        <p:txBody>
          <a:bodyPr wrap="square" lIns="0" tIns="0" rIns="0" bIns="0" rtlCol="0" anchor="t">
            <a:spAutoFit/>
          </a:bodyPr>
          <a:lstStyle/>
          <a:p>
            <a:pPr algn="ctr">
              <a:lnSpc>
                <a:spcPts val="12599"/>
              </a:lnSpc>
            </a:pPr>
            <a:r>
              <a:rPr lang="en-US" sz="8000">
                <a:ln>
                  <a:solidFill>
                    <a:srgbClr val="7030A0"/>
                  </a:solidFill>
                </a:ln>
                <a:gradFill flip="none" rotWithShape="1">
                  <a:gsLst>
                    <a:gs pos="69000">
                      <a:srgbClr val="FF7C80"/>
                    </a:gs>
                    <a:gs pos="26000">
                      <a:srgbClr val="92D050"/>
                    </a:gs>
                    <a:gs pos="41000">
                      <a:srgbClr val="F0C834"/>
                    </a:gs>
                    <a:gs pos="96000">
                      <a:schemeClr val="accent6">
                        <a:lumMod val="75000"/>
                      </a:schemeClr>
                    </a:gs>
                  </a:gsLst>
                  <a:lin ang="16200000" scaled="1"/>
                  <a:tileRect/>
                </a:gradFill>
                <a:latin typeface="UTM American Sans" panose="02040603050506020204" pitchFamily="18" charset="0"/>
                <a:ea typeface="UTM American Sans"/>
                <a:cs typeface="UTM American Sans"/>
                <a:sym typeface="UTM American Sans"/>
              </a:rPr>
              <a:t>HOẠT ĐỘNG 2: THẢO LUẬN</a:t>
            </a:r>
          </a:p>
        </p:txBody>
      </p:sp>
      <p:sp>
        <p:nvSpPr>
          <p:cNvPr id="9" name="Freeform 9"/>
          <p:cNvSpPr/>
          <p:nvPr/>
        </p:nvSpPr>
        <p:spPr>
          <a:xfrm>
            <a:off x="15243698" y="598850"/>
            <a:ext cx="1505266" cy="1430002"/>
          </a:xfrm>
          <a:custGeom>
            <a:avLst/>
            <a:gdLst/>
            <a:ahLst/>
            <a:cxnLst/>
            <a:rect l="l" t="t" r="r" b="b"/>
            <a:pathLst>
              <a:path w="1505266" h="1430002">
                <a:moveTo>
                  <a:pt x="0" y="0"/>
                </a:moveTo>
                <a:lnTo>
                  <a:pt x="1505266" y="0"/>
                </a:lnTo>
                <a:lnTo>
                  <a:pt x="1505266" y="1430002"/>
                </a:lnTo>
                <a:lnTo>
                  <a:pt x="0" y="14300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8" name="Rectangle: Rounded Corners 17">
            <a:extLst>
              <a:ext uri="{FF2B5EF4-FFF2-40B4-BE49-F238E27FC236}">
                <a16:creationId xmlns:a16="http://schemas.microsoft.com/office/drawing/2014/main" id="{78AA7E37-92C2-52FF-2BD1-1A7D9320C7D8}"/>
              </a:ext>
            </a:extLst>
          </p:cNvPr>
          <p:cNvSpPr/>
          <p:nvPr/>
        </p:nvSpPr>
        <p:spPr>
          <a:xfrm>
            <a:off x="624507" y="2933700"/>
            <a:ext cx="16974210" cy="6677552"/>
          </a:xfrm>
          <a:prstGeom prst="roundRect">
            <a:avLst/>
          </a:prstGeom>
          <a:ln w="57150">
            <a:solidFill>
              <a:srgbClr val="92D05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2"/>
          <p:cNvSpPr txBox="1"/>
          <p:nvPr/>
        </p:nvSpPr>
        <p:spPr>
          <a:xfrm>
            <a:off x="1518708" y="2019300"/>
            <a:ext cx="9911292" cy="877291"/>
          </a:xfrm>
          <a:prstGeom prst="rect">
            <a:avLst/>
          </a:prstGeom>
        </p:spPr>
        <p:txBody>
          <a:bodyPr lIns="0" tIns="0" rIns="0" bIns="0" rtlCol="0" anchor="t">
            <a:spAutoFit/>
          </a:bodyPr>
          <a:lstStyle/>
          <a:p>
            <a:pPr algn="ctr">
              <a:lnSpc>
                <a:spcPts val="7279"/>
              </a:lnSpc>
            </a:pPr>
            <a:r>
              <a:rPr lang="en-US" sz="6000" b="1">
                <a:solidFill>
                  <a:srgbClr val="0070C0"/>
                </a:solidFill>
                <a:latin typeface="Arial" panose="020B0604020202020204" pitchFamily="34" charset="0"/>
                <a:ea typeface="DejaVu Serif Bold"/>
                <a:cs typeface="Arial" panose="020B0604020202020204" pitchFamily="34" charset="0"/>
                <a:sym typeface="DejaVu Serif Bold"/>
              </a:rPr>
              <a:t>2.1. Thảo luận trong nhóm</a:t>
            </a:r>
          </a:p>
        </p:txBody>
      </p:sp>
      <p:sp>
        <p:nvSpPr>
          <p:cNvPr id="13" name="TextBox 13"/>
          <p:cNvSpPr txBox="1"/>
          <p:nvPr/>
        </p:nvSpPr>
        <p:spPr>
          <a:xfrm>
            <a:off x="1212710" y="3162300"/>
            <a:ext cx="15772629" cy="1446293"/>
          </a:xfrm>
          <a:prstGeom prst="rect">
            <a:avLst/>
          </a:prstGeom>
        </p:spPr>
        <p:txBody>
          <a:bodyPr lIns="0" tIns="0" rIns="0" bIns="0" rtlCol="0" anchor="t">
            <a:spAutoFit/>
          </a:bodyPr>
          <a:lstStyle/>
          <a:p>
            <a:pPr algn="l">
              <a:spcBef>
                <a:spcPct val="0"/>
              </a:spcBef>
            </a:pPr>
            <a:r>
              <a:rPr lang="en-US" sz="4699" b="1" u="sng">
                <a:solidFill>
                  <a:srgbClr val="00B050"/>
                </a:solidFill>
                <a:latin typeface="Arial" panose="020B0604020202020204" pitchFamily="34" charset="0"/>
                <a:ea typeface="Canva Sans Bold"/>
                <a:cs typeface="Arial" panose="020B0604020202020204" pitchFamily="34" charset="0"/>
                <a:sym typeface="Canva Sans Bold"/>
              </a:rPr>
              <a:t>Đề 1:</a:t>
            </a:r>
            <a:r>
              <a:rPr lang="en-US" sz="4699" b="1">
                <a:solidFill>
                  <a:srgbClr val="00B050"/>
                </a:solidFill>
                <a:latin typeface="Arial" panose="020B0604020202020204" pitchFamily="34" charset="0"/>
                <a:ea typeface="Canva Sans Bold"/>
                <a:cs typeface="Arial" panose="020B0604020202020204" pitchFamily="34" charset="0"/>
                <a:sym typeface="Canva Sans Bold"/>
              </a:rPr>
              <a:t> Trình bày ý kiến về tài phân xử của chàng Mồ Côi trong truyện </a:t>
            </a:r>
            <a:r>
              <a:rPr lang="en-US" sz="4699" b="1" i="1">
                <a:solidFill>
                  <a:srgbClr val="00B050"/>
                </a:solidFill>
                <a:latin typeface="Arial" panose="020B0604020202020204" pitchFamily="34" charset="0"/>
                <a:ea typeface="Canva Sans Bold"/>
                <a:cs typeface="Arial" panose="020B0604020202020204" pitchFamily="34" charset="0"/>
                <a:sym typeface="Canva Sans Bold"/>
              </a:rPr>
              <a:t>Mồ Côi xử kiện.</a:t>
            </a:r>
          </a:p>
        </p:txBody>
      </p:sp>
      <p:sp>
        <p:nvSpPr>
          <p:cNvPr id="14" name="TextBox 14"/>
          <p:cNvSpPr txBox="1"/>
          <p:nvPr/>
        </p:nvSpPr>
        <p:spPr>
          <a:xfrm>
            <a:off x="1201238" y="4573811"/>
            <a:ext cx="16065318" cy="5065489"/>
          </a:xfrm>
          <a:prstGeom prst="rect">
            <a:avLst/>
          </a:prstGeom>
        </p:spPr>
        <p:txBody>
          <a:bodyPr lIns="0" tIns="0" rIns="0" bIns="0" rtlCol="0" anchor="t">
            <a:spAutoFit/>
          </a:bodyPr>
          <a:lstStyle/>
          <a:p>
            <a:pPr algn="just">
              <a:lnSpc>
                <a:spcPts val="7896"/>
              </a:lnSpc>
            </a:pPr>
            <a:r>
              <a:rPr lang="en-US" sz="4400">
                <a:solidFill>
                  <a:srgbClr val="000000"/>
                </a:solidFill>
                <a:latin typeface="Arial" panose="020B0604020202020204" pitchFamily="34" charset="0"/>
                <a:ea typeface="Canva Sans Italics"/>
                <a:cs typeface="Arial" panose="020B0604020202020204" pitchFamily="34" charset="0"/>
                <a:sym typeface="Canva Sans Italics"/>
              </a:rPr>
              <a:t>Dựa vào những gợi ý trong sgk, </a:t>
            </a:r>
            <a:r>
              <a:rPr lang="en-US" sz="4400" u="sng">
                <a:solidFill>
                  <a:srgbClr val="000000"/>
                </a:solidFill>
                <a:latin typeface="Arial" panose="020B0604020202020204" pitchFamily="34" charset="0"/>
                <a:ea typeface="Canva Sans Italics"/>
                <a:cs typeface="Arial" panose="020B0604020202020204" pitchFamily="34" charset="0"/>
                <a:sym typeface="Canva Sans Italics"/>
              </a:rPr>
              <a:t>trình bày và trao đổi ý kiến về tài phân xử của chàng Mồ Côi</a:t>
            </a:r>
            <a:r>
              <a:rPr lang="en-US" sz="4400">
                <a:solidFill>
                  <a:srgbClr val="000000"/>
                </a:solidFill>
                <a:latin typeface="Arial" panose="020B0604020202020204" pitchFamily="34" charset="0"/>
                <a:ea typeface="Canva Sans Italics"/>
                <a:cs typeface="Arial" panose="020B0604020202020204" pitchFamily="34" charset="0"/>
                <a:sym typeface="Canva Sans Italics"/>
              </a:rPr>
              <a:t>. Có thể trình bày các ý trao đổi theo các cách sau:</a:t>
            </a:r>
          </a:p>
          <a:p>
            <a:pPr algn="just">
              <a:lnSpc>
                <a:spcPts val="7896"/>
              </a:lnSpc>
            </a:pPr>
            <a:r>
              <a:rPr lang="en-US" sz="4400">
                <a:solidFill>
                  <a:srgbClr val="000000"/>
                </a:solidFill>
                <a:latin typeface="Arial" panose="020B0604020202020204" pitchFamily="34" charset="0"/>
                <a:ea typeface="Canva Sans Italics"/>
                <a:cs typeface="Arial" panose="020B0604020202020204" pitchFamily="34" charset="0"/>
                <a:sym typeface="Canva Sans Italics"/>
              </a:rPr>
              <a:t>+ Ý kiến có kèm hình ảnh minh họa.</a:t>
            </a:r>
          </a:p>
          <a:p>
            <a:pPr algn="just">
              <a:lnSpc>
                <a:spcPts val="7896"/>
              </a:lnSpc>
            </a:pPr>
            <a:r>
              <a:rPr lang="en-US" sz="4400">
                <a:solidFill>
                  <a:srgbClr val="000000"/>
                </a:solidFill>
                <a:latin typeface="Arial" panose="020B0604020202020204" pitchFamily="34" charset="0"/>
                <a:ea typeface="Canva Sans Italics"/>
                <a:cs typeface="Arial" panose="020B0604020202020204" pitchFamily="34" charset="0"/>
                <a:sym typeface="Canva Sans Italics"/>
              </a:rPr>
              <a:t>+ Vẽ sơ đồ tư duy</a:t>
            </a:r>
          </a:p>
        </p:txBody>
      </p:sp>
      <p:sp>
        <p:nvSpPr>
          <p:cNvPr id="10" name="Freeform 10"/>
          <p:cNvSpPr/>
          <p:nvPr/>
        </p:nvSpPr>
        <p:spPr>
          <a:xfrm>
            <a:off x="13620928" y="6943443"/>
            <a:ext cx="3730317" cy="2209748"/>
          </a:xfrm>
          <a:custGeom>
            <a:avLst/>
            <a:gdLst/>
            <a:ahLst/>
            <a:cxnLst/>
            <a:rect l="l" t="t" r="r" b="b"/>
            <a:pathLst>
              <a:path w="4275827" h="2629633">
                <a:moveTo>
                  <a:pt x="0" y="0"/>
                </a:moveTo>
                <a:lnTo>
                  <a:pt x="4275826" y="0"/>
                </a:lnTo>
                <a:lnTo>
                  <a:pt x="4275826" y="2629633"/>
                </a:lnTo>
                <a:lnTo>
                  <a:pt x="0" y="2629633"/>
                </a:lnTo>
                <a:lnTo>
                  <a:pt x="0" y="0"/>
                </a:lnTo>
                <a:close/>
              </a:path>
            </a:pathLst>
          </a:custGeom>
          <a:blipFill>
            <a:blip r:embed="rId10"/>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F4B6"/>
        </a:solidFill>
        <a:effectLst/>
      </p:bgPr>
    </p:bg>
    <p:spTree>
      <p:nvGrpSpPr>
        <p:cNvPr id="1" name=""/>
        <p:cNvGrpSpPr/>
        <p:nvPr/>
      </p:nvGrpSpPr>
      <p:grpSpPr>
        <a:xfrm>
          <a:off x="0" y="0"/>
          <a:ext cx="0" cy="0"/>
          <a:chOff x="0" y="0"/>
          <a:chExt cx="0" cy="0"/>
        </a:xfrm>
      </p:grpSpPr>
      <p:grpSp>
        <p:nvGrpSpPr>
          <p:cNvPr id="5" name="Group 5"/>
          <p:cNvGrpSpPr/>
          <p:nvPr/>
        </p:nvGrpSpPr>
        <p:grpSpPr>
          <a:xfrm>
            <a:off x="507161" y="312627"/>
            <a:ext cx="17291301" cy="9550236"/>
            <a:chOff x="0" y="0"/>
            <a:chExt cx="4554087" cy="2515288"/>
          </a:xfrm>
        </p:grpSpPr>
        <p:sp>
          <p:nvSpPr>
            <p:cNvPr id="6" name="Freeform 6"/>
            <p:cNvSpPr/>
            <p:nvPr/>
          </p:nvSpPr>
          <p:spPr>
            <a:xfrm>
              <a:off x="0" y="0"/>
              <a:ext cx="4554088" cy="2515289"/>
            </a:xfrm>
            <a:custGeom>
              <a:avLst/>
              <a:gdLst/>
              <a:ahLst/>
              <a:cxnLst/>
              <a:rect l="l" t="t" r="r" b="b"/>
              <a:pathLst>
                <a:path w="4554088" h="2515289">
                  <a:moveTo>
                    <a:pt x="22834" y="0"/>
                  </a:moveTo>
                  <a:lnTo>
                    <a:pt x="4531253" y="0"/>
                  </a:lnTo>
                  <a:cubicBezTo>
                    <a:pt x="4543864" y="0"/>
                    <a:pt x="4554088" y="10223"/>
                    <a:pt x="4554088" y="22834"/>
                  </a:cubicBezTo>
                  <a:lnTo>
                    <a:pt x="4554088" y="2492454"/>
                  </a:lnTo>
                  <a:cubicBezTo>
                    <a:pt x="4554088" y="2498510"/>
                    <a:pt x="4551682" y="2504318"/>
                    <a:pt x="4547400" y="2508601"/>
                  </a:cubicBezTo>
                  <a:cubicBezTo>
                    <a:pt x="4543117" y="2512883"/>
                    <a:pt x="4537309" y="2515289"/>
                    <a:pt x="4531253" y="2515289"/>
                  </a:cubicBezTo>
                  <a:lnTo>
                    <a:pt x="22834" y="2515289"/>
                  </a:lnTo>
                  <a:cubicBezTo>
                    <a:pt x="10223" y="2515289"/>
                    <a:pt x="0" y="2505065"/>
                    <a:pt x="0" y="2492454"/>
                  </a:cubicBezTo>
                  <a:lnTo>
                    <a:pt x="0" y="22834"/>
                  </a:lnTo>
                  <a:cubicBezTo>
                    <a:pt x="0" y="10223"/>
                    <a:pt x="10223" y="0"/>
                    <a:pt x="22834" y="0"/>
                  </a:cubicBezTo>
                  <a:close/>
                </a:path>
              </a:pathLst>
            </a:custGeom>
            <a:solidFill>
              <a:srgbClr val="FFFFFF"/>
            </a:solidFill>
            <a:ln w="76200" cap="rnd">
              <a:solidFill>
                <a:srgbClr val="4E7F1C"/>
              </a:solidFill>
              <a:prstDash val="solid"/>
              <a:round/>
            </a:ln>
          </p:spPr>
          <p:txBody>
            <a:bodyPr/>
            <a:lstStyle/>
            <a:p>
              <a:endParaRPr lang="vi-VN"/>
            </a:p>
          </p:txBody>
        </p:sp>
        <p:sp>
          <p:nvSpPr>
            <p:cNvPr id="7" name="TextBox 7"/>
            <p:cNvSpPr txBox="1"/>
            <p:nvPr/>
          </p:nvSpPr>
          <p:spPr>
            <a:xfrm>
              <a:off x="0" y="0"/>
              <a:ext cx="4554087" cy="2515288"/>
            </a:xfrm>
            <a:prstGeom prst="rect">
              <a:avLst/>
            </a:prstGeom>
          </p:spPr>
          <p:txBody>
            <a:bodyPr lIns="50800" tIns="50800" rIns="50800" bIns="50800" rtlCol="0" anchor="ctr"/>
            <a:lstStyle/>
            <a:p>
              <a:pPr algn="ctr">
                <a:lnSpc>
                  <a:spcPts val="2924"/>
                </a:lnSpc>
              </a:pPr>
              <a:endParaRPr/>
            </a:p>
          </p:txBody>
        </p:sp>
      </p:grpSp>
      <p:sp>
        <p:nvSpPr>
          <p:cNvPr id="19" name="Rectangle: Rounded Corners 18">
            <a:extLst>
              <a:ext uri="{FF2B5EF4-FFF2-40B4-BE49-F238E27FC236}">
                <a16:creationId xmlns:a16="http://schemas.microsoft.com/office/drawing/2014/main" id="{F8B4AD8F-1C43-8D01-3576-055E24693D28}"/>
              </a:ext>
            </a:extLst>
          </p:cNvPr>
          <p:cNvSpPr/>
          <p:nvPr/>
        </p:nvSpPr>
        <p:spPr>
          <a:xfrm>
            <a:off x="624507" y="3055867"/>
            <a:ext cx="16974210" cy="6677552"/>
          </a:xfrm>
          <a:prstGeom prst="roundRect">
            <a:avLst/>
          </a:prstGeom>
          <a:ln w="57150">
            <a:solidFill>
              <a:srgbClr val="92D05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Freeform 8"/>
          <p:cNvSpPr/>
          <p:nvPr/>
        </p:nvSpPr>
        <p:spPr>
          <a:xfrm>
            <a:off x="55033" y="8858248"/>
            <a:ext cx="1138948" cy="1228278"/>
          </a:xfrm>
          <a:custGeom>
            <a:avLst/>
            <a:gdLst/>
            <a:ahLst/>
            <a:cxnLst/>
            <a:rect l="l" t="t" r="r" b="b"/>
            <a:pathLst>
              <a:path w="1138948" h="1228278">
                <a:moveTo>
                  <a:pt x="0" y="0"/>
                </a:moveTo>
                <a:lnTo>
                  <a:pt x="1138949" y="0"/>
                </a:lnTo>
                <a:lnTo>
                  <a:pt x="1138949" y="1228278"/>
                </a:lnTo>
                <a:lnTo>
                  <a:pt x="0" y="12282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0" name="Freeform 10"/>
          <p:cNvSpPr/>
          <p:nvPr/>
        </p:nvSpPr>
        <p:spPr>
          <a:xfrm>
            <a:off x="13411200" y="7429500"/>
            <a:ext cx="3730317" cy="2209748"/>
          </a:xfrm>
          <a:custGeom>
            <a:avLst/>
            <a:gdLst/>
            <a:ahLst/>
            <a:cxnLst/>
            <a:rect l="l" t="t" r="r" b="b"/>
            <a:pathLst>
              <a:path w="4275827" h="2629633">
                <a:moveTo>
                  <a:pt x="0" y="0"/>
                </a:moveTo>
                <a:lnTo>
                  <a:pt x="4275826" y="0"/>
                </a:lnTo>
                <a:lnTo>
                  <a:pt x="4275826" y="2629633"/>
                </a:lnTo>
                <a:lnTo>
                  <a:pt x="0" y="2629633"/>
                </a:lnTo>
                <a:lnTo>
                  <a:pt x="0" y="0"/>
                </a:lnTo>
                <a:close/>
              </a:path>
            </a:pathLst>
          </a:custGeom>
          <a:blipFill>
            <a:blip r:embed="rId4"/>
            <a:stretch>
              <a:fillRect/>
            </a:stretch>
          </a:blipFill>
        </p:spPr>
        <p:txBody>
          <a:bodyPr/>
          <a:lstStyle/>
          <a:p>
            <a:endParaRPr lang="vi-VN"/>
          </a:p>
        </p:txBody>
      </p:sp>
      <p:sp>
        <p:nvSpPr>
          <p:cNvPr id="12" name="TextBox 12"/>
          <p:cNvSpPr txBox="1"/>
          <p:nvPr/>
        </p:nvSpPr>
        <p:spPr>
          <a:xfrm>
            <a:off x="1028700" y="2130501"/>
            <a:ext cx="9715500" cy="877291"/>
          </a:xfrm>
          <a:prstGeom prst="rect">
            <a:avLst/>
          </a:prstGeom>
        </p:spPr>
        <p:txBody>
          <a:bodyPr wrap="square" lIns="0" tIns="0" rIns="0" bIns="0" rtlCol="0" anchor="t">
            <a:spAutoFit/>
          </a:bodyPr>
          <a:lstStyle/>
          <a:p>
            <a:pPr algn="ctr">
              <a:lnSpc>
                <a:spcPts val="7279"/>
              </a:lnSpc>
            </a:pPr>
            <a:r>
              <a:rPr lang="en-US" sz="6000" b="1">
                <a:solidFill>
                  <a:srgbClr val="0070C0"/>
                </a:solidFill>
                <a:latin typeface="Arial" panose="020B0604020202020204" pitchFamily="34" charset="0"/>
                <a:ea typeface="DejaVu Serif Bold"/>
                <a:cs typeface="Arial" panose="020B0604020202020204" pitchFamily="34" charset="0"/>
                <a:sym typeface="DejaVu Serif Bold"/>
              </a:rPr>
              <a:t>2.1. Thảo luận trong nhóm</a:t>
            </a:r>
          </a:p>
        </p:txBody>
      </p:sp>
      <p:sp>
        <p:nvSpPr>
          <p:cNvPr id="13" name="TextBox 13"/>
          <p:cNvSpPr txBox="1"/>
          <p:nvPr/>
        </p:nvSpPr>
        <p:spPr>
          <a:xfrm>
            <a:off x="1219971" y="3087607"/>
            <a:ext cx="15772629" cy="1446293"/>
          </a:xfrm>
          <a:prstGeom prst="rect">
            <a:avLst/>
          </a:prstGeom>
        </p:spPr>
        <p:txBody>
          <a:bodyPr lIns="0" tIns="0" rIns="0" bIns="0" rtlCol="0" anchor="t">
            <a:spAutoFit/>
          </a:bodyPr>
          <a:lstStyle/>
          <a:p>
            <a:pPr algn="l">
              <a:lnSpc>
                <a:spcPts val="5498"/>
              </a:lnSpc>
            </a:pPr>
            <a:r>
              <a:rPr lang="en-US" sz="4699" b="1">
                <a:solidFill>
                  <a:srgbClr val="00B050"/>
                </a:solidFill>
                <a:latin typeface="Arial" panose="020B0604020202020204" pitchFamily="34" charset="0"/>
                <a:ea typeface="Canva Sans Bold"/>
                <a:cs typeface="Arial" panose="020B0604020202020204" pitchFamily="34" charset="0"/>
                <a:sym typeface="Canva Sans Bold"/>
              </a:rPr>
              <a:t>Đề 2: Trình bày ý kiến về một số vấn đề có tranh luận trong cuộc sống.</a:t>
            </a:r>
          </a:p>
        </p:txBody>
      </p:sp>
      <p:sp>
        <p:nvSpPr>
          <p:cNvPr id="14" name="TextBox 14"/>
          <p:cNvSpPr txBox="1"/>
          <p:nvPr/>
        </p:nvSpPr>
        <p:spPr>
          <a:xfrm>
            <a:off x="1994082" y="4381500"/>
            <a:ext cx="16065318" cy="5475858"/>
          </a:xfrm>
          <a:prstGeom prst="rect">
            <a:avLst/>
          </a:prstGeom>
        </p:spPr>
        <p:txBody>
          <a:bodyPr lIns="0" tIns="0" rIns="0" bIns="0" rtlCol="0" anchor="t">
            <a:spAutoFit/>
          </a:bodyPr>
          <a:lstStyle/>
          <a:p>
            <a:pPr algn="just">
              <a:lnSpc>
                <a:spcPts val="6108"/>
              </a:lnSpc>
            </a:pPr>
            <a:r>
              <a:rPr lang="en-US" sz="4000" b="1" u="sng">
                <a:solidFill>
                  <a:srgbClr val="000000"/>
                </a:solidFill>
                <a:latin typeface="Arial" panose="020B0604020202020204" pitchFamily="34" charset="0"/>
                <a:ea typeface="Canva Sans Bold Italics"/>
                <a:cs typeface="Arial" panose="020B0604020202020204" pitchFamily="34" charset="0"/>
                <a:sym typeface="Canva Sans Bold Italics"/>
              </a:rPr>
              <a:t>Bài trao đổi phải đảm bảo:</a:t>
            </a:r>
          </a:p>
          <a:p>
            <a:pPr algn="just">
              <a:lnSpc>
                <a:spcPts val="6108"/>
              </a:lnSpc>
            </a:pPr>
            <a:r>
              <a:rPr lang="en-US" sz="4000">
                <a:solidFill>
                  <a:srgbClr val="000000"/>
                </a:solidFill>
                <a:latin typeface="Arial" panose="020B0604020202020204" pitchFamily="34" charset="0"/>
                <a:ea typeface="Canva Sans Italics"/>
                <a:cs typeface="Arial" panose="020B0604020202020204" pitchFamily="34" charset="0"/>
                <a:sym typeface="Canva Sans Italics"/>
              </a:rPr>
              <a:t>+Giới thiệu nội dung trình bày.</a:t>
            </a:r>
          </a:p>
          <a:p>
            <a:pPr algn="just">
              <a:lnSpc>
                <a:spcPts val="6108"/>
              </a:lnSpc>
            </a:pPr>
            <a:r>
              <a:rPr lang="en-US" sz="4000">
                <a:solidFill>
                  <a:srgbClr val="000000"/>
                </a:solidFill>
                <a:latin typeface="Arial" panose="020B0604020202020204" pitchFamily="34" charset="0"/>
                <a:ea typeface="Canva Sans Italics"/>
                <a:cs typeface="Arial" panose="020B0604020202020204" pitchFamily="34" charset="0"/>
                <a:sym typeface="Canva Sans Italics"/>
              </a:rPr>
              <a:t>+Giới thiệu một số vấn đề có tranh luận trong cuộc sống.</a:t>
            </a:r>
          </a:p>
          <a:p>
            <a:pPr algn="just">
              <a:lnSpc>
                <a:spcPts val="6108"/>
              </a:lnSpc>
            </a:pPr>
            <a:r>
              <a:rPr lang="en-US" sz="4000" b="1" u="sng">
                <a:solidFill>
                  <a:srgbClr val="000000"/>
                </a:solidFill>
                <a:latin typeface="Arial" panose="020B0604020202020204" pitchFamily="34" charset="0"/>
                <a:ea typeface="Canva Sans Bold Italics"/>
                <a:cs typeface="Arial" panose="020B0604020202020204" pitchFamily="34" charset="0"/>
                <a:sym typeface="Canva Sans Bold Italics"/>
              </a:rPr>
              <a:t>Trình bày kết quả thảo luận của mình theo các cách như:</a:t>
            </a:r>
          </a:p>
          <a:p>
            <a:pPr algn="just">
              <a:lnSpc>
                <a:spcPts val="6108"/>
              </a:lnSpc>
            </a:pPr>
            <a:r>
              <a:rPr lang="en-US" sz="4000">
                <a:solidFill>
                  <a:srgbClr val="000000"/>
                </a:solidFill>
                <a:latin typeface="Arial" panose="020B0604020202020204" pitchFamily="34" charset="0"/>
                <a:ea typeface="Canva Sans Italics"/>
                <a:cs typeface="Arial" panose="020B0604020202020204" pitchFamily="34" charset="0"/>
                <a:sym typeface="Canva Sans Italics"/>
              </a:rPr>
              <a:t>+Ý kiến có kèm hình ảnh minh họa.</a:t>
            </a:r>
          </a:p>
          <a:p>
            <a:pPr algn="just">
              <a:lnSpc>
                <a:spcPts val="6108"/>
              </a:lnSpc>
            </a:pPr>
            <a:r>
              <a:rPr lang="en-US" sz="4000">
                <a:solidFill>
                  <a:srgbClr val="000000"/>
                </a:solidFill>
                <a:latin typeface="Arial" panose="020B0604020202020204" pitchFamily="34" charset="0"/>
                <a:ea typeface="Canva Sans Italics"/>
                <a:cs typeface="Arial" panose="020B0604020202020204" pitchFamily="34" charset="0"/>
                <a:sym typeface="Canva Sans Italics"/>
              </a:rPr>
              <a:t>+Vẽ sơ đồ tư duy</a:t>
            </a:r>
          </a:p>
          <a:p>
            <a:pPr algn="just">
              <a:lnSpc>
                <a:spcPts val="6108"/>
              </a:lnSpc>
            </a:pPr>
            <a:r>
              <a:rPr lang="en-US" sz="4000">
                <a:solidFill>
                  <a:srgbClr val="000000"/>
                </a:solidFill>
                <a:latin typeface="Arial" panose="020B0604020202020204" pitchFamily="34" charset="0"/>
                <a:ea typeface="Canva Sans Italics"/>
                <a:cs typeface="Arial" panose="020B0604020202020204" pitchFamily="34" charset="0"/>
                <a:sym typeface="Canva Sans Italics"/>
              </a:rPr>
              <a:t>+Bài trình bày bằng PPT</a:t>
            </a:r>
          </a:p>
        </p:txBody>
      </p:sp>
      <p:sp>
        <p:nvSpPr>
          <p:cNvPr id="16" name="Freeform 14">
            <a:extLst>
              <a:ext uri="{FF2B5EF4-FFF2-40B4-BE49-F238E27FC236}">
                <a16:creationId xmlns:a16="http://schemas.microsoft.com/office/drawing/2014/main" id="{3BB67C17-A636-032F-7AD7-BDA9036BBD0D}"/>
              </a:ext>
            </a:extLst>
          </p:cNvPr>
          <p:cNvSpPr/>
          <p:nvPr/>
        </p:nvSpPr>
        <p:spPr>
          <a:xfrm>
            <a:off x="1524423" y="566982"/>
            <a:ext cx="15761213" cy="1551325"/>
          </a:xfrm>
          <a:custGeom>
            <a:avLst/>
            <a:gdLst/>
            <a:ahLst/>
            <a:cxnLst/>
            <a:rect l="l" t="t" r="r" b="b"/>
            <a:pathLst>
              <a:path w="7315200" h="1343337">
                <a:moveTo>
                  <a:pt x="0" y="0"/>
                </a:moveTo>
                <a:lnTo>
                  <a:pt x="7315200" y="0"/>
                </a:lnTo>
                <a:lnTo>
                  <a:pt x="7315200" y="1343337"/>
                </a:lnTo>
                <a:lnTo>
                  <a:pt x="0" y="13433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B2649562-E1DD-9F42-9AFD-D2146F4CB99C}"/>
              </a:ext>
            </a:extLst>
          </p:cNvPr>
          <p:cNvSpPr txBox="1"/>
          <p:nvPr/>
        </p:nvSpPr>
        <p:spPr>
          <a:xfrm>
            <a:off x="2661329" y="571500"/>
            <a:ext cx="13487400" cy="1433790"/>
          </a:xfrm>
          <a:prstGeom prst="rect">
            <a:avLst/>
          </a:prstGeom>
        </p:spPr>
        <p:txBody>
          <a:bodyPr wrap="square" lIns="0" tIns="0" rIns="0" bIns="0" rtlCol="0" anchor="t">
            <a:spAutoFit/>
          </a:bodyPr>
          <a:lstStyle/>
          <a:p>
            <a:pPr algn="ctr">
              <a:lnSpc>
                <a:spcPts val="12599"/>
              </a:lnSpc>
            </a:pPr>
            <a:r>
              <a:rPr lang="en-US" sz="8000">
                <a:ln>
                  <a:solidFill>
                    <a:srgbClr val="7030A0"/>
                  </a:solidFill>
                </a:ln>
                <a:gradFill flip="none" rotWithShape="1">
                  <a:gsLst>
                    <a:gs pos="69000">
                      <a:srgbClr val="FF7C80"/>
                    </a:gs>
                    <a:gs pos="26000">
                      <a:srgbClr val="92D050"/>
                    </a:gs>
                    <a:gs pos="41000">
                      <a:srgbClr val="F0C834"/>
                    </a:gs>
                    <a:gs pos="96000">
                      <a:schemeClr val="accent6">
                        <a:lumMod val="75000"/>
                      </a:schemeClr>
                    </a:gs>
                  </a:gsLst>
                  <a:lin ang="16200000" scaled="1"/>
                  <a:tileRect/>
                </a:gradFill>
                <a:latin typeface="UTM American Sans" panose="02040603050506020204" pitchFamily="18" charset="0"/>
                <a:ea typeface="UTM American Sans"/>
                <a:cs typeface="UTM American Sans"/>
                <a:sym typeface="UTM American Sans"/>
              </a:rPr>
              <a:t>HOẠT ĐỘNG 2: THẢO LUẬN</a:t>
            </a:r>
          </a:p>
        </p:txBody>
      </p:sp>
      <p:sp>
        <p:nvSpPr>
          <p:cNvPr id="18" name="Freeform 9">
            <a:extLst>
              <a:ext uri="{FF2B5EF4-FFF2-40B4-BE49-F238E27FC236}">
                <a16:creationId xmlns:a16="http://schemas.microsoft.com/office/drawing/2014/main" id="{29DF976C-1D6D-DFDA-CC27-5E9F55B47FE1}"/>
              </a:ext>
            </a:extLst>
          </p:cNvPr>
          <p:cNvSpPr/>
          <p:nvPr/>
        </p:nvSpPr>
        <p:spPr>
          <a:xfrm>
            <a:off x="15396098" y="744814"/>
            <a:ext cx="1505266" cy="1430002"/>
          </a:xfrm>
          <a:custGeom>
            <a:avLst/>
            <a:gdLst/>
            <a:ahLst/>
            <a:cxnLst/>
            <a:rect l="l" t="t" r="r" b="b"/>
            <a:pathLst>
              <a:path w="1505266" h="1430002">
                <a:moveTo>
                  <a:pt x="0" y="0"/>
                </a:moveTo>
                <a:lnTo>
                  <a:pt x="1505266" y="0"/>
                </a:lnTo>
                <a:lnTo>
                  <a:pt x="1505266" y="1430002"/>
                </a:lnTo>
                <a:lnTo>
                  <a:pt x="0" y="14300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Tree>
    <p:extLst>
      <p:ext uri="{BB962C8B-B14F-4D97-AF65-F5344CB8AC3E}">
        <p14:creationId xmlns:p14="http://schemas.microsoft.com/office/powerpoint/2010/main" val="394614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650</Words>
  <Application>Microsoft Office PowerPoint</Application>
  <PresentationFormat>Custom</PresentationFormat>
  <Paragraphs>61</Paragraphs>
  <Slides>16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Lobster</vt:lpstr>
      <vt:lpstr>Borsok</vt:lpstr>
      <vt:lpstr>Canva Sans </vt:lpstr>
      <vt:lpstr>Arial</vt:lpstr>
      <vt:lpstr>UTM American Sans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 PROJECT</dc:title>
  <dc:creator>ADMIN</dc:creator>
  <cp:lastModifiedBy>Administrator</cp:lastModifiedBy>
  <cp:revision>4</cp:revision>
  <dcterms:created xsi:type="dcterms:W3CDTF">2006-08-16T00:00:00Z</dcterms:created>
  <dcterms:modified xsi:type="dcterms:W3CDTF">2024-12-09T12:58:26Z</dcterms:modified>
  <dc:identifier>DAGVllRB5qQ</dc:identifier>
</cp:coreProperties>
</file>