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3" r:id="rId2"/>
    <p:sldId id="257" r:id="rId3"/>
    <p:sldId id="258" r:id="rId4"/>
    <p:sldId id="259" r:id="rId5"/>
    <p:sldId id="260" r:id="rId6"/>
    <p:sldId id="281" r:id="rId7"/>
    <p:sldId id="277" r:id="rId8"/>
    <p:sldId id="262" r:id="rId9"/>
    <p:sldId id="263" r:id="rId10"/>
    <p:sldId id="264" r:id="rId11"/>
    <p:sldId id="265" r:id="rId12"/>
    <p:sldId id="278" r:id="rId13"/>
    <p:sldId id="267" r:id="rId14"/>
    <p:sldId id="268" r:id="rId15"/>
    <p:sldId id="269" r:id="rId16"/>
    <p:sldId id="279" r:id="rId17"/>
    <p:sldId id="280" r:id="rId18"/>
    <p:sldId id="273" r:id="rId19"/>
    <p:sldId id="274" r:id="rId20"/>
    <p:sldId id="275" r:id="rId21"/>
  </p:sldIdLst>
  <p:sldSz cx="18288000" cy="10287000"/>
  <p:notesSz cx="6858000" cy="9144000"/>
  <p:embeddedFontLst>
    <p:embeddedFont>
      <p:font typeface="ADLaM Display" panose="02010000000000000000" pitchFamily="2" charset="0"/>
      <p:regular r:id="rId22"/>
    </p:embeddedFont>
    <p:embeddedFont>
      <p:font typeface="Canva Sans" panose="020B0604020202020204" charset="0"/>
      <p:regular r:id="rId23"/>
    </p:embeddedFont>
    <p:embeddedFont>
      <p:font typeface="Crimson Pro Bold" panose="020B0604020202020204" charset="0"/>
      <p:regular r:id="rId24"/>
    </p:embeddedFont>
    <p:embeddedFont>
      <p:font typeface="HP001 4 hàng" panose="020B0604020202020204" charset="0"/>
      <p:regular r:id="rId25"/>
      <p:bold r:id="rId26"/>
    </p:embeddedFont>
    <p:embeddedFont>
      <p:font typeface="Noto Sans Bold" panose="020B0604020202020204"/>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67" autoAdjust="0"/>
    <p:restoredTop sz="94622" autoAdjust="0"/>
  </p:normalViewPr>
  <p:slideViewPr>
    <p:cSldViewPr>
      <p:cViewPr varScale="1">
        <p:scale>
          <a:sx n="51" d="100"/>
          <a:sy n="51" d="100"/>
        </p:scale>
        <p:origin x="36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7.gi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3.sv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6.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0.svg"/><Relationship Id="rId5" Type="http://schemas.openxmlformats.org/officeDocument/2006/relationships/image" Target="../media/image4.png"/><Relationship Id="rId10" Type="http://schemas.openxmlformats.org/officeDocument/2006/relationships/image" Target="../media/image3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7.gif"/></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6.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0.svg"/><Relationship Id="rId5" Type="http://schemas.openxmlformats.org/officeDocument/2006/relationships/image" Target="../media/image4.png"/><Relationship Id="rId10" Type="http://schemas.openxmlformats.org/officeDocument/2006/relationships/image" Target="../media/image3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7.gif"/></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6.sv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5.svg"/><Relationship Id="rId5" Type="http://schemas.openxmlformats.org/officeDocument/2006/relationships/image" Target="../media/image4.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6.sv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sv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5.svg"/><Relationship Id="rId5" Type="http://schemas.openxmlformats.org/officeDocument/2006/relationships/image" Target="../media/image4.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6.sv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sv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9.sv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1.svg"/><Relationship Id="rId5" Type="http://schemas.openxmlformats.org/officeDocument/2006/relationships/image" Target="../media/image4.png"/><Relationship Id="rId10" Type="http://schemas.openxmlformats.org/officeDocument/2006/relationships/image" Target="../media/image50.pn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sv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9.svg"/><Relationship Id="rId3" Type="http://schemas.openxmlformats.org/officeDocument/2006/relationships/image" Target="../media/image8.png"/><Relationship Id="rId7" Type="http://schemas.openxmlformats.org/officeDocument/2006/relationships/image" Target="../media/image3.sv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53.svg"/><Relationship Id="rId10" Type="http://schemas.openxmlformats.org/officeDocument/2006/relationships/image" Target="../media/image6.png"/><Relationship Id="rId4" Type="http://schemas.openxmlformats.org/officeDocument/2006/relationships/image" Target="../media/image52.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4.svg"/><Relationship Id="rId5" Type="http://schemas.openxmlformats.org/officeDocument/2006/relationships/image" Target="../media/image4.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4.svg"/><Relationship Id="rId5" Type="http://schemas.openxmlformats.org/officeDocument/2006/relationships/image" Target="../media/image4.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4.svg"/><Relationship Id="rId2" Type="http://schemas.openxmlformats.org/officeDocument/2006/relationships/audio" Target="../media/audio1.wav"/><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svg"/><Relationship Id="rId1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4.svg"/><Relationship Id="rId2" Type="http://schemas.openxmlformats.org/officeDocument/2006/relationships/audio" Target="../media/audio1.wav"/><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svg"/><Relationship Id="rId1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9.svg"/><Relationship Id="rId5" Type="http://schemas.openxmlformats.org/officeDocument/2006/relationships/image" Target="../media/image4.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6.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6EA71-B8DD-0E2E-3D0B-29FF474F1CB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1E5683-A458-6BD2-3BD1-0F8D986F8371}"/>
              </a:ext>
            </a:extLst>
          </p:cNvPr>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90A06410-7BD6-7AAA-02C0-5DA6D1DFBB39}"/>
              </a:ext>
            </a:extLst>
          </p:cNvPr>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a:extLst>
              <a:ext uri="{FF2B5EF4-FFF2-40B4-BE49-F238E27FC236}">
                <a16:creationId xmlns:a16="http://schemas.microsoft.com/office/drawing/2014/main" id="{DBAA9B66-04B6-32C9-059F-914397CA00A4}"/>
              </a:ext>
            </a:extLst>
          </p:cNvPr>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B622249-EB74-E493-3996-AE27225F30C0}"/>
              </a:ext>
            </a:extLst>
          </p:cNvPr>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774F7140-5169-AAFE-5D80-DBDA65E71570}"/>
              </a:ext>
            </a:extLst>
          </p:cNvPr>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50FB75A1-B6F7-59ED-2B68-A4C4DE7783F7}"/>
              </a:ext>
            </a:extLst>
          </p:cNvPr>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1D265773-771F-8ABE-70A2-C9CD2FBD14CA}"/>
              </a:ext>
            </a:extLst>
          </p:cNvPr>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txBody>
          <a:bodyPr/>
          <a:lstStyle/>
          <a:p>
            <a:endParaRPr lang="en-US"/>
          </a:p>
        </p:txBody>
      </p:sp>
      <p:sp>
        <p:nvSpPr>
          <p:cNvPr id="9" name="Freeform 9">
            <a:extLst>
              <a:ext uri="{FF2B5EF4-FFF2-40B4-BE49-F238E27FC236}">
                <a16:creationId xmlns:a16="http://schemas.microsoft.com/office/drawing/2014/main" id="{69AD4C18-6F9B-2D59-A399-4DA8255CC4E8}"/>
              </a:ext>
            </a:extLst>
          </p:cNvPr>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1" name="Freeform 11">
            <a:extLst>
              <a:ext uri="{FF2B5EF4-FFF2-40B4-BE49-F238E27FC236}">
                <a16:creationId xmlns:a16="http://schemas.microsoft.com/office/drawing/2014/main" id="{54B498E4-EA4F-85DC-6D7B-6189CC501B68}"/>
              </a:ext>
            </a:extLst>
          </p:cNvPr>
          <p:cNvSpPr/>
          <p:nvPr/>
        </p:nvSpPr>
        <p:spPr>
          <a:xfrm>
            <a:off x="13746179" y="3681147"/>
            <a:ext cx="4574553" cy="6605853"/>
          </a:xfrm>
          <a:custGeom>
            <a:avLst/>
            <a:gdLst/>
            <a:ahLst/>
            <a:cxnLst/>
            <a:rect l="l" t="t" r="r" b="b"/>
            <a:pathLst>
              <a:path w="4574553" h="6605853">
                <a:moveTo>
                  <a:pt x="0" y="0"/>
                </a:moveTo>
                <a:lnTo>
                  <a:pt x="4574553" y="0"/>
                </a:lnTo>
                <a:lnTo>
                  <a:pt x="4574553" y="6605853"/>
                </a:lnTo>
                <a:lnTo>
                  <a:pt x="0" y="6605853"/>
                </a:lnTo>
                <a:lnTo>
                  <a:pt x="0" y="0"/>
                </a:lnTo>
                <a:close/>
              </a:path>
            </a:pathLst>
          </a:custGeom>
          <a:blipFill>
            <a:blip r:embed="rId10"/>
            <a:stretch>
              <a:fillRect/>
            </a:stretch>
          </a:blipFill>
        </p:spPr>
        <p:txBody>
          <a:bodyPr/>
          <a:lstStyle/>
          <a:p>
            <a:endParaRPr lang="en-US"/>
          </a:p>
        </p:txBody>
      </p:sp>
      <p:sp>
        <p:nvSpPr>
          <p:cNvPr id="12" name="Freeform 12">
            <a:extLst>
              <a:ext uri="{FF2B5EF4-FFF2-40B4-BE49-F238E27FC236}">
                <a16:creationId xmlns:a16="http://schemas.microsoft.com/office/drawing/2014/main" id="{80EB70B9-DE64-5BC4-68D8-9B1509D8B7D9}"/>
              </a:ext>
            </a:extLst>
          </p:cNvPr>
          <p:cNvSpPr/>
          <p:nvPr/>
        </p:nvSpPr>
        <p:spPr>
          <a:xfrm>
            <a:off x="1119296" y="3840798"/>
            <a:ext cx="3674335" cy="6446202"/>
          </a:xfrm>
          <a:custGeom>
            <a:avLst/>
            <a:gdLst/>
            <a:ahLst/>
            <a:cxnLst/>
            <a:rect l="l" t="t" r="r" b="b"/>
            <a:pathLst>
              <a:path w="3674335" h="6446202">
                <a:moveTo>
                  <a:pt x="0" y="0"/>
                </a:moveTo>
                <a:lnTo>
                  <a:pt x="3674335" y="0"/>
                </a:lnTo>
                <a:lnTo>
                  <a:pt x="3674335" y="6446202"/>
                </a:lnTo>
                <a:lnTo>
                  <a:pt x="0" y="6446202"/>
                </a:lnTo>
                <a:lnTo>
                  <a:pt x="0" y="0"/>
                </a:lnTo>
                <a:close/>
              </a:path>
            </a:pathLst>
          </a:custGeom>
          <a:blipFill>
            <a:blip r:embed="rId11"/>
            <a:stretch>
              <a:fillRect/>
            </a:stretch>
          </a:blipFill>
        </p:spPr>
        <p:txBody>
          <a:bodyPr/>
          <a:lstStyle/>
          <a:p>
            <a:endParaRPr lang="en-US"/>
          </a:p>
        </p:txBody>
      </p:sp>
      <p:sp>
        <p:nvSpPr>
          <p:cNvPr id="15" name="TextBox 14">
            <a:extLst>
              <a:ext uri="{FF2B5EF4-FFF2-40B4-BE49-F238E27FC236}">
                <a16:creationId xmlns:a16="http://schemas.microsoft.com/office/drawing/2014/main" id="{6596FAFD-ECE4-3249-34A2-463FC360716C}"/>
              </a:ext>
            </a:extLst>
          </p:cNvPr>
          <p:cNvSpPr txBox="1"/>
          <p:nvPr/>
        </p:nvSpPr>
        <p:spPr>
          <a:xfrm>
            <a:off x="3875470" y="129229"/>
            <a:ext cx="10701936" cy="1446550"/>
          </a:xfrm>
          <a:prstGeom prst="rect">
            <a:avLst/>
          </a:prstGeom>
          <a:noFill/>
        </p:spPr>
        <p:txBody>
          <a:bodyPr wrap="square" rtlCol="0">
            <a:spAutoFit/>
          </a:bodyPr>
          <a:lstStyle/>
          <a:p>
            <a:pPr algn="ctr"/>
            <a:r>
              <a:rPr lang="en-US" sz="4400" dirty="0" err="1"/>
              <a:t>Thứ</a:t>
            </a:r>
            <a:r>
              <a:rPr lang="en-US" sz="4400" dirty="0"/>
              <a:t> </a:t>
            </a:r>
            <a:r>
              <a:rPr lang="en-US" sz="4400" dirty="0" err="1"/>
              <a:t>ba</a:t>
            </a:r>
            <a:r>
              <a:rPr lang="en-US" sz="4400" dirty="0"/>
              <a:t> </a:t>
            </a:r>
            <a:r>
              <a:rPr lang="en-US" sz="4400" dirty="0" err="1"/>
              <a:t>ngày</a:t>
            </a:r>
            <a:r>
              <a:rPr lang="en-US" sz="4400" dirty="0"/>
              <a:t> 10 </a:t>
            </a:r>
            <a:r>
              <a:rPr lang="en-US" sz="4400" dirty="0" err="1"/>
              <a:t>tháng</a:t>
            </a:r>
            <a:r>
              <a:rPr lang="en-US" sz="4400" dirty="0"/>
              <a:t> 12 </a:t>
            </a:r>
            <a:r>
              <a:rPr lang="en-US" sz="4400" dirty="0" err="1"/>
              <a:t>năm</a:t>
            </a:r>
            <a:r>
              <a:rPr lang="en-US" sz="4400" dirty="0"/>
              <a:t> 2024</a:t>
            </a:r>
          </a:p>
          <a:p>
            <a:pPr algn="ctr"/>
            <a:r>
              <a:rPr lang="en-US" sz="4400" u="sng" dirty="0" err="1"/>
              <a:t>Tiếng</a:t>
            </a:r>
            <a:r>
              <a:rPr lang="en-US" sz="4400" u="sng" dirty="0"/>
              <a:t> </a:t>
            </a:r>
            <a:r>
              <a:rPr lang="en-US" sz="4400" u="sng" dirty="0" err="1"/>
              <a:t>Việt</a:t>
            </a:r>
            <a:endParaRPr lang="en-US" sz="4400" u="sng" dirty="0"/>
          </a:p>
        </p:txBody>
      </p:sp>
    </p:spTree>
    <p:extLst>
      <p:ext uri="{BB962C8B-B14F-4D97-AF65-F5344CB8AC3E}">
        <p14:creationId xmlns:p14="http://schemas.microsoft.com/office/powerpoint/2010/main" val="2075499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3976690" y="6509114"/>
            <a:ext cx="3282610" cy="2749186"/>
          </a:xfrm>
          <a:custGeom>
            <a:avLst/>
            <a:gdLst/>
            <a:ahLst/>
            <a:cxnLst/>
            <a:rect l="l" t="t" r="r" b="b"/>
            <a:pathLst>
              <a:path w="3282610" h="2749186">
                <a:moveTo>
                  <a:pt x="0" y="0"/>
                </a:moveTo>
                <a:lnTo>
                  <a:pt x="3282610" y="0"/>
                </a:lnTo>
                <a:lnTo>
                  <a:pt x="3282610" y="2749186"/>
                </a:lnTo>
                <a:lnTo>
                  <a:pt x="0" y="2749186"/>
                </a:lnTo>
                <a:lnTo>
                  <a:pt x="0" y="0"/>
                </a:lnTo>
                <a:close/>
              </a:path>
            </a:pathLst>
          </a:custGeom>
          <a:blipFill>
            <a:blip r:embed="rId10"/>
            <a:stretch>
              <a:fillRect/>
            </a:stretch>
          </a:blipFill>
        </p:spPr>
        <p:txBody>
          <a:bodyPr/>
          <a:lstStyle/>
          <a:p>
            <a:endParaRPr lang="en-US"/>
          </a:p>
        </p:txBody>
      </p:sp>
      <p:sp>
        <p:nvSpPr>
          <p:cNvPr id="16" name="TextBox 16"/>
          <p:cNvSpPr txBox="1"/>
          <p:nvPr/>
        </p:nvSpPr>
        <p:spPr>
          <a:xfrm>
            <a:off x="1364914" y="2969527"/>
            <a:ext cx="16062570" cy="6288773"/>
          </a:xfrm>
          <a:prstGeom prst="rect">
            <a:avLst/>
          </a:prstGeom>
        </p:spPr>
        <p:txBody>
          <a:bodyPr wrap="square" lIns="0" tIns="0" rIns="0" bIns="0" rtlCol="0" anchor="t">
            <a:spAutoFit/>
          </a:bodyPr>
          <a:lstStyle/>
          <a:p>
            <a:pPr algn="just">
              <a:lnSpc>
                <a:spcPts val="7109"/>
              </a:lnSpc>
            </a:pP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Các</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em</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hãy</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u="sng" dirty="0" err="1">
                <a:solidFill>
                  <a:srgbClr val="000000"/>
                </a:solidFill>
                <a:latin typeface="Arial" panose="020B0604020202020204" pitchFamily="34" charset="0"/>
                <a:ea typeface="Crimson Pro Bold"/>
                <a:cs typeface="Arial" panose="020B0604020202020204" pitchFamily="34" charset="0"/>
                <a:sym typeface="Crimson Pro Bold"/>
              </a:rPr>
              <a:t>thảo</a:t>
            </a:r>
            <a:r>
              <a:rPr lang="en-US" sz="4800" b="1" u="sng"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u="sng" dirty="0" err="1">
                <a:solidFill>
                  <a:srgbClr val="000000"/>
                </a:solidFill>
                <a:latin typeface="Arial" panose="020B0604020202020204" pitchFamily="34" charset="0"/>
                <a:ea typeface="Crimson Pro Bold"/>
                <a:cs typeface="Arial" panose="020B0604020202020204" pitchFamily="34" charset="0"/>
                <a:sym typeface="Crimson Pro Bold"/>
              </a:rPr>
              <a:t>luận</a:t>
            </a:r>
            <a:r>
              <a:rPr lang="en-US" sz="4800" b="1" u="sng"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u="sng" dirty="0" err="1">
                <a:solidFill>
                  <a:srgbClr val="000000"/>
                </a:solidFill>
                <a:latin typeface="Arial" panose="020B0604020202020204" pitchFamily="34" charset="0"/>
                <a:ea typeface="Crimson Pro Bold"/>
                <a:cs typeface="Arial" panose="020B0604020202020204" pitchFamily="34" charset="0"/>
                <a:sym typeface="Crimson Pro Bold"/>
              </a:rPr>
              <a:t>nhóm</a:t>
            </a:r>
            <a:r>
              <a:rPr lang="en-US" sz="4800" b="1" u="sng" dirty="0">
                <a:solidFill>
                  <a:srgbClr val="000000"/>
                </a:solidFill>
                <a:latin typeface="Arial" panose="020B0604020202020204" pitchFamily="34" charset="0"/>
                <a:ea typeface="Crimson Pro Bold"/>
                <a:cs typeface="Arial" panose="020B0604020202020204" pitchFamily="34" charset="0"/>
                <a:sym typeface="Crimson Pro Bold"/>
              </a:rPr>
              <a:t> 2</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i="1" dirty="0">
                <a:solidFill>
                  <a:srgbClr val="000000"/>
                </a:solidFill>
                <a:latin typeface="Arial" panose="020B0604020202020204" pitchFamily="34" charset="0"/>
                <a:ea typeface="Crimson Pro Bold"/>
                <a:cs typeface="Arial" panose="020B0604020202020204" pitchFamily="34" charset="0"/>
                <a:sym typeface="Crimson Pro Bold"/>
              </a:rPr>
              <a:t>(</a:t>
            </a:r>
            <a:r>
              <a:rPr lang="en-US" sz="4800" b="1" i="1" dirty="0" err="1">
                <a:solidFill>
                  <a:srgbClr val="000000"/>
                </a:solidFill>
                <a:latin typeface="Arial" panose="020B0604020202020204" pitchFamily="34" charset="0"/>
                <a:ea typeface="Crimson Pro Bold"/>
                <a:cs typeface="Arial" panose="020B0604020202020204" pitchFamily="34" charset="0"/>
                <a:sym typeface="Crimson Pro Bold"/>
              </a:rPr>
              <a:t>chọn</a:t>
            </a:r>
            <a:r>
              <a:rPr lang="en-US" sz="4800" b="1" i="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i="1" dirty="0" err="1">
                <a:solidFill>
                  <a:srgbClr val="000000"/>
                </a:solidFill>
                <a:latin typeface="Arial" panose="020B0604020202020204" pitchFamily="34" charset="0"/>
                <a:ea typeface="Crimson Pro Bold"/>
                <a:cs typeface="Arial" panose="020B0604020202020204" pitchFamily="34" charset="0"/>
                <a:sym typeface="Crimson Pro Bold"/>
              </a:rPr>
              <a:t>cùng</a:t>
            </a:r>
            <a:r>
              <a:rPr lang="en-US" sz="4800" b="1" i="1" dirty="0">
                <a:solidFill>
                  <a:srgbClr val="000000"/>
                </a:solidFill>
                <a:latin typeface="Arial" panose="020B0604020202020204" pitchFamily="34" charset="0"/>
                <a:ea typeface="Crimson Pro Bold"/>
                <a:cs typeface="Arial" panose="020B0604020202020204" pitchFamily="34" charset="0"/>
                <a:sym typeface="Crimson Pro Bold"/>
              </a:rPr>
              <a:t> 1 </a:t>
            </a:r>
            <a:r>
              <a:rPr lang="en-US" sz="4800" b="1" i="1" dirty="0" err="1">
                <a:solidFill>
                  <a:srgbClr val="000000"/>
                </a:solidFill>
                <a:latin typeface="Arial" panose="020B0604020202020204" pitchFamily="34" charset="0"/>
                <a:ea typeface="Crimson Pro Bold"/>
                <a:cs typeface="Arial" panose="020B0604020202020204" pitchFamily="34" charset="0"/>
                <a:sym typeface="Crimson Pro Bold"/>
              </a:rPr>
              <a:t>đoạn</a:t>
            </a:r>
            <a:r>
              <a:rPr lang="en-US" sz="4800" b="1" i="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i="1" dirty="0" err="1">
                <a:solidFill>
                  <a:srgbClr val="000000"/>
                </a:solidFill>
                <a:latin typeface="Arial" panose="020B0604020202020204" pitchFamily="34" charset="0"/>
                <a:ea typeface="Crimson Pro Bold"/>
                <a:cs typeface="Arial" panose="020B0604020202020204" pitchFamily="34" charset="0"/>
                <a:sym typeface="Crimson Pro Bold"/>
              </a:rPr>
              <a:t>văn</a:t>
            </a:r>
            <a:r>
              <a:rPr lang="en-US" sz="4800" b="1" i="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Nhóm</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các</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em</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sẽ</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u="sng" dirty="0" err="1">
                <a:solidFill>
                  <a:srgbClr val="000000"/>
                </a:solidFill>
                <a:latin typeface="Arial" panose="020B0604020202020204" pitchFamily="34" charset="0"/>
                <a:ea typeface="Crimson Pro Bold"/>
                <a:cs typeface="Arial" panose="020B0604020202020204" pitchFamily="34" charset="0"/>
                <a:sym typeface="Crimson Pro Bold"/>
              </a:rPr>
              <a:t>thảo</a:t>
            </a:r>
            <a:r>
              <a:rPr lang="en-US" sz="4800" b="1" u="sng"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u="sng" dirty="0" err="1">
                <a:solidFill>
                  <a:srgbClr val="000000"/>
                </a:solidFill>
                <a:latin typeface="Arial" panose="020B0604020202020204" pitchFamily="34" charset="0"/>
                <a:ea typeface="Crimson Pro Bold"/>
                <a:cs typeface="Arial" panose="020B0604020202020204" pitchFamily="34" charset="0"/>
                <a:sym typeface="Crimson Pro Bold"/>
              </a:rPr>
              <a:t>luận</a:t>
            </a:r>
            <a:r>
              <a:rPr lang="en-US" sz="4800" b="1" u="sng"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u="sng" dirty="0" err="1">
                <a:solidFill>
                  <a:srgbClr val="000000"/>
                </a:solidFill>
                <a:latin typeface="Arial" panose="020B0604020202020204" pitchFamily="34" charset="0"/>
                <a:ea typeface="Crimson Pro Bold"/>
                <a:cs typeface="Arial" panose="020B0604020202020204" pitchFamily="34" charset="0"/>
                <a:sym typeface="Crimson Pro Bold"/>
              </a:rPr>
              <a:t>và</a:t>
            </a:r>
            <a:r>
              <a:rPr lang="en-US" sz="4800" b="1" u="sng"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u="sng" dirty="0" err="1">
                <a:solidFill>
                  <a:srgbClr val="000000"/>
                </a:solidFill>
                <a:latin typeface="Arial" panose="020B0604020202020204" pitchFamily="34" charset="0"/>
                <a:ea typeface="Crimson Pro Bold"/>
                <a:cs typeface="Arial" panose="020B0604020202020204" pitchFamily="34" charset="0"/>
                <a:sym typeface="Crimson Pro Bold"/>
              </a:rPr>
              <a:t>trình</a:t>
            </a:r>
            <a:r>
              <a:rPr lang="en-US" sz="4800" b="1" u="sng"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u="sng" dirty="0" err="1">
                <a:solidFill>
                  <a:srgbClr val="000000"/>
                </a:solidFill>
                <a:latin typeface="Arial" panose="020B0604020202020204" pitchFamily="34" charset="0"/>
                <a:ea typeface="Crimson Pro Bold"/>
                <a:cs typeface="Arial" panose="020B0604020202020204" pitchFamily="34" charset="0"/>
                <a:sym typeface="Crimson Pro Bold"/>
              </a:rPr>
              <a:t>bày</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cách</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hiểu</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của</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mình</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về</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vấn</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đề</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được</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nêu</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trong</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đoạn</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b="1" dirty="0" err="1">
                <a:solidFill>
                  <a:srgbClr val="000000"/>
                </a:solidFill>
                <a:latin typeface="Arial" panose="020B0604020202020204" pitchFamily="34" charset="0"/>
                <a:ea typeface="Crimson Pro Bold"/>
                <a:cs typeface="Arial" panose="020B0604020202020204" pitchFamily="34" charset="0"/>
                <a:sym typeface="Crimson Pro Bold"/>
              </a:rPr>
              <a:t>văn</a:t>
            </a:r>
            <a:r>
              <a:rPr lang="en-US" sz="4800" b="1" dirty="0">
                <a:solidFill>
                  <a:srgbClr val="000000"/>
                </a:solidFill>
                <a:latin typeface="Arial" panose="020B0604020202020204" pitchFamily="34" charset="0"/>
                <a:ea typeface="Crimson Pro Bold"/>
                <a:cs typeface="Arial" panose="020B0604020202020204" pitchFamily="34" charset="0"/>
                <a:sym typeface="Crimson Pro Bold"/>
              </a:rPr>
              <a:t>:</a:t>
            </a:r>
          </a:p>
          <a:p>
            <a:pPr algn="just">
              <a:lnSpc>
                <a:spcPts val="7109"/>
              </a:lnSpc>
            </a:pPr>
            <a:r>
              <a:rPr lang="en-US" sz="4800" dirty="0">
                <a:solidFill>
                  <a:srgbClr val="000000"/>
                </a:solidFill>
                <a:latin typeface="Crimson Pro Bold"/>
                <a:ea typeface="Crimson Pro Bold"/>
                <a:cs typeface="Crimson Pro Bold"/>
                <a:sym typeface="Crimson Pro Bold"/>
              </a:rPr>
              <a:t> </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Hiện</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tượng</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xã</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hội</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được</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nêu</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lên</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trong</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đoạn</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văn</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là</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gì</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a:t>
            </a:r>
          </a:p>
          <a:p>
            <a:pPr algn="just">
              <a:lnSpc>
                <a:spcPts val="7109"/>
              </a:lnSpc>
            </a:pP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Người</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viết</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tán</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thành</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hay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không</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tán</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thành</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a:t>
            </a:r>
          </a:p>
          <a:p>
            <a:pPr algn="just">
              <a:lnSpc>
                <a:spcPts val="7109"/>
              </a:lnSpc>
            </a:pP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Những</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lí</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do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người</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viết</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đưa</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ra</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là</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 </a:t>
            </a:r>
            <a:r>
              <a:rPr lang="en-US" sz="4800" dirty="0" err="1">
                <a:solidFill>
                  <a:srgbClr val="000000"/>
                </a:solidFill>
                <a:latin typeface="Arial" panose="020B0604020202020204" pitchFamily="34" charset="0"/>
                <a:ea typeface="Crimson Pro Bold"/>
                <a:cs typeface="Arial" panose="020B0604020202020204" pitchFamily="34" charset="0"/>
                <a:sym typeface="Crimson Pro Bold"/>
              </a:rPr>
              <a:t>gì</a:t>
            </a:r>
            <a:r>
              <a:rPr lang="en-US" sz="4800" dirty="0">
                <a:solidFill>
                  <a:srgbClr val="000000"/>
                </a:solidFill>
                <a:latin typeface="Arial" panose="020B0604020202020204" pitchFamily="34" charset="0"/>
                <a:ea typeface="Crimson Pro Bold"/>
                <a:cs typeface="Arial" panose="020B0604020202020204" pitchFamily="34" charset="0"/>
                <a:sym typeface="Crimson Pro Bold"/>
              </a:rPr>
              <a:t>?</a:t>
            </a:r>
          </a:p>
          <a:p>
            <a:pPr algn="just">
              <a:lnSpc>
                <a:spcPts val="7109"/>
              </a:lnSpc>
            </a:pPr>
            <a:endParaRPr lang="en-US" sz="4800" b="1" dirty="0">
              <a:solidFill>
                <a:srgbClr val="000000"/>
              </a:solidFill>
              <a:latin typeface="Crimson Pro Bold"/>
              <a:ea typeface="Crimson Pro Bold"/>
              <a:cs typeface="Crimson Pro Bold"/>
              <a:sym typeface="Crimson Pro Bold"/>
            </a:endParaRPr>
          </a:p>
        </p:txBody>
      </p:sp>
      <p:sp>
        <p:nvSpPr>
          <p:cNvPr id="17" name="Freeform 15">
            <a:extLst>
              <a:ext uri="{FF2B5EF4-FFF2-40B4-BE49-F238E27FC236}">
                <a16:creationId xmlns:a16="http://schemas.microsoft.com/office/drawing/2014/main" id="{A251496E-B1BF-C8EB-0788-4CBD5879A5E5}"/>
              </a:ext>
            </a:extLst>
          </p:cNvPr>
          <p:cNvSpPr/>
          <p:nvPr/>
        </p:nvSpPr>
        <p:spPr>
          <a:xfrm>
            <a:off x="1828800" y="805876"/>
            <a:ext cx="14249400" cy="157276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TextBox 17">
            <a:extLst>
              <a:ext uri="{FF2B5EF4-FFF2-40B4-BE49-F238E27FC236}">
                <a16:creationId xmlns:a16="http://schemas.microsoft.com/office/drawing/2014/main" id="{991D0274-0A23-C7A1-E42E-1D23A266E895}"/>
              </a:ext>
            </a:extLst>
          </p:cNvPr>
          <p:cNvSpPr txBox="1"/>
          <p:nvPr/>
        </p:nvSpPr>
        <p:spPr>
          <a:xfrm>
            <a:off x="1447800" y="1333500"/>
            <a:ext cx="15147399" cy="1271502"/>
          </a:xfrm>
          <a:prstGeom prst="rect">
            <a:avLst/>
          </a:prstGeom>
        </p:spPr>
        <p:txBody>
          <a:bodyPr lIns="0" tIns="0" rIns="0" bIns="0" rtlCol="0" anchor="t">
            <a:spAutoFit/>
          </a:bodyPr>
          <a:lstStyle/>
          <a:p>
            <a:pPr algn="ctr">
              <a:lnSpc>
                <a:spcPts val="9659"/>
              </a:lnSpc>
            </a:pPr>
            <a:r>
              <a:rPr lang="en-US" sz="8800" b="1">
                <a:solidFill>
                  <a:srgbClr val="004AAD"/>
                </a:solidFill>
                <a:latin typeface="HP001 4 hàng" panose="020B0603050302020204" pitchFamily="34" charset="0"/>
                <a:ea typeface="DejaVu Serif Bold"/>
                <a:cs typeface="DejaVu Serif Bold"/>
                <a:sym typeface="DejaVu Serif Bold"/>
              </a:rPr>
              <a:t>Hoạt động 1: Chuẩn bị viết</a:t>
            </a:r>
          </a:p>
        </p:txBody>
      </p:sp>
      <p:pic>
        <p:nvPicPr>
          <p:cNvPr id="14" name="Picture 14"/>
          <p:cNvPicPr>
            <a:picLocks noChangeAspect="1"/>
          </p:cNvPicPr>
          <p:nvPr/>
        </p:nvPicPr>
        <p:blipFill>
          <a:blip r:embed="rId13"/>
          <a:srcRect/>
          <a:stretch>
            <a:fillRect/>
          </a:stretch>
        </p:blipFill>
        <p:spPr>
          <a:xfrm>
            <a:off x="15787811" y="756407"/>
            <a:ext cx="1718053" cy="1640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143000" y="4229100"/>
            <a:ext cx="16088260" cy="1733488"/>
          </a:xfrm>
          <a:prstGeom prst="rect">
            <a:avLst/>
          </a:prstGeom>
        </p:spPr>
        <p:txBody>
          <a:bodyPr wrap="square" lIns="0" tIns="0" rIns="0" bIns="0" rtlCol="0" anchor="t">
            <a:spAutoFit/>
          </a:bodyPr>
          <a:lstStyle/>
          <a:p>
            <a:pPr algn="just">
              <a:lnSpc>
                <a:spcPts val="7109"/>
              </a:lnSpc>
            </a:pPr>
            <a:r>
              <a:rPr lang="en-US" sz="4800">
                <a:solidFill>
                  <a:srgbClr val="000000"/>
                </a:solidFill>
                <a:latin typeface="Arial" panose="020B0604020202020204" pitchFamily="34" charset="0"/>
                <a:ea typeface="Crimson Pro Bold"/>
                <a:cs typeface="Arial" panose="020B0604020202020204" pitchFamily="34" charset="0"/>
                <a:sym typeface="Crimson Pro Bold"/>
              </a:rPr>
              <a:t>+ Đoạn văn nêu lên </a:t>
            </a:r>
            <a:r>
              <a:rPr lang="en-US" sz="4800" b="1" u="sng">
                <a:solidFill>
                  <a:srgbClr val="000000"/>
                </a:solidFill>
                <a:latin typeface="Arial" panose="020B0604020202020204" pitchFamily="34" charset="0"/>
                <a:ea typeface="Crimson Pro Bold"/>
                <a:cs typeface="Arial" panose="020B0604020202020204" pitchFamily="34" charset="0"/>
                <a:sym typeface="Crimson Pro Bold"/>
              </a:rPr>
              <a:t>hiện tượng một số học sinh ngại ngùng và không tôn trọng việc đeo khăn quàng đỏ. </a:t>
            </a:r>
          </a:p>
        </p:txBody>
      </p:sp>
      <p:grpSp>
        <p:nvGrpSpPr>
          <p:cNvPr id="18" name="Group 17">
            <a:extLst>
              <a:ext uri="{FF2B5EF4-FFF2-40B4-BE49-F238E27FC236}">
                <a16:creationId xmlns:a16="http://schemas.microsoft.com/office/drawing/2014/main" id="{99D40C7E-F1D1-86A0-FA55-E2FE347CCECB}"/>
              </a:ext>
            </a:extLst>
          </p:cNvPr>
          <p:cNvGrpSpPr/>
          <p:nvPr/>
        </p:nvGrpSpPr>
        <p:grpSpPr>
          <a:xfrm>
            <a:off x="6616130" y="2333518"/>
            <a:ext cx="4051737" cy="1826422"/>
            <a:chOff x="1282263" y="2186087"/>
            <a:chExt cx="5379444" cy="2762252"/>
          </a:xfrm>
        </p:grpSpPr>
        <p:sp>
          <p:nvSpPr>
            <p:cNvPr id="13" name="Freeform 13">
              <a:extLst>
                <a:ext uri="{FF2B5EF4-FFF2-40B4-BE49-F238E27FC236}">
                  <a16:creationId xmlns:a16="http://schemas.microsoft.com/office/drawing/2014/main" id="{371250DB-A326-2B8A-1D65-2C828BDBA9AD}"/>
                </a:ext>
              </a:extLst>
            </p:cNvPr>
            <p:cNvSpPr/>
            <p:nvPr/>
          </p:nvSpPr>
          <p:spPr>
            <a:xfrm>
              <a:off x="1282263" y="2186087"/>
              <a:ext cx="5379444" cy="2762252"/>
            </a:xfrm>
            <a:custGeom>
              <a:avLst/>
              <a:gdLst/>
              <a:ahLst/>
              <a:cxnLst/>
              <a:rect l="l" t="t" r="r" b="b"/>
              <a:pathLst>
                <a:path w="5482969" h="2967657">
                  <a:moveTo>
                    <a:pt x="0" y="0"/>
                  </a:moveTo>
                  <a:lnTo>
                    <a:pt x="5482969" y="0"/>
                  </a:lnTo>
                  <a:lnTo>
                    <a:pt x="5482969" y="2967656"/>
                  </a:lnTo>
                  <a:lnTo>
                    <a:pt x="0" y="2967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5">
              <a:extLst>
                <a:ext uri="{FF2B5EF4-FFF2-40B4-BE49-F238E27FC236}">
                  <a16:creationId xmlns:a16="http://schemas.microsoft.com/office/drawing/2014/main" id="{F470BFC6-52B8-2637-6E3E-BD7F4A651BAA}"/>
                </a:ext>
              </a:extLst>
            </p:cNvPr>
            <p:cNvSpPr txBox="1"/>
            <p:nvPr/>
          </p:nvSpPr>
          <p:spPr>
            <a:xfrm>
              <a:off x="1524001" y="2442345"/>
              <a:ext cx="4933685" cy="1335395"/>
            </a:xfrm>
            <a:prstGeom prst="rect">
              <a:avLst/>
            </a:prstGeom>
          </p:spPr>
          <p:txBody>
            <a:bodyPr lIns="0" tIns="0" rIns="0" bIns="0" rtlCol="0" anchor="t">
              <a:spAutoFit/>
            </a:bodyPr>
            <a:lstStyle/>
            <a:p>
              <a:pPr algn="ctr">
                <a:lnSpc>
                  <a:spcPts val="10920"/>
                </a:lnSpc>
              </a:pPr>
              <a:r>
                <a:rPr lang="en-US" sz="7200" b="1">
                  <a:solidFill>
                    <a:srgbClr val="397CD6"/>
                  </a:solidFill>
                  <a:latin typeface="Noto Sans Bold"/>
                  <a:ea typeface="Noto Sans Bold"/>
                  <a:cs typeface="Noto Sans Bold"/>
                  <a:sym typeface="Noto Sans Bold"/>
                </a:rPr>
                <a:t>Gợi ý:</a:t>
              </a:r>
            </a:p>
          </p:txBody>
        </p:sp>
      </p:grpSp>
      <p:sp>
        <p:nvSpPr>
          <p:cNvPr id="23" name="TextBox 22">
            <a:extLst>
              <a:ext uri="{FF2B5EF4-FFF2-40B4-BE49-F238E27FC236}">
                <a16:creationId xmlns:a16="http://schemas.microsoft.com/office/drawing/2014/main" id="{AE5612BB-7226-77EA-C4C0-C876D0D9B93B}"/>
              </a:ext>
            </a:extLst>
          </p:cNvPr>
          <p:cNvSpPr txBox="1"/>
          <p:nvPr/>
        </p:nvSpPr>
        <p:spPr>
          <a:xfrm>
            <a:off x="1089289" y="5953459"/>
            <a:ext cx="16187799" cy="921150"/>
          </a:xfrm>
          <a:prstGeom prst="rect">
            <a:avLst/>
          </a:prstGeom>
          <a:noFill/>
        </p:spPr>
        <p:txBody>
          <a:bodyPr wrap="square">
            <a:spAutoFit/>
          </a:bodyPr>
          <a:lstStyle/>
          <a:p>
            <a:pPr algn="just">
              <a:lnSpc>
                <a:spcPts val="7109"/>
              </a:lnSpc>
            </a:pPr>
            <a:r>
              <a:rPr lang="en-US" sz="4800">
                <a:solidFill>
                  <a:srgbClr val="000000"/>
                </a:solidFill>
                <a:latin typeface="Arial" panose="020B0604020202020204" pitchFamily="34" charset="0"/>
                <a:ea typeface="Crimson Pro Bold"/>
                <a:cs typeface="Arial" panose="020B0604020202020204" pitchFamily="34" charset="0"/>
                <a:sym typeface="Crimson Pro Bold"/>
              </a:rPr>
              <a:t>+ Người viết </a:t>
            </a:r>
            <a:r>
              <a:rPr lang="en-US" sz="4800" b="1" u="sng">
                <a:solidFill>
                  <a:srgbClr val="000000"/>
                </a:solidFill>
                <a:latin typeface="Arial" panose="020B0604020202020204" pitchFamily="34" charset="0"/>
                <a:ea typeface="Crimson Pro Bold"/>
                <a:cs typeface="Arial" panose="020B0604020202020204" pitchFamily="34" charset="0"/>
                <a:sym typeface="Crimson Pro Bold"/>
              </a:rPr>
              <a:t>không tán thành </a:t>
            </a:r>
            <a:r>
              <a:rPr lang="en-US" sz="4800">
                <a:solidFill>
                  <a:srgbClr val="000000"/>
                </a:solidFill>
                <a:latin typeface="Arial" panose="020B0604020202020204" pitchFamily="34" charset="0"/>
                <a:ea typeface="Crimson Pro Bold"/>
                <a:cs typeface="Arial" panose="020B0604020202020204" pitchFamily="34" charset="0"/>
                <a:sym typeface="Crimson Pro Bold"/>
              </a:rPr>
              <a:t>hiện tượng này.</a:t>
            </a:r>
          </a:p>
        </p:txBody>
      </p:sp>
      <p:sp>
        <p:nvSpPr>
          <p:cNvPr id="29" name="TextBox 28">
            <a:extLst>
              <a:ext uri="{FF2B5EF4-FFF2-40B4-BE49-F238E27FC236}">
                <a16:creationId xmlns:a16="http://schemas.microsoft.com/office/drawing/2014/main" id="{F41CC245-1D16-5C94-6441-CE1AA4523986}"/>
              </a:ext>
            </a:extLst>
          </p:cNvPr>
          <p:cNvSpPr txBox="1"/>
          <p:nvPr/>
        </p:nvSpPr>
        <p:spPr>
          <a:xfrm>
            <a:off x="1079402" y="6819900"/>
            <a:ext cx="15913198" cy="2736327"/>
          </a:xfrm>
          <a:prstGeom prst="rect">
            <a:avLst/>
          </a:prstGeom>
          <a:noFill/>
        </p:spPr>
        <p:txBody>
          <a:bodyPr wrap="square">
            <a:spAutoFit/>
          </a:bodyPr>
          <a:lstStyle/>
          <a:p>
            <a:pPr algn="just">
              <a:lnSpc>
                <a:spcPts val="7109"/>
              </a:lnSpc>
            </a:pPr>
            <a:r>
              <a:rPr lang="en-US" sz="4800">
                <a:solidFill>
                  <a:srgbClr val="000000"/>
                </a:solidFill>
                <a:latin typeface="Arial" panose="020B0604020202020204" pitchFamily="34" charset="0"/>
                <a:ea typeface="Crimson Pro Bold"/>
                <a:cs typeface="Arial" panose="020B0604020202020204" pitchFamily="34" charset="0"/>
                <a:sym typeface="Crimson Pro Bold"/>
              </a:rPr>
              <a:t>+ Đưa ra lý do rằng việc đeo khăn quàng đỏ là một </a:t>
            </a:r>
            <a:r>
              <a:rPr lang="en-US" sz="4800" b="1" u="sng">
                <a:solidFill>
                  <a:srgbClr val="000000"/>
                </a:solidFill>
                <a:latin typeface="Arial" panose="020B0604020202020204" pitchFamily="34" charset="0"/>
                <a:ea typeface="Crimson Pro Bold"/>
                <a:cs typeface="Arial" panose="020B0604020202020204" pitchFamily="34" charset="0"/>
                <a:sym typeface="Crimson Pro Bold"/>
              </a:rPr>
              <a:t>vinh dự và trách nhiệm của người đội viên</a:t>
            </a:r>
            <a:r>
              <a:rPr lang="en-US" sz="4800">
                <a:solidFill>
                  <a:srgbClr val="000000"/>
                </a:solidFill>
                <a:latin typeface="Arial" panose="020B0604020202020204" pitchFamily="34" charset="0"/>
                <a:ea typeface="Crimson Pro Bold"/>
                <a:cs typeface="Arial" panose="020B0604020202020204" pitchFamily="34" charset="0"/>
                <a:sym typeface="Crimson Pro Bold"/>
              </a:rPr>
              <a:t>, do đó hành động thiếu tôn trọng biểu tượng này là không thích hợp.</a:t>
            </a:r>
          </a:p>
        </p:txBody>
      </p:sp>
      <p:sp>
        <p:nvSpPr>
          <p:cNvPr id="31" name="TextBox 30">
            <a:extLst>
              <a:ext uri="{FF2B5EF4-FFF2-40B4-BE49-F238E27FC236}">
                <a16:creationId xmlns:a16="http://schemas.microsoft.com/office/drawing/2014/main" id="{138B949D-AD1F-30CA-82A7-919120A86E77}"/>
              </a:ext>
            </a:extLst>
          </p:cNvPr>
          <p:cNvSpPr txBox="1"/>
          <p:nvPr/>
        </p:nvSpPr>
        <p:spPr>
          <a:xfrm>
            <a:off x="1287780" y="3448583"/>
            <a:ext cx="12809220" cy="915315"/>
          </a:xfrm>
          <a:prstGeom prst="rect">
            <a:avLst/>
          </a:prstGeom>
          <a:noFill/>
        </p:spPr>
        <p:txBody>
          <a:bodyPr wrap="square">
            <a:spAutoFit/>
          </a:bodyPr>
          <a:lstStyle/>
          <a:p>
            <a:pPr algn="just">
              <a:lnSpc>
                <a:spcPts val="7109"/>
              </a:lnSpc>
            </a:pPr>
            <a:r>
              <a:rPr lang="en-US" sz="4800" b="1" u="sng">
                <a:solidFill>
                  <a:schemeClr val="tx2">
                    <a:lumMod val="75000"/>
                  </a:schemeClr>
                </a:solidFill>
                <a:latin typeface="Arial" panose="020B0604020202020204" pitchFamily="34" charset="0"/>
                <a:ea typeface="Crimson Pro Bold"/>
                <a:cs typeface="Arial" panose="020B0604020202020204" pitchFamily="34" charset="0"/>
                <a:sym typeface="Crimson Pro Bold"/>
              </a:rPr>
              <a:t>Đoạn 1:</a:t>
            </a:r>
          </a:p>
        </p:txBody>
      </p:sp>
      <p:sp>
        <p:nvSpPr>
          <p:cNvPr id="32" name="Freeform 15">
            <a:extLst>
              <a:ext uri="{FF2B5EF4-FFF2-40B4-BE49-F238E27FC236}">
                <a16:creationId xmlns:a16="http://schemas.microsoft.com/office/drawing/2014/main" id="{0278332F-1C65-BEE9-E0A1-5437248C17A5}"/>
              </a:ext>
            </a:extLst>
          </p:cNvPr>
          <p:cNvSpPr/>
          <p:nvPr/>
        </p:nvSpPr>
        <p:spPr>
          <a:xfrm>
            <a:off x="1828800" y="805876"/>
            <a:ext cx="14249400" cy="157276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3" name="TextBox 17">
            <a:extLst>
              <a:ext uri="{FF2B5EF4-FFF2-40B4-BE49-F238E27FC236}">
                <a16:creationId xmlns:a16="http://schemas.microsoft.com/office/drawing/2014/main" id="{21A771F5-1EDC-F72E-B842-8D34F118D27A}"/>
              </a:ext>
            </a:extLst>
          </p:cNvPr>
          <p:cNvSpPr txBox="1"/>
          <p:nvPr/>
        </p:nvSpPr>
        <p:spPr>
          <a:xfrm>
            <a:off x="1447800" y="1333500"/>
            <a:ext cx="15147399" cy="1271502"/>
          </a:xfrm>
          <a:prstGeom prst="rect">
            <a:avLst/>
          </a:prstGeom>
        </p:spPr>
        <p:txBody>
          <a:bodyPr lIns="0" tIns="0" rIns="0" bIns="0" rtlCol="0" anchor="t">
            <a:spAutoFit/>
          </a:bodyPr>
          <a:lstStyle/>
          <a:p>
            <a:pPr algn="ctr">
              <a:lnSpc>
                <a:spcPts val="9659"/>
              </a:lnSpc>
            </a:pPr>
            <a:r>
              <a:rPr lang="en-US" sz="8800" b="1">
                <a:solidFill>
                  <a:srgbClr val="004AAD"/>
                </a:solidFill>
                <a:latin typeface="HP001 4 hàng" panose="020B0603050302020204" pitchFamily="34" charset="0"/>
                <a:ea typeface="DejaVu Serif Bold"/>
                <a:cs typeface="DejaVu Serif Bold"/>
                <a:sym typeface="DejaVu Serif Bold"/>
              </a:rPr>
              <a:t>Hoạt động 1: Chuẩn bị viết</a:t>
            </a:r>
          </a:p>
        </p:txBody>
      </p:sp>
      <p:pic>
        <p:nvPicPr>
          <p:cNvPr id="34" name="Picture 14">
            <a:extLst>
              <a:ext uri="{FF2B5EF4-FFF2-40B4-BE49-F238E27FC236}">
                <a16:creationId xmlns:a16="http://schemas.microsoft.com/office/drawing/2014/main" id="{664DD30E-0538-A2B6-9F2C-6E4A17623860}"/>
              </a:ext>
            </a:extLst>
          </p:cNvPr>
          <p:cNvPicPr>
            <a:picLocks noChangeAspect="1"/>
          </p:cNvPicPr>
          <p:nvPr/>
        </p:nvPicPr>
        <p:blipFill>
          <a:blip r:embed="rId14"/>
          <a:srcRect/>
          <a:stretch>
            <a:fillRect/>
          </a:stretch>
        </p:blipFill>
        <p:spPr>
          <a:xfrm>
            <a:off x="15787811" y="756407"/>
            <a:ext cx="1718053" cy="1640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grpSp>
        <p:nvGrpSpPr>
          <p:cNvPr id="18" name="Group 17">
            <a:extLst>
              <a:ext uri="{FF2B5EF4-FFF2-40B4-BE49-F238E27FC236}">
                <a16:creationId xmlns:a16="http://schemas.microsoft.com/office/drawing/2014/main" id="{99D40C7E-F1D1-86A0-FA55-E2FE347CCECB}"/>
              </a:ext>
            </a:extLst>
          </p:cNvPr>
          <p:cNvGrpSpPr/>
          <p:nvPr/>
        </p:nvGrpSpPr>
        <p:grpSpPr>
          <a:xfrm>
            <a:off x="6616130" y="2333518"/>
            <a:ext cx="4051737" cy="1826422"/>
            <a:chOff x="1282263" y="2186087"/>
            <a:chExt cx="5379444" cy="2762252"/>
          </a:xfrm>
        </p:grpSpPr>
        <p:sp>
          <p:nvSpPr>
            <p:cNvPr id="13" name="Freeform 13">
              <a:extLst>
                <a:ext uri="{FF2B5EF4-FFF2-40B4-BE49-F238E27FC236}">
                  <a16:creationId xmlns:a16="http://schemas.microsoft.com/office/drawing/2014/main" id="{371250DB-A326-2B8A-1D65-2C828BDBA9AD}"/>
                </a:ext>
              </a:extLst>
            </p:cNvPr>
            <p:cNvSpPr/>
            <p:nvPr/>
          </p:nvSpPr>
          <p:spPr>
            <a:xfrm>
              <a:off x="1282263" y="2186087"/>
              <a:ext cx="5379444" cy="2762252"/>
            </a:xfrm>
            <a:custGeom>
              <a:avLst/>
              <a:gdLst/>
              <a:ahLst/>
              <a:cxnLst/>
              <a:rect l="l" t="t" r="r" b="b"/>
              <a:pathLst>
                <a:path w="5482969" h="2967657">
                  <a:moveTo>
                    <a:pt x="0" y="0"/>
                  </a:moveTo>
                  <a:lnTo>
                    <a:pt x="5482969" y="0"/>
                  </a:lnTo>
                  <a:lnTo>
                    <a:pt x="5482969" y="2967656"/>
                  </a:lnTo>
                  <a:lnTo>
                    <a:pt x="0" y="2967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5">
              <a:extLst>
                <a:ext uri="{FF2B5EF4-FFF2-40B4-BE49-F238E27FC236}">
                  <a16:creationId xmlns:a16="http://schemas.microsoft.com/office/drawing/2014/main" id="{F470BFC6-52B8-2637-6E3E-BD7F4A651BAA}"/>
                </a:ext>
              </a:extLst>
            </p:cNvPr>
            <p:cNvSpPr txBox="1"/>
            <p:nvPr/>
          </p:nvSpPr>
          <p:spPr>
            <a:xfrm>
              <a:off x="1524001" y="2442345"/>
              <a:ext cx="4933685" cy="1335395"/>
            </a:xfrm>
            <a:prstGeom prst="rect">
              <a:avLst/>
            </a:prstGeom>
          </p:spPr>
          <p:txBody>
            <a:bodyPr lIns="0" tIns="0" rIns="0" bIns="0" rtlCol="0" anchor="t">
              <a:spAutoFit/>
            </a:bodyPr>
            <a:lstStyle/>
            <a:p>
              <a:pPr algn="ctr">
                <a:lnSpc>
                  <a:spcPts val="10920"/>
                </a:lnSpc>
              </a:pPr>
              <a:r>
                <a:rPr lang="en-US" sz="7200" b="1">
                  <a:solidFill>
                    <a:srgbClr val="397CD6"/>
                  </a:solidFill>
                  <a:latin typeface="Noto Sans Bold"/>
                  <a:ea typeface="Noto Sans Bold"/>
                  <a:cs typeface="Noto Sans Bold"/>
                  <a:sym typeface="Noto Sans Bold"/>
                </a:rPr>
                <a:t>Gợi ý:</a:t>
              </a:r>
            </a:p>
          </p:txBody>
        </p:sp>
      </p:grpSp>
      <p:sp>
        <p:nvSpPr>
          <p:cNvPr id="20" name="TextBox 14">
            <a:extLst>
              <a:ext uri="{FF2B5EF4-FFF2-40B4-BE49-F238E27FC236}">
                <a16:creationId xmlns:a16="http://schemas.microsoft.com/office/drawing/2014/main" id="{75D1CFC8-13B9-887C-D946-162E97000EA2}"/>
              </a:ext>
            </a:extLst>
          </p:cNvPr>
          <p:cNvSpPr txBox="1"/>
          <p:nvPr/>
        </p:nvSpPr>
        <p:spPr>
          <a:xfrm>
            <a:off x="1311030" y="4229100"/>
            <a:ext cx="16062570" cy="1908151"/>
          </a:xfrm>
          <a:prstGeom prst="rect">
            <a:avLst/>
          </a:prstGeom>
        </p:spPr>
        <p:txBody>
          <a:bodyPr wrap="square" lIns="0" tIns="0" rIns="0" bIns="0" rtlCol="0" anchor="t">
            <a:spAutoFit/>
          </a:bodyPr>
          <a:lstStyle/>
          <a:p>
            <a:pPr algn="just">
              <a:lnSpc>
                <a:spcPts val="7840"/>
              </a:lnSpc>
            </a:pPr>
            <a:r>
              <a:rPr lang="en-US" sz="5000">
                <a:solidFill>
                  <a:srgbClr val="000000"/>
                </a:solidFill>
                <a:latin typeface="Arial" panose="020B0604020202020204" pitchFamily="34" charset="0"/>
                <a:ea typeface="Crimson Pro Bold"/>
                <a:cs typeface="Arial" panose="020B0604020202020204" pitchFamily="34" charset="0"/>
                <a:sym typeface="Crimson Pro Bold"/>
              </a:rPr>
              <a:t>+ Đoạn văn nêu lên </a:t>
            </a:r>
            <a:r>
              <a:rPr lang="en-US" sz="5000" b="1" u="sng">
                <a:solidFill>
                  <a:srgbClr val="000000"/>
                </a:solidFill>
                <a:latin typeface="Arial" panose="020B0604020202020204" pitchFamily="34" charset="0"/>
                <a:ea typeface="Crimson Pro Bold"/>
                <a:cs typeface="Arial" panose="020B0604020202020204" pitchFamily="34" charset="0"/>
                <a:sym typeface="Crimson Pro Bold"/>
              </a:rPr>
              <a:t>hiện tượng học sinh mang đồ ăn sáng vào lớp học và ăn trong giờ học. </a:t>
            </a:r>
          </a:p>
        </p:txBody>
      </p:sp>
      <p:sp>
        <p:nvSpPr>
          <p:cNvPr id="22" name="TextBox 21">
            <a:extLst>
              <a:ext uri="{FF2B5EF4-FFF2-40B4-BE49-F238E27FC236}">
                <a16:creationId xmlns:a16="http://schemas.microsoft.com/office/drawing/2014/main" id="{74C9EEE1-7762-99F1-FADB-6DBBCF912B2C}"/>
              </a:ext>
            </a:extLst>
          </p:cNvPr>
          <p:cNvSpPr txBox="1"/>
          <p:nvPr/>
        </p:nvSpPr>
        <p:spPr>
          <a:xfrm>
            <a:off x="1219199" y="6210300"/>
            <a:ext cx="15765427" cy="1000210"/>
          </a:xfrm>
          <a:prstGeom prst="rect">
            <a:avLst/>
          </a:prstGeom>
          <a:noFill/>
        </p:spPr>
        <p:txBody>
          <a:bodyPr wrap="square">
            <a:spAutoFit/>
          </a:bodyPr>
          <a:lstStyle/>
          <a:p>
            <a:pPr algn="just">
              <a:lnSpc>
                <a:spcPts val="7840"/>
              </a:lnSpc>
            </a:pPr>
            <a:r>
              <a:rPr lang="en-US" sz="5400">
                <a:solidFill>
                  <a:srgbClr val="000000"/>
                </a:solidFill>
                <a:latin typeface="Arial" panose="020B0604020202020204" pitchFamily="34" charset="0"/>
                <a:ea typeface="Crimson Pro Bold"/>
                <a:cs typeface="Arial" panose="020B0604020202020204" pitchFamily="34" charset="0"/>
                <a:sym typeface="Crimson Pro Bold"/>
              </a:rPr>
              <a:t>+ Người viết </a:t>
            </a:r>
            <a:r>
              <a:rPr lang="en-US" sz="5400" b="1" u="sng">
                <a:solidFill>
                  <a:srgbClr val="000000"/>
                </a:solidFill>
                <a:latin typeface="Arial" panose="020B0604020202020204" pitchFamily="34" charset="0"/>
                <a:ea typeface="Crimson Pro Bold"/>
                <a:cs typeface="Arial" panose="020B0604020202020204" pitchFamily="34" charset="0"/>
                <a:sym typeface="Crimson Pro Bold"/>
              </a:rPr>
              <a:t>không tán thành </a:t>
            </a:r>
            <a:r>
              <a:rPr lang="en-US" sz="5400">
                <a:solidFill>
                  <a:srgbClr val="000000"/>
                </a:solidFill>
                <a:latin typeface="Arial" panose="020B0604020202020204" pitchFamily="34" charset="0"/>
                <a:ea typeface="Crimson Pro Bold"/>
                <a:cs typeface="Arial" panose="020B0604020202020204" pitchFamily="34" charset="0"/>
                <a:sym typeface="Crimson Pro Bold"/>
              </a:rPr>
              <a:t>hiện tượng này.</a:t>
            </a:r>
          </a:p>
        </p:txBody>
      </p:sp>
      <p:sp>
        <p:nvSpPr>
          <p:cNvPr id="24" name="TextBox 23">
            <a:extLst>
              <a:ext uri="{FF2B5EF4-FFF2-40B4-BE49-F238E27FC236}">
                <a16:creationId xmlns:a16="http://schemas.microsoft.com/office/drawing/2014/main" id="{ED7B9243-4186-0500-D6DD-224BB31298B5}"/>
              </a:ext>
            </a:extLst>
          </p:cNvPr>
          <p:cNvSpPr txBox="1"/>
          <p:nvPr/>
        </p:nvSpPr>
        <p:spPr>
          <a:xfrm>
            <a:off x="1219200" y="7277100"/>
            <a:ext cx="15986370" cy="1982915"/>
          </a:xfrm>
          <a:prstGeom prst="rect">
            <a:avLst/>
          </a:prstGeom>
          <a:noFill/>
        </p:spPr>
        <p:txBody>
          <a:bodyPr wrap="square">
            <a:spAutoFit/>
          </a:bodyPr>
          <a:lstStyle/>
          <a:p>
            <a:pPr algn="just">
              <a:lnSpc>
                <a:spcPts val="7840"/>
              </a:lnSpc>
            </a:pPr>
            <a:r>
              <a:rPr lang="en-US" sz="5000">
                <a:solidFill>
                  <a:srgbClr val="000000"/>
                </a:solidFill>
                <a:latin typeface="Arial" panose="020B0604020202020204" pitchFamily="34" charset="0"/>
                <a:ea typeface="Crimson Pro Bold"/>
                <a:cs typeface="Arial" panose="020B0604020202020204" pitchFamily="34" charset="0"/>
                <a:sym typeface="Crimson Pro Bold"/>
              </a:rPr>
              <a:t>+ Đưa ra lý do rằng việc này </a:t>
            </a:r>
            <a:r>
              <a:rPr lang="en-US" sz="5000" b="1" u="sng">
                <a:solidFill>
                  <a:srgbClr val="000000"/>
                </a:solidFill>
                <a:latin typeface="Arial" panose="020B0604020202020204" pitchFamily="34" charset="0"/>
                <a:ea typeface="Crimson Pro Bold"/>
                <a:cs typeface="Arial" panose="020B0604020202020204" pitchFamily="34" charset="0"/>
                <a:sym typeface="Crimson Pro Bold"/>
              </a:rPr>
              <a:t>gây ra sự bừa bãi, mất tập trung và khó chịu</a:t>
            </a:r>
            <a:r>
              <a:rPr lang="en-US" sz="5000">
                <a:solidFill>
                  <a:srgbClr val="000000"/>
                </a:solidFill>
                <a:latin typeface="Arial" panose="020B0604020202020204" pitchFamily="34" charset="0"/>
                <a:ea typeface="Crimson Pro Bold"/>
                <a:cs typeface="Arial" panose="020B0604020202020204" pitchFamily="34" charset="0"/>
                <a:sym typeface="Crimson Pro Bold"/>
              </a:rPr>
              <a:t> cho những người xung quanh.</a:t>
            </a:r>
          </a:p>
        </p:txBody>
      </p:sp>
      <p:sp>
        <p:nvSpPr>
          <p:cNvPr id="26" name="TextBox 25">
            <a:extLst>
              <a:ext uri="{FF2B5EF4-FFF2-40B4-BE49-F238E27FC236}">
                <a16:creationId xmlns:a16="http://schemas.microsoft.com/office/drawing/2014/main" id="{B3A343DC-4D65-B127-2E3A-85B89E550065}"/>
              </a:ext>
            </a:extLst>
          </p:cNvPr>
          <p:cNvSpPr txBox="1"/>
          <p:nvPr/>
        </p:nvSpPr>
        <p:spPr>
          <a:xfrm>
            <a:off x="1295400" y="3316824"/>
            <a:ext cx="12809220" cy="988476"/>
          </a:xfrm>
          <a:prstGeom prst="rect">
            <a:avLst/>
          </a:prstGeom>
          <a:noFill/>
        </p:spPr>
        <p:txBody>
          <a:bodyPr wrap="square">
            <a:spAutoFit/>
          </a:bodyPr>
          <a:lstStyle/>
          <a:p>
            <a:pPr algn="just">
              <a:lnSpc>
                <a:spcPts val="7840"/>
              </a:lnSpc>
            </a:pPr>
            <a:r>
              <a:rPr lang="en-US" sz="5000" b="1" u="sng">
                <a:solidFill>
                  <a:schemeClr val="tx2">
                    <a:lumMod val="75000"/>
                  </a:schemeClr>
                </a:solidFill>
                <a:latin typeface="Arial" panose="020B0604020202020204" pitchFamily="34" charset="0"/>
                <a:ea typeface="Crimson Pro Bold"/>
                <a:cs typeface="Arial" panose="020B0604020202020204" pitchFamily="34" charset="0"/>
                <a:sym typeface="Crimson Pro Bold"/>
              </a:rPr>
              <a:t>Đoạn 2:</a:t>
            </a:r>
          </a:p>
        </p:txBody>
      </p:sp>
      <p:sp>
        <p:nvSpPr>
          <p:cNvPr id="27" name="Freeform 15">
            <a:extLst>
              <a:ext uri="{FF2B5EF4-FFF2-40B4-BE49-F238E27FC236}">
                <a16:creationId xmlns:a16="http://schemas.microsoft.com/office/drawing/2014/main" id="{9A4C1C74-12BA-34AC-C2F1-71FAEE539DFC}"/>
              </a:ext>
            </a:extLst>
          </p:cNvPr>
          <p:cNvSpPr/>
          <p:nvPr/>
        </p:nvSpPr>
        <p:spPr>
          <a:xfrm>
            <a:off x="1828800" y="805876"/>
            <a:ext cx="14249400" cy="157276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8" name="TextBox 17">
            <a:extLst>
              <a:ext uri="{FF2B5EF4-FFF2-40B4-BE49-F238E27FC236}">
                <a16:creationId xmlns:a16="http://schemas.microsoft.com/office/drawing/2014/main" id="{E1F6E330-DDD2-F871-0843-CD738A8BBA57}"/>
              </a:ext>
            </a:extLst>
          </p:cNvPr>
          <p:cNvSpPr txBox="1"/>
          <p:nvPr/>
        </p:nvSpPr>
        <p:spPr>
          <a:xfrm>
            <a:off x="1447800" y="1333500"/>
            <a:ext cx="15147399" cy="1271502"/>
          </a:xfrm>
          <a:prstGeom prst="rect">
            <a:avLst/>
          </a:prstGeom>
        </p:spPr>
        <p:txBody>
          <a:bodyPr lIns="0" tIns="0" rIns="0" bIns="0" rtlCol="0" anchor="t">
            <a:spAutoFit/>
          </a:bodyPr>
          <a:lstStyle/>
          <a:p>
            <a:pPr algn="ctr">
              <a:lnSpc>
                <a:spcPts val="9659"/>
              </a:lnSpc>
            </a:pPr>
            <a:r>
              <a:rPr lang="en-US" sz="8800" b="1">
                <a:solidFill>
                  <a:srgbClr val="004AAD"/>
                </a:solidFill>
                <a:latin typeface="HP001 4 hàng" panose="020B0603050302020204" pitchFamily="34" charset="0"/>
                <a:ea typeface="DejaVu Serif Bold"/>
                <a:cs typeface="DejaVu Serif Bold"/>
                <a:sym typeface="DejaVu Serif Bold"/>
              </a:rPr>
              <a:t>Hoạt động 1: Chuẩn bị viết</a:t>
            </a:r>
          </a:p>
        </p:txBody>
      </p:sp>
      <p:pic>
        <p:nvPicPr>
          <p:cNvPr id="29" name="Picture 14">
            <a:extLst>
              <a:ext uri="{FF2B5EF4-FFF2-40B4-BE49-F238E27FC236}">
                <a16:creationId xmlns:a16="http://schemas.microsoft.com/office/drawing/2014/main" id="{BE3A2F16-0733-417F-A402-B3E63A40E6F9}"/>
              </a:ext>
            </a:extLst>
          </p:cNvPr>
          <p:cNvPicPr>
            <a:picLocks noChangeAspect="1"/>
          </p:cNvPicPr>
          <p:nvPr/>
        </p:nvPicPr>
        <p:blipFill>
          <a:blip r:embed="rId14"/>
          <a:srcRect/>
          <a:stretch>
            <a:fillRect/>
          </a:stretch>
        </p:blipFill>
        <p:spPr>
          <a:xfrm>
            <a:off x="15787811" y="756407"/>
            <a:ext cx="1718053" cy="1640741"/>
          </a:xfrm>
          <a:prstGeom prst="rect">
            <a:avLst/>
          </a:prstGeom>
        </p:spPr>
      </p:pic>
    </p:spTree>
    <p:extLst>
      <p:ext uri="{BB962C8B-B14F-4D97-AF65-F5344CB8AC3E}">
        <p14:creationId xmlns:p14="http://schemas.microsoft.com/office/powerpoint/2010/main" val="132016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4" name="Freeform 15">
            <a:extLst>
              <a:ext uri="{FF2B5EF4-FFF2-40B4-BE49-F238E27FC236}">
                <a16:creationId xmlns:a16="http://schemas.microsoft.com/office/drawing/2014/main" id="{5088CB75-FC17-4E2A-2E25-3F659E3F65CD}"/>
              </a:ext>
            </a:extLst>
          </p:cNvPr>
          <p:cNvSpPr/>
          <p:nvPr/>
        </p:nvSpPr>
        <p:spPr>
          <a:xfrm>
            <a:off x="2193947" y="850874"/>
            <a:ext cx="14249400" cy="308433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Rectangle 1">
            <a:extLst>
              <a:ext uri="{FF2B5EF4-FFF2-40B4-BE49-F238E27FC236}">
                <a16:creationId xmlns:a16="http://schemas.microsoft.com/office/drawing/2014/main" id="{AC7B13C0-FF72-5DDC-D4CD-A68C88303CA3}"/>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Freeform 14">
            <a:extLst>
              <a:ext uri="{FF2B5EF4-FFF2-40B4-BE49-F238E27FC236}">
                <a16:creationId xmlns:a16="http://schemas.microsoft.com/office/drawing/2014/main" id="{69EDB81E-0E32-AEEA-56AD-D8D50551230F}"/>
              </a:ext>
            </a:extLst>
          </p:cNvPr>
          <p:cNvSpPr/>
          <p:nvPr/>
        </p:nvSpPr>
        <p:spPr>
          <a:xfrm>
            <a:off x="1340285" y="467112"/>
            <a:ext cx="2017421" cy="190569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5">
            <a:extLst>
              <a:ext uri="{FF2B5EF4-FFF2-40B4-BE49-F238E27FC236}">
                <a16:creationId xmlns:a16="http://schemas.microsoft.com/office/drawing/2014/main" id="{F003C3DF-3841-B6F1-2859-C7E5E66821AC}"/>
              </a:ext>
            </a:extLst>
          </p:cNvPr>
          <p:cNvSpPr/>
          <p:nvPr/>
        </p:nvSpPr>
        <p:spPr>
          <a:xfrm>
            <a:off x="2207992" y="3771009"/>
            <a:ext cx="12845841" cy="5895713"/>
          </a:xfrm>
          <a:custGeom>
            <a:avLst/>
            <a:gdLst/>
            <a:ahLst/>
            <a:cxnLst/>
            <a:rect l="l" t="t" r="r" b="b"/>
            <a:pathLst>
              <a:path w="13948475" h="8229600">
                <a:moveTo>
                  <a:pt x="0" y="0"/>
                </a:moveTo>
                <a:lnTo>
                  <a:pt x="13948474" y="0"/>
                </a:lnTo>
                <a:lnTo>
                  <a:pt x="13948474" y="8229600"/>
                </a:lnTo>
                <a:lnTo>
                  <a:pt x="0" y="8229600"/>
                </a:lnTo>
                <a:lnTo>
                  <a:pt x="0" y="0"/>
                </a:lnTo>
                <a:close/>
              </a:path>
            </a:pathLst>
          </a:custGeom>
          <a:blipFill>
            <a:blip r:embed="rId14"/>
            <a:stretch>
              <a:fillRect/>
            </a:stretch>
          </a:blipFill>
        </p:spPr>
        <p:txBody>
          <a:bodyPr/>
          <a:lstStyle/>
          <a:p>
            <a:endParaRPr lang="en-US"/>
          </a:p>
        </p:txBody>
      </p:sp>
      <p:sp>
        <p:nvSpPr>
          <p:cNvPr id="13" name="TextBox 13"/>
          <p:cNvSpPr txBox="1"/>
          <p:nvPr/>
        </p:nvSpPr>
        <p:spPr>
          <a:xfrm>
            <a:off x="1395259" y="1361950"/>
            <a:ext cx="16183684" cy="2308324"/>
          </a:xfrm>
          <a:prstGeom prst="rect">
            <a:avLst/>
          </a:prstGeom>
        </p:spPr>
        <p:txBody>
          <a:bodyPr lIns="0" tIns="0" rIns="0" bIns="0" rtlCol="0" anchor="t">
            <a:spAutoFit/>
          </a:bodyPr>
          <a:lstStyle/>
          <a:p>
            <a:pPr algn="ctr">
              <a:lnSpc>
                <a:spcPts val="9042"/>
              </a:lnSpc>
            </a:pPr>
            <a:r>
              <a:rPr lang="en-US" sz="7200" b="1">
                <a:solidFill>
                  <a:srgbClr val="004AAD"/>
                </a:solidFill>
                <a:latin typeface="HP001 4 hàng" panose="020B0603050302020204" pitchFamily="34" charset="0"/>
                <a:ea typeface="DejaVu Serif Bold"/>
                <a:cs typeface="DejaVu Serif Bold"/>
                <a:sym typeface="DejaVu Serif Bold"/>
              </a:rPr>
              <a:t>Hoạt động 2: </a:t>
            </a:r>
          </a:p>
          <a:p>
            <a:pPr algn="ctr">
              <a:lnSpc>
                <a:spcPts val="9042"/>
              </a:lnSpc>
            </a:pPr>
            <a:r>
              <a:rPr lang="en-US" sz="7200" b="1">
                <a:solidFill>
                  <a:srgbClr val="004AAD"/>
                </a:solidFill>
                <a:latin typeface="HP001 4 hàng" panose="020B0603050302020204" pitchFamily="34" charset="0"/>
                <a:ea typeface="DejaVu Serif Bold"/>
                <a:cs typeface="DejaVu Serif Bold"/>
                <a:sym typeface="DejaVu Serif Bold"/>
              </a:rPr>
              <a:t>Viết câu mở đoạn và câu kết đoạn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3"/>
                                        </p:tgtEl>
                                        <p:attrNameLst>
                                          <p:attrName>ppt_x</p:attrName>
                                          <p:attrName>ppt_y</p:attrName>
                                        </p:attrNameLst>
                                      </p:cBhvr>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679486" y="-182267"/>
            <a:ext cx="4413754" cy="1793894"/>
          </a:xfrm>
          <a:custGeom>
            <a:avLst/>
            <a:gdLst/>
            <a:ahLst/>
            <a:cxnLst/>
            <a:rect l="l" t="t" r="r" b="b"/>
            <a:pathLst>
              <a:path w="4413754" h="1793894">
                <a:moveTo>
                  <a:pt x="0" y="0"/>
                </a:moveTo>
                <a:lnTo>
                  <a:pt x="4413754" y="0"/>
                </a:lnTo>
                <a:lnTo>
                  <a:pt x="4413754" y="1793895"/>
                </a:lnTo>
                <a:lnTo>
                  <a:pt x="0" y="1793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656940" y="-2002020"/>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656091" y="332471"/>
            <a:ext cx="5183620" cy="2106793"/>
          </a:xfrm>
          <a:custGeom>
            <a:avLst/>
            <a:gdLst/>
            <a:ahLst/>
            <a:cxnLst/>
            <a:rect l="l" t="t" r="r" b="b"/>
            <a:pathLst>
              <a:path w="5183620" h="2106793">
                <a:moveTo>
                  <a:pt x="0" y="0"/>
                </a:moveTo>
                <a:lnTo>
                  <a:pt x="5183619" y="0"/>
                </a:lnTo>
                <a:lnTo>
                  <a:pt x="5183619"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028700" y="50965"/>
            <a:ext cx="2897169" cy="1327430"/>
          </a:xfrm>
          <a:custGeom>
            <a:avLst/>
            <a:gdLst/>
            <a:ahLst/>
            <a:cxnLst/>
            <a:rect l="l" t="t" r="r" b="b"/>
            <a:pathLst>
              <a:path w="2897169" h="1327430">
                <a:moveTo>
                  <a:pt x="0" y="0"/>
                </a:moveTo>
                <a:lnTo>
                  <a:pt x="2897169" y="0"/>
                </a:lnTo>
                <a:lnTo>
                  <a:pt x="2897169" y="1327431"/>
                </a:lnTo>
                <a:lnTo>
                  <a:pt x="0" y="13274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778045" y="1611628"/>
            <a:ext cx="16731909" cy="7548373"/>
          </a:xfrm>
          <a:custGeom>
            <a:avLst/>
            <a:gdLst/>
            <a:ahLst/>
            <a:cxnLst/>
            <a:rect l="l" t="t" r="r" b="b"/>
            <a:pathLst>
              <a:path w="16731909" h="7548373">
                <a:moveTo>
                  <a:pt x="0" y="0"/>
                </a:moveTo>
                <a:lnTo>
                  <a:pt x="16731910" y="0"/>
                </a:lnTo>
                <a:lnTo>
                  <a:pt x="16731910" y="7548372"/>
                </a:lnTo>
                <a:lnTo>
                  <a:pt x="0" y="7548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2241019" y="-155438"/>
            <a:ext cx="844767" cy="879643"/>
          </a:xfrm>
          <a:custGeom>
            <a:avLst/>
            <a:gdLst/>
            <a:ahLst/>
            <a:cxnLst/>
            <a:rect l="l" t="t" r="r" b="b"/>
            <a:pathLst>
              <a:path w="844767" h="879643">
                <a:moveTo>
                  <a:pt x="0" y="0"/>
                </a:moveTo>
                <a:lnTo>
                  <a:pt x="844768" y="0"/>
                </a:lnTo>
                <a:lnTo>
                  <a:pt x="844768" y="879644"/>
                </a:lnTo>
                <a:lnTo>
                  <a:pt x="0" y="8796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866037" y="4951591"/>
            <a:ext cx="3594732" cy="5335409"/>
          </a:xfrm>
          <a:custGeom>
            <a:avLst/>
            <a:gdLst/>
            <a:ahLst/>
            <a:cxnLst/>
            <a:rect l="l" t="t" r="r" b="b"/>
            <a:pathLst>
              <a:path w="3594732" h="5335409">
                <a:moveTo>
                  <a:pt x="0" y="0"/>
                </a:moveTo>
                <a:lnTo>
                  <a:pt x="3594732" y="0"/>
                </a:lnTo>
                <a:lnTo>
                  <a:pt x="3594732" y="5335409"/>
                </a:lnTo>
                <a:lnTo>
                  <a:pt x="0" y="5335409"/>
                </a:lnTo>
                <a:lnTo>
                  <a:pt x="0" y="0"/>
                </a:lnTo>
                <a:close/>
              </a:path>
            </a:pathLst>
          </a:custGeom>
          <a:blipFill>
            <a:blip r:embed="rId14"/>
            <a:stretch>
              <a:fillRect/>
            </a:stretch>
          </a:blipFill>
        </p:spPr>
        <p:txBody>
          <a:bodyPr/>
          <a:lstStyle/>
          <a:p>
            <a:endParaRPr lang="en-US"/>
          </a:p>
        </p:txBody>
      </p:sp>
      <p:sp>
        <p:nvSpPr>
          <p:cNvPr id="13" name="Freeform 13"/>
          <p:cNvSpPr/>
          <p:nvPr/>
        </p:nvSpPr>
        <p:spPr>
          <a:xfrm>
            <a:off x="13723567" y="5101051"/>
            <a:ext cx="4436118" cy="5393457"/>
          </a:xfrm>
          <a:custGeom>
            <a:avLst/>
            <a:gdLst/>
            <a:ahLst/>
            <a:cxnLst/>
            <a:rect l="l" t="t" r="r" b="b"/>
            <a:pathLst>
              <a:path w="4436118" h="5393457">
                <a:moveTo>
                  <a:pt x="0" y="0"/>
                </a:moveTo>
                <a:lnTo>
                  <a:pt x="4436118" y="0"/>
                </a:lnTo>
                <a:lnTo>
                  <a:pt x="4436118" y="5393457"/>
                </a:lnTo>
                <a:lnTo>
                  <a:pt x="0" y="5393457"/>
                </a:lnTo>
                <a:lnTo>
                  <a:pt x="0" y="0"/>
                </a:lnTo>
                <a:close/>
              </a:path>
            </a:pathLst>
          </a:custGeom>
          <a:blipFill>
            <a:blip r:embed="rId15"/>
            <a:stretch>
              <a:fillRect/>
            </a:stretch>
          </a:blipFill>
        </p:spPr>
        <p:txBody>
          <a:bodyPr/>
          <a:lstStyle/>
          <a:p>
            <a:endParaRPr lang="en-US"/>
          </a:p>
        </p:txBody>
      </p:sp>
      <p:sp>
        <p:nvSpPr>
          <p:cNvPr id="14" name="TextBox 14"/>
          <p:cNvSpPr txBox="1"/>
          <p:nvPr/>
        </p:nvSpPr>
        <p:spPr>
          <a:xfrm>
            <a:off x="922480" y="2882354"/>
            <a:ext cx="16912340" cy="5309146"/>
          </a:xfrm>
          <a:prstGeom prst="rect">
            <a:avLst/>
          </a:prstGeom>
        </p:spPr>
        <p:txBody>
          <a:bodyPr lIns="0" tIns="0" rIns="0" bIns="0" rtlCol="0" anchor="t">
            <a:spAutoFit/>
          </a:bodyPr>
          <a:lstStyle/>
          <a:p>
            <a:pPr algn="ctr"/>
            <a:r>
              <a:rPr lang="en-US" sz="11500" b="1">
                <a:solidFill>
                  <a:srgbClr val="004AAD"/>
                </a:solidFill>
                <a:latin typeface="HP001 4 hàng" panose="020B0603050302020204" pitchFamily="34" charset="0"/>
                <a:ea typeface="DejaVu Serif Bold"/>
                <a:cs typeface="DejaVu Serif Bold"/>
                <a:sym typeface="DejaVu Serif Bold"/>
              </a:rPr>
              <a:t>Trình bày </a:t>
            </a:r>
          </a:p>
          <a:p>
            <a:pPr algn="ctr"/>
            <a:r>
              <a:rPr lang="en-US" sz="11500" b="1">
                <a:solidFill>
                  <a:srgbClr val="004AAD"/>
                </a:solidFill>
                <a:latin typeface="HP001 4 hàng" panose="020B0603050302020204" pitchFamily="34" charset="0"/>
                <a:ea typeface="DejaVu Serif Bold"/>
                <a:cs typeface="DejaVu Serif Bold"/>
                <a:sym typeface="DejaVu Serif Bold"/>
              </a:rPr>
              <a:t>câu mở đoạn 01 </a:t>
            </a:r>
          </a:p>
          <a:p>
            <a:pPr algn="ctr"/>
            <a:r>
              <a:rPr lang="en-US" sz="11500" b="1">
                <a:solidFill>
                  <a:srgbClr val="004AAD"/>
                </a:solidFill>
                <a:latin typeface="HP001 4 hàng" panose="020B0603050302020204" pitchFamily="34" charset="0"/>
                <a:ea typeface="DejaVu Serif Bold"/>
                <a:cs typeface="DejaVu Serif Bold"/>
                <a:sym typeface="DejaVu Serif Bold"/>
              </a:rPr>
              <a:t>của các em</a:t>
            </a:r>
          </a:p>
        </p:txBody>
      </p:sp>
    </p:spTree>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6" name="Freeform 15">
            <a:extLst>
              <a:ext uri="{FF2B5EF4-FFF2-40B4-BE49-F238E27FC236}">
                <a16:creationId xmlns:a16="http://schemas.microsoft.com/office/drawing/2014/main" id="{C587C122-FB41-83E1-65B2-50F223501238}"/>
              </a:ext>
            </a:extLst>
          </p:cNvPr>
          <p:cNvSpPr/>
          <p:nvPr/>
        </p:nvSpPr>
        <p:spPr>
          <a:xfrm>
            <a:off x="1762160" y="571500"/>
            <a:ext cx="15497139" cy="2487860"/>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1611476" y="723900"/>
            <a:ext cx="15647824" cy="2487861"/>
          </a:xfrm>
          <a:prstGeom prst="rect">
            <a:avLst/>
          </a:prstGeom>
        </p:spPr>
        <p:txBody>
          <a:bodyPr lIns="0" tIns="0" rIns="0" bIns="0" rtlCol="0" anchor="t">
            <a:spAutoFit/>
          </a:bodyPr>
          <a:lstStyle/>
          <a:p>
            <a:pPr algn="ctr">
              <a:lnSpc>
                <a:spcPts val="9659"/>
              </a:lnSpc>
            </a:pPr>
            <a:r>
              <a:rPr lang="en-US" sz="6899" b="1">
                <a:solidFill>
                  <a:srgbClr val="004AAD"/>
                </a:solidFill>
                <a:latin typeface="HP001 4 hàng" panose="020B0603050302020204" pitchFamily="34" charset="0"/>
                <a:ea typeface="DejaVu Serif Bold"/>
                <a:cs typeface="DejaVu Serif Bold"/>
                <a:sym typeface="DejaVu Serif Bold"/>
              </a:rPr>
              <a:t>Hoạt động 2: </a:t>
            </a:r>
          </a:p>
          <a:p>
            <a:pPr algn="ctr">
              <a:lnSpc>
                <a:spcPts val="9659"/>
              </a:lnSpc>
            </a:pPr>
            <a:r>
              <a:rPr lang="en-US" sz="6899" b="1">
                <a:solidFill>
                  <a:srgbClr val="004AAD"/>
                </a:solidFill>
                <a:latin typeface="HP001 4 hàng" panose="020B0603050302020204" pitchFamily="34" charset="0"/>
                <a:ea typeface="DejaVu Serif Bold"/>
                <a:cs typeface="DejaVu Serif Bold"/>
                <a:sym typeface="DejaVu Serif Bold"/>
              </a:rPr>
              <a:t>Viết câu mở đoạn và câu kết đoạn</a:t>
            </a:r>
          </a:p>
        </p:txBody>
      </p:sp>
      <p:sp>
        <p:nvSpPr>
          <p:cNvPr id="15" name="Freeform 15"/>
          <p:cNvSpPr/>
          <p:nvPr/>
        </p:nvSpPr>
        <p:spPr>
          <a:xfrm>
            <a:off x="15708794" y="580692"/>
            <a:ext cx="1753326" cy="2035792"/>
          </a:xfrm>
          <a:custGeom>
            <a:avLst/>
            <a:gdLst/>
            <a:ahLst/>
            <a:cxnLst/>
            <a:rect l="l" t="t" r="r" b="b"/>
            <a:pathLst>
              <a:path w="1753326" h="2035792">
                <a:moveTo>
                  <a:pt x="0" y="0"/>
                </a:moveTo>
                <a:lnTo>
                  <a:pt x="1753326" y="0"/>
                </a:lnTo>
                <a:lnTo>
                  <a:pt x="1753326" y="2035792"/>
                </a:lnTo>
                <a:lnTo>
                  <a:pt x="0" y="2035792"/>
                </a:lnTo>
                <a:lnTo>
                  <a:pt x="0" y="0"/>
                </a:lnTo>
                <a:close/>
              </a:path>
            </a:pathLst>
          </a:custGeom>
          <a:blipFill>
            <a:blip r:embed="rId12"/>
            <a:stretch>
              <a:fillRect/>
            </a:stretch>
          </a:blipFill>
        </p:spPr>
        <p:txBody>
          <a:bodyPr/>
          <a:lstStyle/>
          <a:p>
            <a:endParaRPr lang="en-US"/>
          </a:p>
        </p:txBody>
      </p:sp>
      <p:sp>
        <p:nvSpPr>
          <p:cNvPr id="14" name="TextBox 14"/>
          <p:cNvSpPr txBox="1"/>
          <p:nvPr/>
        </p:nvSpPr>
        <p:spPr>
          <a:xfrm>
            <a:off x="1135461" y="3491473"/>
            <a:ext cx="16095455" cy="5394169"/>
          </a:xfrm>
          <a:prstGeom prst="rect">
            <a:avLst/>
          </a:prstGeom>
        </p:spPr>
        <p:txBody>
          <a:bodyPr wrap="square" lIns="0" tIns="0" rIns="0" bIns="0" rtlCol="0" anchor="t">
            <a:spAutoFit/>
          </a:bodyPr>
          <a:lstStyle/>
          <a:p>
            <a:pPr algn="just">
              <a:lnSpc>
                <a:spcPts val="6138"/>
              </a:lnSpc>
              <a:spcBef>
                <a:spcPct val="0"/>
              </a:spcBef>
            </a:pPr>
            <a:r>
              <a:rPr lang="en-US" sz="3900" b="1">
                <a:solidFill>
                  <a:schemeClr val="tx2">
                    <a:lumMod val="60000"/>
                    <a:lumOff val="40000"/>
                  </a:schemeClr>
                </a:solidFill>
                <a:latin typeface="Arial" panose="020B0604020202020204" pitchFamily="34" charset="0"/>
                <a:ea typeface="Open Sans"/>
                <a:cs typeface="Arial" panose="020B0604020202020204" pitchFamily="34" charset="0"/>
                <a:sym typeface="Open Sans"/>
              </a:rPr>
              <a:t>Đoạn văn 1:</a:t>
            </a:r>
          </a:p>
          <a:p>
            <a:pPr algn="just">
              <a:lnSpc>
                <a:spcPts val="6138"/>
              </a:lnSpc>
              <a:spcBef>
                <a:spcPct val="0"/>
              </a:spcBef>
            </a:pPr>
            <a:r>
              <a:rPr lang="en-US" sz="3900" b="1" u="sng">
                <a:latin typeface="Arial" panose="020B0604020202020204" pitchFamily="34" charset="0"/>
                <a:ea typeface="Open Sans"/>
                <a:cs typeface="Arial" panose="020B0604020202020204" pitchFamily="34" charset="0"/>
                <a:sym typeface="Open Sans"/>
              </a:rPr>
              <a:t>+ Mở đoạn: </a:t>
            </a:r>
            <a:r>
              <a:rPr lang="en-US" sz="3900">
                <a:latin typeface="Arial" panose="020B0604020202020204" pitchFamily="34" charset="0"/>
                <a:ea typeface="Open Sans"/>
                <a:cs typeface="Arial" panose="020B0604020202020204" pitchFamily="34" charset="0"/>
                <a:sym typeface="Open Sans"/>
              </a:rPr>
              <a:t>Trong buổi sinh hoạt Đội cuối tuần trước, Chi đội ta có một số đội viên không đeo khăn quàng đỏ khi đến trường. Các bạn nghĩ xem, có nên để bị phê bình vì một việc nhỏ như vậy hay không?</a:t>
            </a:r>
          </a:p>
          <a:p>
            <a:pPr algn="just">
              <a:lnSpc>
                <a:spcPts val="6138"/>
              </a:lnSpc>
              <a:spcBef>
                <a:spcPct val="0"/>
              </a:spcBef>
            </a:pPr>
            <a:r>
              <a:rPr lang="en-US" sz="3900" b="1" u="sng">
                <a:latin typeface="Arial" panose="020B0604020202020204" pitchFamily="34" charset="0"/>
                <a:ea typeface="Open Sans"/>
                <a:cs typeface="Arial" panose="020B0604020202020204" pitchFamily="34" charset="0"/>
                <a:sym typeface="Open Sans"/>
              </a:rPr>
              <a:t>+ Kết đoạn:</a:t>
            </a:r>
            <a:r>
              <a:rPr lang="en-US" sz="3900" b="1">
                <a:latin typeface="Arial" panose="020B0604020202020204" pitchFamily="34" charset="0"/>
                <a:ea typeface="Open Sans"/>
                <a:cs typeface="Arial" panose="020B0604020202020204" pitchFamily="34" charset="0"/>
                <a:sym typeface="Open Sans"/>
              </a:rPr>
              <a:t> </a:t>
            </a:r>
            <a:r>
              <a:rPr lang="en-US" sz="3900">
                <a:latin typeface="Arial" panose="020B0604020202020204" pitchFamily="34" charset="0"/>
                <a:ea typeface="Open Sans"/>
                <a:cs typeface="Arial" panose="020B0604020202020204" pitchFamily="34" charset="0"/>
                <a:sym typeface="Open Sans"/>
              </a:rPr>
              <a:t>Các bạn ơi, hãy trân trọng chiếc khăn quàng đỏ của mình nhé! Hãy quàng khăn đỏ cẩn thận và đúng quy định ngay từ khi bắt đầu tới trường, bạn sẽ cảm thấy mình thực sự là một đội viên nghiêm túc.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34" presetClass="emph" presetSubtype="0"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13"/>
                                        </p:tgtEl>
                                        <p:attrNameLst>
                                          <p:attrName>ppt_x</p:attrName>
                                          <p:attrName>ppt_y</p:attrName>
                                        </p:attrNameLst>
                                      </p:cBhvr>
                                    </p:animMotion>
                                    <p:animRot by="1500000">
                                      <p:cBhvr>
                                        <p:cTn id="11" dur="125" fill="hold">
                                          <p:stCondLst>
                                            <p:cond delay="0"/>
                                          </p:stCondLst>
                                        </p:cTn>
                                        <p:tgtEl>
                                          <p:spTgt spid="13"/>
                                        </p:tgtEl>
                                        <p:attrNameLst>
                                          <p:attrName>r</p:attrName>
                                        </p:attrNameLst>
                                      </p:cBhvr>
                                    </p:animRot>
                                    <p:animRot by="-1500000">
                                      <p:cBhvr>
                                        <p:cTn id="12" dur="125" fill="hold">
                                          <p:stCondLst>
                                            <p:cond delay="125"/>
                                          </p:stCondLst>
                                        </p:cTn>
                                        <p:tgtEl>
                                          <p:spTgt spid="13"/>
                                        </p:tgtEl>
                                        <p:attrNameLst>
                                          <p:attrName>r</p:attrName>
                                        </p:attrNameLst>
                                      </p:cBhvr>
                                    </p:animRot>
                                    <p:animRot by="-1500000">
                                      <p:cBhvr>
                                        <p:cTn id="13" dur="125" fill="hold">
                                          <p:stCondLst>
                                            <p:cond delay="250"/>
                                          </p:stCondLst>
                                        </p:cTn>
                                        <p:tgtEl>
                                          <p:spTgt spid="13"/>
                                        </p:tgtEl>
                                        <p:attrNameLst>
                                          <p:attrName>r</p:attrName>
                                        </p:attrNameLst>
                                      </p:cBhvr>
                                    </p:animRot>
                                    <p:animRot by="1500000">
                                      <p:cBhvr>
                                        <p:cTn id="14"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679486" y="-182267"/>
            <a:ext cx="4413754" cy="1793894"/>
          </a:xfrm>
          <a:custGeom>
            <a:avLst/>
            <a:gdLst/>
            <a:ahLst/>
            <a:cxnLst/>
            <a:rect l="l" t="t" r="r" b="b"/>
            <a:pathLst>
              <a:path w="4413754" h="1793894">
                <a:moveTo>
                  <a:pt x="0" y="0"/>
                </a:moveTo>
                <a:lnTo>
                  <a:pt x="4413754" y="0"/>
                </a:lnTo>
                <a:lnTo>
                  <a:pt x="4413754" y="1793895"/>
                </a:lnTo>
                <a:lnTo>
                  <a:pt x="0" y="1793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656940" y="-2002020"/>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656091" y="332471"/>
            <a:ext cx="5183620" cy="2106793"/>
          </a:xfrm>
          <a:custGeom>
            <a:avLst/>
            <a:gdLst/>
            <a:ahLst/>
            <a:cxnLst/>
            <a:rect l="l" t="t" r="r" b="b"/>
            <a:pathLst>
              <a:path w="5183620" h="2106793">
                <a:moveTo>
                  <a:pt x="0" y="0"/>
                </a:moveTo>
                <a:lnTo>
                  <a:pt x="5183619" y="0"/>
                </a:lnTo>
                <a:lnTo>
                  <a:pt x="5183619"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028700" y="50965"/>
            <a:ext cx="2897169" cy="1327430"/>
          </a:xfrm>
          <a:custGeom>
            <a:avLst/>
            <a:gdLst/>
            <a:ahLst/>
            <a:cxnLst/>
            <a:rect l="l" t="t" r="r" b="b"/>
            <a:pathLst>
              <a:path w="2897169" h="1327430">
                <a:moveTo>
                  <a:pt x="0" y="0"/>
                </a:moveTo>
                <a:lnTo>
                  <a:pt x="2897169" y="0"/>
                </a:lnTo>
                <a:lnTo>
                  <a:pt x="2897169" y="1327431"/>
                </a:lnTo>
                <a:lnTo>
                  <a:pt x="0" y="13274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085787" y="633205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778045" y="1611628"/>
            <a:ext cx="16731909" cy="7548373"/>
          </a:xfrm>
          <a:custGeom>
            <a:avLst/>
            <a:gdLst/>
            <a:ahLst/>
            <a:cxnLst/>
            <a:rect l="l" t="t" r="r" b="b"/>
            <a:pathLst>
              <a:path w="16731909" h="7548373">
                <a:moveTo>
                  <a:pt x="0" y="0"/>
                </a:moveTo>
                <a:lnTo>
                  <a:pt x="16731910" y="0"/>
                </a:lnTo>
                <a:lnTo>
                  <a:pt x="16731910" y="7548372"/>
                </a:lnTo>
                <a:lnTo>
                  <a:pt x="0" y="7548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2241019" y="-155438"/>
            <a:ext cx="844767" cy="879643"/>
          </a:xfrm>
          <a:custGeom>
            <a:avLst/>
            <a:gdLst/>
            <a:ahLst/>
            <a:cxnLst/>
            <a:rect l="l" t="t" r="r" b="b"/>
            <a:pathLst>
              <a:path w="844767" h="879643">
                <a:moveTo>
                  <a:pt x="0" y="0"/>
                </a:moveTo>
                <a:lnTo>
                  <a:pt x="844768" y="0"/>
                </a:lnTo>
                <a:lnTo>
                  <a:pt x="844768" y="879644"/>
                </a:lnTo>
                <a:lnTo>
                  <a:pt x="0" y="8796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866037" y="4951591"/>
            <a:ext cx="3594732" cy="5335409"/>
          </a:xfrm>
          <a:custGeom>
            <a:avLst/>
            <a:gdLst/>
            <a:ahLst/>
            <a:cxnLst/>
            <a:rect l="l" t="t" r="r" b="b"/>
            <a:pathLst>
              <a:path w="3594732" h="5335409">
                <a:moveTo>
                  <a:pt x="0" y="0"/>
                </a:moveTo>
                <a:lnTo>
                  <a:pt x="3594732" y="0"/>
                </a:lnTo>
                <a:lnTo>
                  <a:pt x="3594732" y="5335409"/>
                </a:lnTo>
                <a:lnTo>
                  <a:pt x="0" y="5335409"/>
                </a:lnTo>
                <a:lnTo>
                  <a:pt x="0" y="0"/>
                </a:lnTo>
                <a:close/>
              </a:path>
            </a:pathLst>
          </a:custGeom>
          <a:blipFill>
            <a:blip r:embed="rId14"/>
            <a:stretch>
              <a:fillRect/>
            </a:stretch>
          </a:blipFill>
        </p:spPr>
        <p:txBody>
          <a:bodyPr/>
          <a:lstStyle/>
          <a:p>
            <a:endParaRPr lang="en-US"/>
          </a:p>
        </p:txBody>
      </p:sp>
      <p:sp>
        <p:nvSpPr>
          <p:cNvPr id="13" name="Freeform 13"/>
          <p:cNvSpPr/>
          <p:nvPr/>
        </p:nvSpPr>
        <p:spPr>
          <a:xfrm>
            <a:off x="13723567" y="5101051"/>
            <a:ext cx="4436118" cy="5393457"/>
          </a:xfrm>
          <a:custGeom>
            <a:avLst/>
            <a:gdLst/>
            <a:ahLst/>
            <a:cxnLst/>
            <a:rect l="l" t="t" r="r" b="b"/>
            <a:pathLst>
              <a:path w="4436118" h="5393457">
                <a:moveTo>
                  <a:pt x="0" y="0"/>
                </a:moveTo>
                <a:lnTo>
                  <a:pt x="4436118" y="0"/>
                </a:lnTo>
                <a:lnTo>
                  <a:pt x="4436118" y="5393457"/>
                </a:lnTo>
                <a:lnTo>
                  <a:pt x="0" y="5393457"/>
                </a:lnTo>
                <a:lnTo>
                  <a:pt x="0" y="0"/>
                </a:lnTo>
                <a:close/>
              </a:path>
            </a:pathLst>
          </a:custGeom>
          <a:blipFill>
            <a:blip r:embed="rId15"/>
            <a:stretch>
              <a:fillRect/>
            </a:stretch>
          </a:blipFill>
        </p:spPr>
        <p:txBody>
          <a:bodyPr/>
          <a:lstStyle/>
          <a:p>
            <a:endParaRPr lang="en-US"/>
          </a:p>
        </p:txBody>
      </p:sp>
      <p:sp>
        <p:nvSpPr>
          <p:cNvPr id="14" name="TextBox 14"/>
          <p:cNvSpPr txBox="1"/>
          <p:nvPr/>
        </p:nvSpPr>
        <p:spPr>
          <a:xfrm>
            <a:off x="922480" y="2882354"/>
            <a:ext cx="16912340" cy="5309146"/>
          </a:xfrm>
          <a:prstGeom prst="rect">
            <a:avLst/>
          </a:prstGeom>
        </p:spPr>
        <p:txBody>
          <a:bodyPr lIns="0" tIns="0" rIns="0" bIns="0" rtlCol="0" anchor="t">
            <a:spAutoFit/>
          </a:bodyPr>
          <a:lstStyle/>
          <a:p>
            <a:pPr algn="ctr"/>
            <a:r>
              <a:rPr lang="en-US" sz="11500" b="1">
                <a:solidFill>
                  <a:srgbClr val="004AAD"/>
                </a:solidFill>
                <a:latin typeface="HP001 4 hàng" panose="020B0603050302020204" pitchFamily="34" charset="0"/>
                <a:ea typeface="DejaVu Serif Bold"/>
                <a:cs typeface="DejaVu Serif Bold"/>
                <a:sym typeface="DejaVu Serif Bold"/>
              </a:rPr>
              <a:t>Trình bày </a:t>
            </a:r>
          </a:p>
          <a:p>
            <a:pPr algn="ctr"/>
            <a:r>
              <a:rPr lang="en-US" sz="11500" b="1">
                <a:solidFill>
                  <a:srgbClr val="004AAD"/>
                </a:solidFill>
                <a:latin typeface="HP001 4 hàng" panose="020B0603050302020204" pitchFamily="34" charset="0"/>
                <a:ea typeface="DejaVu Serif Bold"/>
                <a:cs typeface="DejaVu Serif Bold"/>
                <a:sym typeface="DejaVu Serif Bold"/>
              </a:rPr>
              <a:t>câu mở đoạn 02 </a:t>
            </a:r>
          </a:p>
          <a:p>
            <a:pPr algn="ctr"/>
            <a:r>
              <a:rPr lang="en-US" sz="11500" b="1">
                <a:solidFill>
                  <a:srgbClr val="004AAD"/>
                </a:solidFill>
                <a:latin typeface="HP001 4 hàng" panose="020B0603050302020204" pitchFamily="34" charset="0"/>
                <a:ea typeface="DejaVu Serif Bold"/>
                <a:cs typeface="DejaVu Serif Bold"/>
                <a:sym typeface="DejaVu Serif Bold"/>
              </a:rPr>
              <a:t>của các em</a:t>
            </a:r>
          </a:p>
        </p:txBody>
      </p:sp>
    </p:spTree>
    <p:extLst>
      <p:ext uri="{BB962C8B-B14F-4D97-AF65-F5344CB8AC3E}">
        <p14:creationId xmlns:p14="http://schemas.microsoft.com/office/powerpoint/2010/main" val="349305876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6" name="Freeform 15">
            <a:extLst>
              <a:ext uri="{FF2B5EF4-FFF2-40B4-BE49-F238E27FC236}">
                <a16:creationId xmlns:a16="http://schemas.microsoft.com/office/drawing/2014/main" id="{C587C122-FB41-83E1-65B2-50F223501238}"/>
              </a:ext>
            </a:extLst>
          </p:cNvPr>
          <p:cNvSpPr/>
          <p:nvPr/>
        </p:nvSpPr>
        <p:spPr>
          <a:xfrm>
            <a:off x="1762160" y="571500"/>
            <a:ext cx="15497139" cy="2487860"/>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1611476" y="723900"/>
            <a:ext cx="15647824" cy="2487861"/>
          </a:xfrm>
          <a:prstGeom prst="rect">
            <a:avLst/>
          </a:prstGeom>
        </p:spPr>
        <p:txBody>
          <a:bodyPr lIns="0" tIns="0" rIns="0" bIns="0" rtlCol="0" anchor="t">
            <a:spAutoFit/>
          </a:bodyPr>
          <a:lstStyle/>
          <a:p>
            <a:pPr algn="ctr">
              <a:lnSpc>
                <a:spcPts val="9659"/>
              </a:lnSpc>
            </a:pPr>
            <a:r>
              <a:rPr lang="en-US" sz="6899" b="1">
                <a:solidFill>
                  <a:srgbClr val="004AAD"/>
                </a:solidFill>
                <a:latin typeface="HP001 4 hàng" panose="020B0603050302020204" pitchFamily="34" charset="0"/>
                <a:ea typeface="DejaVu Serif Bold"/>
                <a:cs typeface="DejaVu Serif Bold"/>
                <a:sym typeface="DejaVu Serif Bold"/>
              </a:rPr>
              <a:t>Hoạt động 2: </a:t>
            </a:r>
          </a:p>
          <a:p>
            <a:pPr algn="ctr">
              <a:lnSpc>
                <a:spcPts val="9659"/>
              </a:lnSpc>
            </a:pPr>
            <a:r>
              <a:rPr lang="en-US" sz="6899" b="1">
                <a:solidFill>
                  <a:srgbClr val="004AAD"/>
                </a:solidFill>
                <a:latin typeface="HP001 4 hàng" panose="020B0603050302020204" pitchFamily="34" charset="0"/>
                <a:ea typeface="DejaVu Serif Bold"/>
                <a:cs typeface="DejaVu Serif Bold"/>
                <a:sym typeface="DejaVu Serif Bold"/>
              </a:rPr>
              <a:t>Viết câu mở đoạn và câu kết đoạn</a:t>
            </a:r>
          </a:p>
        </p:txBody>
      </p:sp>
      <p:sp>
        <p:nvSpPr>
          <p:cNvPr id="15" name="Freeform 15"/>
          <p:cNvSpPr/>
          <p:nvPr/>
        </p:nvSpPr>
        <p:spPr>
          <a:xfrm>
            <a:off x="15708794" y="580692"/>
            <a:ext cx="1753326" cy="2035792"/>
          </a:xfrm>
          <a:custGeom>
            <a:avLst/>
            <a:gdLst/>
            <a:ahLst/>
            <a:cxnLst/>
            <a:rect l="l" t="t" r="r" b="b"/>
            <a:pathLst>
              <a:path w="1753326" h="2035792">
                <a:moveTo>
                  <a:pt x="0" y="0"/>
                </a:moveTo>
                <a:lnTo>
                  <a:pt x="1753326" y="0"/>
                </a:lnTo>
                <a:lnTo>
                  <a:pt x="1753326" y="2035792"/>
                </a:lnTo>
                <a:lnTo>
                  <a:pt x="0" y="2035792"/>
                </a:lnTo>
                <a:lnTo>
                  <a:pt x="0" y="0"/>
                </a:lnTo>
                <a:close/>
              </a:path>
            </a:pathLst>
          </a:custGeom>
          <a:blipFill>
            <a:blip r:embed="rId12"/>
            <a:stretch>
              <a:fillRect/>
            </a:stretch>
          </a:blipFill>
        </p:spPr>
        <p:txBody>
          <a:bodyPr/>
          <a:lstStyle/>
          <a:p>
            <a:endParaRPr lang="en-US"/>
          </a:p>
        </p:txBody>
      </p:sp>
      <p:sp>
        <p:nvSpPr>
          <p:cNvPr id="14" name="TextBox 14"/>
          <p:cNvSpPr txBox="1"/>
          <p:nvPr/>
        </p:nvSpPr>
        <p:spPr>
          <a:xfrm>
            <a:off x="1135461" y="3491473"/>
            <a:ext cx="16095455" cy="5714321"/>
          </a:xfrm>
          <a:prstGeom prst="rect">
            <a:avLst/>
          </a:prstGeom>
        </p:spPr>
        <p:txBody>
          <a:bodyPr wrap="square" lIns="0" tIns="0" rIns="0" bIns="0" rtlCol="0" anchor="t">
            <a:spAutoFit/>
          </a:bodyPr>
          <a:lstStyle/>
          <a:p>
            <a:pPr algn="just">
              <a:lnSpc>
                <a:spcPct val="150000"/>
              </a:lnSpc>
              <a:spcBef>
                <a:spcPct val="0"/>
              </a:spcBef>
            </a:pPr>
            <a:r>
              <a:rPr lang="en-US" sz="3600" b="1">
                <a:solidFill>
                  <a:schemeClr val="tx2">
                    <a:lumMod val="60000"/>
                    <a:lumOff val="40000"/>
                  </a:schemeClr>
                </a:solidFill>
                <a:latin typeface="Arial" panose="020B0604020202020204" pitchFamily="34" charset="0"/>
                <a:ea typeface="Open Sans"/>
                <a:cs typeface="Arial" panose="020B0604020202020204" pitchFamily="34" charset="0"/>
                <a:sym typeface="Open Sans"/>
              </a:rPr>
              <a:t>Đoạn văn 2:</a:t>
            </a:r>
          </a:p>
          <a:p>
            <a:pPr algn="just">
              <a:lnSpc>
                <a:spcPct val="150000"/>
              </a:lnSpc>
            </a:pPr>
            <a:r>
              <a:rPr lang="en-US" sz="3600" b="1" u="sng">
                <a:latin typeface="Arial" panose="020B0604020202020204" pitchFamily="34" charset="0"/>
                <a:ea typeface="Open Sans"/>
                <a:cs typeface="Arial" panose="020B0604020202020204" pitchFamily="34" charset="0"/>
                <a:sym typeface="Open Sans"/>
              </a:rPr>
              <a:t>+ Mở đoạn:</a:t>
            </a:r>
            <a:r>
              <a:rPr lang="vi-VN" sz="3600">
                <a:effectLst/>
                <a:latin typeface="Arial" panose="020B0604020202020204" pitchFamily="34" charset="0"/>
                <a:ea typeface="Calibri" panose="020F0502020204030204" pitchFamily="34" charset="0"/>
                <a:cs typeface="Arial" panose="020B0604020202020204" pitchFamily="34" charset="0"/>
              </a:rPr>
              <a:t> Gần đây, mặc dù cô giáo đã nhắc học sinh nên ăn sáng đầy đủ trước khi vào lớp, nhưng một số bạn vẫn mang đồ ăn sáng vào lớp rồi vừa ăn vừa ôn bài. Việc làm đó của các bạn ảnh hưởng rất nhiều đến người khác.</a:t>
            </a:r>
          </a:p>
          <a:p>
            <a:pPr>
              <a:lnSpc>
                <a:spcPct val="150000"/>
              </a:lnSpc>
            </a:pPr>
            <a:r>
              <a:rPr lang="en-US" sz="3600" b="1" u="sng">
                <a:latin typeface="Arial" panose="020B0604020202020204" pitchFamily="34" charset="0"/>
                <a:ea typeface="Open Sans"/>
                <a:cs typeface="Arial" panose="020B0604020202020204" pitchFamily="34" charset="0"/>
                <a:sym typeface="Open Sans"/>
              </a:rPr>
              <a:t>+ Kết đoạn: </a:t>
            </a:r>
            <a:r>
              <a:rPr lang="vi-VN" sz="3600">
                <a:effectLst/>
                <a:latin typeface="Arial" panose="020B0604020202020204" pitchFamily="34" charset="0"/>
                <a:ea typeface="Calibri" panose="020F0502020204030204" pitchFamily="34" charset="0"/>
                <a:cs typeface="Arial" panose="020B0604020202020204" pitchFamily="34" charset="0"/>
              </a:rPr>
              <a:t>Với những lí do kể trên, chắc hẳn các bạn đã thấy có nên mang đồ ăn sáng vào lớp hay không. Mong rằng từ nay trở đi, các bạn sẽ thay đổi thói quen của mình để giữ lớp học sạch đẹp nhé!</a:t>
            </a:r>
          </a:p>
        </p:txBody>
      </p:sp>
    </p:spTree>
    <p:extLst>
      <p:ext uri="{BB962C8B-B14F-4D97-AF65-F5344CB8AC3E}">
        <p14:creationId xmlns:p14="http://schemas.microsoft.com/office/powerpoint/2010/main" val="3950216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1028700" y="4928874"/>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flipH="1">
            <a:off x="16308661" y="4928874"/>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2915489" y="723900"/>
            <a:ext cx="12457023" cy="8855811"/>
          </a:xfrm>
          <a:custGeom>
            <a:avLst/>
            <a:gdLst/>
            <a:ahLst/>
            <a:cxnLst/>
            <a:rect l="l" t="t" r="r" b="b"/>
            <a:pathLst>
              <a:path w="12457023" h="8855811">
                <a:moveTo>
                  <a:pt x="0" y="0"/>
                </a:moveTo>
                <a:lnTo>
                  <a:pt x="12457022" y="0"/>
                </a:lnTo>
                <a:lnTo>
                  <a:pt x="12457022" y="8855811"/>
                </a:lnTo>
                <a:lnTo>
                  <a:pt x="0" y="88558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1909541" y="355318"/>
            <a:ext cx="5219711" cy="4867381"/>
          </a:xfrm>
          <a:custGeom>
            <a:avLst/>
            <a:gdLst/>
            <a:ahLst/>
            <a:cxnLst/>
            <a:rect l="l" t="t" r="r" b="b"/>
            <a:pathLst>
              <a:path w="5219711" h="4867381">
                <a:moveTo>
                  <a:pt x="0" y="0"/>
                </a:moveTo>
                <a:lnTo>
                  <a:pt x="5219711" y="0"/>
                </a:lnTo>
                <a:lnTo>
                  <a:pt x="5219711" y="4867381"/>
                </a:lnTo>
                <a:lnTo>
                  <a:pt x="0" y="4867381"/>
                </a:lnTo>
                <a:lnTo>
                  <a:pt x="0" y="0"/>
                </a:lnTo>
                <a:close/>
              </a:path>
            </a:pathLst>
          </a:custGeom>
          <a:blipFill>
            <a:blip r:embed="rId14"/>
            <a:stretch>
              <a:fillRect/>
            </a:stretch>
          </a:blipFill>
        </p:spPr>
        <p:txBody>
          <a:bodyPr/>
          <a:lstStyle/>
          <a:p>
            <a:endParaRPr lang="en-US"/>
          </a:p>
        </p:txBody>
      </p:sp>
      <p:sp>
        <p:nvSpPr>
          <p:cNvPr id="14" name="TextBox 14"/>
          <p:cNvSpPr txBox="1"/>
          <p:nvPr/>
        </p:nvSpPr>
        <p:spPr>
          <a:xfrm>
            <a:off x="2631585" y="3698104"/>
            <a:ext cx="13209001" cy="3072138"/>
          </a:xfrm>
          <a:prstGeom prst="rect">
            <a:avLst/>
          </a:prstGeom>
        </p:spPr>
        <p:txBody>
          <a:bodyPr wrap="square" lIns="0" tIns="0" rIns="0" bIns="0" rtlCol="0" anchor="t">
            <a:spAutoFit/>
          </a:bodyPr>
          <a:lstStyle/>
          <a:p>
            <a:pPr algn="ctr">
              <a:lnSpc>
                <a:spcPts val="12319"/>
              </a:lnSpc>
            </a:pPr>
            <a:r>
              <a:rPr lang="en-US" sz="8799">
                <a:ln w="365125">
                  <a:solidFill>
                    <a:schemeClr val="accent5">
                      <a:lumMod val="20000"/>
                      <a:lumOff val="80000"/>
                    </a:schemeClr>
                  </a:solidFill>
                </a:ln>
                <a:solidFill>
                  <a:srgbClr val="004AAD"/>
                </a:solidFill>
                <a:latin typeface="UTM American Sans"/>
                <a:ea typeface="UTM American Sans"/>
                <a:cs typeface="UTM American Sans"/>
                <a:sym typeface="UTM American Sans"/>
              </a:rPr>
              <a:t>HOẠT ĐỘNG</a:t>
            </a:r>
          </a:p>
          <a:p>
            <a:pPr algn="ctr">
              <a:lnSpc>
                <a:spcPts val="12319"/>
              </a:lnSpc>
            </a:pPr>
            <a:r>
              <a:rPr lang="en-US" sz="8799">
                <a:ln w="365125">
                  <a:solidFill>
                    <a:schemeClr val="accent5">
                      <a:lumMod val="20000"/>
                      <a:lumOff val="80000"/>
                    </a:schemeClr>
                  </a:solidFill>
                </a:ln>
                <a:solidFill>
                  <a:srgbClr val="004AAD"/>
                </a:solidFill>
                <a:latin typeface="UTM American Sans"/>
                <a:ea typeface="UTM American Sans"/>
                <a:cs typeface="UTM American Sans"/>
                <a:sym typeface="UTM American Sans"/>
              </a:rPr>
              <a:t>VẬN DỤNG, TRẢI NGHIỆM</a:t>
            </a:r>
          </a:p>
        </p:txBody>
      </p:sp>
      <p:sp>
        <p:nvSpPr>
          <p:cNvPr id="15" name="TextBox 14">
            <a:extLst>
              <a:ext uri="{FF2B5EF4-FFF2-40B4-BE49-F238E27FC236}">
                <a16:creationId xmlns:a16="http://schemas.microsoft.com/office/drawing/2014/main" id="{BC852396-0411-2501-06A4-1AD2B9493FB6}"/>
              </a:ext>
            </a:extLst>
          </p:cNvPr>
          <p:cNvSpPr txBox="1"/>
          <p:nvPr/>
        </p:nvSpPr>
        <p:spPr>
          <a:xfrm>
            <a:off x="2640599" y="3747762"/>
            <a:ext cx="13209001" cy="3072138"/>
          </a:xfrm>
          <a:prstGeom prst="rect">
            <a:avLst/>
          </a:prstGeom>
        </p:spPr>
        <p:txBody>
          <a:bodyPr wrap="square" lIns="0" tIns="0" rIns="0" bIns="0" rtlCol="0" anchor="t">
            <a:spAutoFit/>
          </a:bodyPr>
          <a:lstStyle/>
          <a:p>
            <a:pPr algn="ctr">
              <a:lnSpc>
                <a:spcPts val="12319"/>
              </a:lnSpc>
            </a:pPr>
            <a:r>
              <a:rPr lang="en-US" sz="8799">
                <a:solidFill>
                  <a:srgbClr val="004AAD"/>
                </a:solidFill>
                <a:latin typeface="UTM American Sans"/>
                <a:ea typeface="UTM American Sans"/>
                <a:cs typeface="UTM American Sans"/>
                <a:sym typeface="UTM American Sans"/>
              </a:rPr>
              <a:t>HOẠT ĐỘNG</a:t>
            </a:r>
          </a:p>
          <a:p>
            <a:pPr algn="ctr">
              <a:lnSpc>
                <a:spcPts val="12319"/>
              </a:lnSpc>
            </a:pPr>
            <a:r>
              <a:rPr lang="en-US" sz="8799">
                <a:solidFill>
                  <a:srgbClr val="004AAD"/>
                </a:solidFill>
                <a:latin typeface="UTM American Sans"/>
                <a:ea typeface="UTM American Sans"/>
                <a:cs typeface="UTM American Sans"/>
                <a:sym typeface="UTM American Sans"/>
              </a:rPr>
              <a:t>VẬN DỤNG, TRẢI NGHIỆM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rot="5400000">
            <a:off x="5053758" y="-1219105"/>
            <a:ext cx="8715522" cy="12625891"/>
          </a:xfrm>
          <a:custGeom>
            <a:avLst/>
            <a:gdLst/>
            <a:ahLst/>
            <a:cxnLst/>
            <a:rect l="l" t="t" r="r" b="b"/>
            <a:pathLst>
              <a:path w="9658644" h="11230982">
                <a:moveTo>
                  <a:pt x="0" y="0"/>
                </a:moveTo>
                <a:lnTo>
                  <a:pt x="9658644" y="0"/>
                </a:lnTo>
                <a:lnTo>
                  <a:pt x="9658644" y="11230982"/>
                </a:lnTo>
                <a:lnTo>
                  <a:pt x="0" y="11230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4648200" y="3162300"/>
            <a:ext cx="9504854" cy="5416868"/>
          </a:xfrm>
          <a:prstGeom prst="rect">
            <a:avLst/>
          </a:prstGeom>
        </p:spPr>
        <p:txBody>
          <a:bodyPr wrap="square" lIns="0" tIns="0" rIns="0" bIns="0" rtlCol="0" anchor="t">
            <a:spAutoFit/>
          </a:bodyPr>
          <a:lstStyle/>
          <a:p>
            <a:pPr algn="just"/>
            <a:r>
              <a:rPr lang="en-US" sz="8800" b="1">
                <a:solidFill>
                  <a:srgbClr val="0070C0"/>
                </a:solidFill>
                <a:latin typeface="HP001 4 hàng" panose="020B0603050302020204" pitchFamily="34" charset="0"/>
                <a:ea typeface="DejaVu Serif Bold"/>
                <a:cs typeface="DejaVu Serif Bold"/>
                <a:sym typeface="DejaVu Serif Bold"/>
              </a:rPr>
              <a:t>Các em hãy </a:t>
            </a:r>
            <a:r>
              <a:rPr lang="en-US" sz="8800" b="1" u="sng">
                <a:solidFill>
                  <a:srgbClr val="0070C0"/>
                </a:solidFill>
                <a:latin typeface="HP001 4 hàng" panose="020B0603050302020204" pitchFamily="34" charset="0"/>
                <a:ea typeface="DejaVu Serif Bold"/>
                <a:cs typeface="DejaVu Serif Bold"/>
                <a:sym typeface="DejaVu Serif Bold"/>
              </a:rPr>
              <a:t>viết một đoạn văn</a:t>
            </a:r>
            <a:r>
              <a:rPr lang="en-US" sz="8800" b="1">
                <a:solidFill>
                  <a:srgbClr val="0070C0"/>
                </a:solidFill>
                <a:latin typeface="HP001 4 hàng" panose="020B0603050302020204" pitchFamily="34" charset="0"/>
                <a:ea typeface="DejaVu Serif Bold"/>
                <a:cs typeface="DejaVu Serif Bold"/>
                <a:sym typeface="DejaVu Serif Bold"/>
              </a:rPr>
              <a:t> </a:t>
            </a:r>
            <a:r>
              <a:rPr lang="en-US" sz="8800" b="1" u="sng">
                <a:solidFill>
                  <a:srgbClr val="0070C0"/>
                </a:solidFill>
                <a:latin typeface="HP001 4 hàng" panose="020B0603050302020204" pitchFamily="34" charset="0"/>
                <a:ea typeface="DejaVu Serif Bold"/>
                <a:cs typeface="DejaVu Serif Bold"/>
                <a:sym typeface="DejaVu Serif Bold"/>
              </a:rPr>
              <a:t>nêu ý kiến</a:t>
            </a:r>
            <a:r>
              <a:rPr lang="en-US" sz="8800" b="1">
                <a:solidFill>
                  <a:srgbClr val="0070C0"/>
                </a:solidFill>
                <a:latin typeface="HP001 4 hàng" panose="020B0603050302020204" pitchFamily="34" charset="0"/>
                <a:ea typeface="DejaVu Serif Bold"/>
                <a:cs typeface="DejaVu Serif Bold"/>
                <a:sym typeface="DejaVu Serif Bold"/>
              </a:rPr>
              <a:t> về </a:t>
            </a:r>
            <a:r>
              <a:rPr lang="en-US" sz="8800" b="1" u="sng">
                <a:solidFill>
                  <a:srgbClr val="0070C0"/>
                </a:solidFill>
                <a:latin typeface="HP001 4 hàng" panose="020B0603050302020204" pitchFamily="34" charset="0"/>
                <a:ea typeface="DejaVu Serif Bold"/>
                <a:cs typeface="DejaVu Serif Bold"/>
                <a:sym typeface="DejaVu Serif Bold"/>
              </a:rPr>
              <a:t>một hiện tượng xã hội khác</a:t>
            </a:r>
            <a:r>
              <a:rPr lang="en-US" sz="8800" b="1">
                <a:solidFill>
                  <a:srgbClr val="0070C0"/>
                </a:solidFill>
                <a:latin typeface="HP001 4 hàng" panose="020B0603050302020204" pitchFamily="34" charset="0"/>
                <a:ea typeface="DejaVu Serif Bold"/>
                <a:cs typeface="DejaVu Serif Bold"/>
                <a:sym typeface="DejaVu Serif Bold"/>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2915489" y="723900"/>
            <a:ext cx="12457023" cy="8855811"/>
          </a:xfrm>
          <a:custGeom>
            <a:avLst/>
            <a:gdLst/>
            <a:ahLst/>
            <a:cxnLst/>
            <a:rect l="l" t="t" r="r" b="b"/>
            <a:pathLst>
              <a:path w="12457023" h="8855811">
                <a:moveTo>
                  <a:pt x="0" y="0"/>
                </a:moveTo>
                <a:lnTo>
                  <a:pt x="12457022" y="0"/>
                </a:lnTo>
                <a:lnTo>
                  <a:pt x="12457022" y="8855811"/>
                </a:lnTo>
                <a:lnTo>
                  <a:pt x="0" y="8855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3746179" y="3681147"/>
            <a:ext cx="4574553" cy="6605853"/>
          </a:xfrm>
          <a:custGeom>
            <a:avLst/>
            <a:gdLst/>
            <a:ahLst/>
            <a:cxnLst/>
            <a:rect l="l" t="t" r="r" b="b"/>
            <a:pathLst>
              <a:path w="4574553" h="6605853">
                <a:moveTo>
                  <a:pt x="0" y="0"/>
                </a:moveTo>
                <a:lnTo>
                  <a:pt x="4574553" y="0"/>
                </a:lnTo>
                <a:lnTo>
                  <a:pt x="4574553" y="6605853"/>
                </a:lnTo>
                <a:lnTo>
                  <a:pt x="0" y="6605853"/>
                </a:lnTo>
                <a:lnTo>
                  <a:pt x="0" y="0"/>
                </a:lnTo>
                <a:close/>
              </a:path>
            </a:pathLst>
          </a:custGeom>
          <a:blipFill>
            <a:blip r:embed="rId12"/>
            <a:stretch>
              <a:fillRect/>
            </a:stretch>
          </a:blipFill>
        </p:spPr>
        <p:txBody>
          <a:bodyPr/>
          <a:lstStyle/>
          <a:p>
            <a:endParaRPr lang="en-US"/>
          </a:p>
        </p:txBody>
      </p:sp>
      <p:sp>
        <p:nvSpPr>
          <p:cNvPr id="12" name="Freeform 12"/>
          <p:cNvSpPr/>
          <p:nvPr/>
        </p:nvSpPr>
        <p:spPr>
          <a:xfrm>
            <a:off x="1119296" y="3840798"/>
            <a:ext cx="3674335" cy="6446202"/>
          </a:xfrm>
          <a:custGeom>
            <a:avLst/>
            <a:gdLst/>
            <a:ahLst/>
            <a:cxnLst/>
            <a:rect l="l" t="t" r="r" b="b"/>
            <a:pathLst>
              <a:path w="3674335" h="6446202">
                <a:moveTo>
                  <a:pt x="0" y="0"/>
                </a:moveTo>
                <a:lnTo>
                  <a:pt x="3674335" y="0"/>
                </a:lnTo>
                <a:lnTo>
                  <a:pt x="3674335" y="6446202"/>
                </a:lnTo>
                <a:lnTo>
                  <a:pt x="0" y="6446202"/>
                </a:lnTo>
                <a:lnTo>
                  <a:pt x="0" y="0"/>
                </a:lnTo>
                <a:close/>
              </a:path>
            </a:pathLst>
          </a:custGeom>
          <a:blipFill>
            <a:blip r:embed="rId13"/>
            <a:stretch>
              <a:fillRect/>
            </a:stretch>
          </a:blipFill>
        </p:spPr>
        <p:txBody>
          <a:bodyPr/>
          <a:lstStyle/>
          <a:p>
            <a:endParaRPr lang="en-US"/>
          </a:p>
        </p:txBody>
      </p:sp>
      <p:sp>
        <p:nvSpPr>
          <p:cNvPr id="13" name="TextBox 13"/>
          <p:cNvSpPr txBox="1"/>
          <p:nvPr/>
        </p:nvSpPr>
        <p:spPr>
          <a:xfrm>
            <a:off x="5327031" y="2853937"/>
            <a:ext cx="8310460" cy="4245752"/>
          </a:xfrm>
          <a:prstGeom prst="rect">
            <a:avLst/>
          </a:prstGeom>
        </p:spPr>
        <p:txBody>
          <a:bodyPr lIns="0" tIns="0" rIns="0" bIns="0" rtlCol="0" anchor="t">
            <a:spAutoFit/>
          </a:bodyPr>
          <a:lstStyle/>
          <a:p>
            <a:pPr algn="ctr">
              <a:lnSpc>
                <a:spcPts val="17102"/>
              </a:lnSpc>
            </a:pPr>
            <a:r>
              <a:rPr lang="en-US" sz="12215">
                <a:ln w="498475">
                  <a:solidFill>
                    <a:schemeClr val="accent5">
                      <a:lumMod val="20000"/>
                      <a:lumOff val="80000"/>
                    </a:schemeClr>
                  </a:solidFill>
                </a:ln>
                <a:solidFill>
                  <a:srgbClr val="004AAD"/>
                </a:solidFill>
                <a:latin typeface="UTM American Sans"/>
                <a:ea typeface="UTM American Sans"/>
                <a:cs typeface="UTM American Sans"/>
                <a:sym typeface="UTM American Sans"/>
              </a:rPr>
              <a:t>HOẠT ĐỘNG</a:t>
            </a:r>
          </a:p>
          <a:p>
            <a:pPr algn="ctr">
              <a:lnSpc>
                <a:spcPts val="17102"/>
              </a:lnSpc>
            </a:pPr>
            <a:r>
              <a:rPr lang="en-US" sz="12215">
                <a:ln w="498475">
                  <a:solidFill>
                    <a:schemeClr val="accent5">
                      <a:lumMod val="20000"/>
                      <a:lumOff val="80000"/>
                    </a:schemeClr>
                  </a:solidFill>
                </a:ln>
                <a:solidFill>
                  <a:srgbClr val="004AAD"/>
                </a:solidFill>
                <a:latin typeface="UTM American Sans"/>
                <a:ea typeface="UTM American Sans"/>
                <a:cs typeface="UTM American Sans"/>
                <a:sym typeface="UTM American Sans"/>
              </a:rPr>
              <a:t>KHỞI ĐỘNG</a:t>
            </a:r>
          </a:p>
        </p:txBody>
      </p:sp>
      <p:sp>
        <p:nvSpPr>
          <p:cNvPr id="14" name="TextBox 13">
            <a:extLst>
              <a:ext uri="{FF2B5EF4-FFF2-40B4-BE49-F238E27FC236}">
                <a16:creationId xmlns:a16="http://schemas.microsoft.com/office/drawing/2014/main" id="{E416A281-4789-E055-FC8E-0323FECD88EA}"/>
              </a:ext>
            </a:extLst>
          </p:cNvPr>
          <p:cNvSpPr txBox="1"/>
          <p:nvPr/>
        </p:nvSpPr>
        <p:spPr>
          <a:xfrm>
            <a:off x="5334000" y="2857500"/>
            <a:ext cx="8310460" cy="4245752"/>
          </a:xfrm>
          <a:prstGeom prst="rect">
            <a:avLst/>
          </a:prstGeom>
        </p:spPr>
        <p:txBody>
          <a:bodyPr lIns="0" tIns="0" rIns="0" bIns="0" rtlCol="0" anchor="t">
            <a:spAutoFit/>
          </a:bodyPr>
          <a:lstStyle/>
          <a:p>
            <a:pPr algn="ctr">
              <a:lnSpc>
                <a:spcPts val="17102"/>
              </a:lnSpc>
            </a:pPr>
            <a:r>
              <a:rPr lang="en-US" sz="12215">
                <a:solidFill>
                  <a:srgbClr val="004AAD"/>
                </a:solidFill>
                <a:latin typeface="UTM American Sans"/>
                <a:ea typeface="UTM American Sans"/>
                <a:cs typeface="UTM American Sans"/>
                <a:sym typeface="UTM American Sans"/>
              </a:rPr>
              <a:t>HOẠT ĐỘNG</a:t>
            </a:r>
          </a:p>
          <a:p>
            <a:pPr algn="ctr">
              <a:lnSpc>
                <a:spcPts val="17102"/>
              </a:lnSpc>
            </a:pPr>
            <a:r>
              <a:rPr lang="en-US" sz="12215">
                <a:solidFill>
                  <a:srgbClr val="004AAD"/>
                </a:solidFill>
                <a:latin typeface="UTM American Sans"/>
                <a:ea typeface="UTM American Sans"/>
                <a:cs typeface="UTM American Sans"/>
                <a:sym typeface="UTM American Sans"/>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206025" y="6225749"/>
            <a:ext cx="5750444" cy="4061251"/>
          </a:xfrm>
          <a:custGeom>
            <a:avLst/>
            <a:gdLst/>
            <a:ahLst/>
            <a:cxnLst/>
            <a:rect l="l" t="t" r="r" b="b"/>
            <a:pathLst>
              <a:path w="5750444" h="4061251">
                <a:moveTo>
                  <a:pt x="0" y="0"/>
                </a:moveTo>
                <a:lnTo>
                  <a:pt x="5750444" y="0"/>
                </a:lnTo>
                <a:lnTo>
                  <a:pt x="5750444" y="4061251"/>
                </a:lnTo>
                <a:lnTo>
                  <a:pt x="0" y="4061251"/>
                </a:lnTo>
                <a:lnTo>
                  <a:pt x="0" y="0"/>
                </a:lnTo>
                <a:close/>
              </a:path>
            </a:pathLst>
          </a:custGeom>
          <a:blipFill>
            <a:blip r:embed="rId3"/>
            <a:stretch>
              <a:fillRect/>
            </a:stretch>
          </a:blipFill>
        </p:spPr>
        <p:txBody>
          <a:bodyPr/>
          <a:lstStyle/>
          <a:p>
            <a:endParaRPr lang="en-US"/>
          </a:p>
        </p:txBody>
      </p:sp>
      <p:sp>
        <p:nvSpPr>
          <p:cNvPr id="5" name="Freeform 5"/>
          <p:cNvSpPr/>
          <p:nvPr/>
        </p:nvSpPr>
        <p:spPr>
          <a:xfrm>
            <a:off x="12379999" y="5491916"/>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3"/>
            <a:stretch>
              <a:fillRect/>
            </a:stretch>
          </a:blipFill>
        </p:spPr>
        <p:txBody>
          <a:bodyPr/>
          <a:lstStyle/>
          <a:p>
            <a:endParaRPr lang="en-US"/>
          </a:p>
        </p:txBody>
      </p:sp>
      <p:sp>
        <p:nvSpPr>
          <p:cNvPr id="6" name="Freeform 6"/>
          <p:cNvSpPr/>
          <p:nvPr/>
        </p:nvSpPr>
        <p:spPr>
          <a:xfrm>
            <a:off x="914400" y="44768"/>
            <a:ext cx="16992599" cy="10046892"/>
          </a:xfrm>
          <a:custGeom>
            <a:avLst/>
            <a:gdLst/>
            <a:ahLst/>
            <a:cxnLst/>
            <a:rect l="l" t="t" r="r" b="b"/>
            <a:pathLst>
              <a:path w="11986531" h="10046892">
                <a:moveTo>
                  <a:pt x="0" y="0"/>
                </a:moveTo>
                <a:lnTo>
                  <a:pt x="11986531" y="0"/>
                </a:lnTo>
                <a:lnTo>
                  <a:pt x="11986531" y="10046892"/>
                </a:lnTo>
                <a:lnTo>
                  <a:pt x="0" y="10046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71199" y="673523"/>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33999" y="-1717080"/>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4333149" y="68060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2514600" y="2324100"/>
            <a:ext cx="14080433" cy="5963427"/>
          </a:xfrm>
          <a:prstGeom prst="rect">
            <a:avLst/>
          </a:prstGeom>
        </p:spPr>
        <p:txBody>
          <a:bodyPr wrap="square" lIns="0" tIns="0" rIns="0" bIns="0" rtlCol="0" anchor="t">
            <a:spAutoFit/>
          </a:bodyPr>
          <a:lstStyle/>
          <a:p>
            <a:pPr algn="ctr"/>
            <a:r>
              <a:rPr lang="en-US" sz="19376">
                <a:solidFill>
                  <a:srgbClr val="557034"/>
                </a:solidFill>
                <a:latin typeface="UTM American Sans"/>
                <a:ea typeface="UTM American Sans"/>
                <a:cs typeface="UTM American Sans"/>
                <a:sym typeface="UTM American Sans"/>
              </a:rPr>
              <a:t>Chúc các em học tập tốt!</a:t>
            </a:r>
          </a:p>
        </p:txBody>
      </p:sp>
      <p:sp>
        <p:nvSpPr>
          <p:cNvPr id="12" name="Freeform 12"/>
          <p:cNvSpPr/>
          <p:nvPr/>
        </p:nvSpPr>
        <p:spPr>
          <a:xfrm>
            <a:off x="627316" y="290927"/>
            <a:ext cx="1186591" cy="1235579"/>
          </a:xfrm>
          <a:custGeom>
            <a:avLst/>
            <a:gdLst/>
            <a:ahLst/>
            <a:cxnLst/>
            <a:rect l="l" t="t" r="r" b="b"/>
            <a:pathLst>
              <a:path w="1186591" h="1235579">
                <a:moveTo>
                  <a:pt x="0" y="0"/>
                </a:moveTo>
                <a:lnTo>
                  <a:pt x="1186591" y="0"/>
                </a:lnTo>
                <a:lnTo>
                  <a:pt x="1186591" y="1235578"/>
                </a:lnTo>
                <a:lnTo>
                  <a:pt x="0" y="1235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760602" y="-37278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941626" y="-2103704"/>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940776" y="29092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31208" y="1689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23018" y="680608"/>
            <a:ext cx="11788611" cy="2392615"/>
          </a:xfrm>
          <a:custGeom>
            <a:avLst/>
            <a:gdLst/>
            <a:ahLst/>
            <a:cxnLst/>
            <a:rect l="l" t="t" r="r" b="b"/>
            <a:pathLst>
              <a:path w="11788611" h="2392615">
                <a:moveTo>
                  <a:pt x="0" y="0"/>
                </a:moveTo>
                <a:lnTo>
                  <a:pt x="11788611" y="0"/>
                </a:lnTo>
                <a:lnTo>
                  <a:pt x="11788611" y="2392615"/>
                </a:lnTo>
                <a:lnTo>
                  <a:pt x="0" y="2392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2316772" y="403588"/>
            <a:ext cx="3165841" cy="2940275"/>
          </a:xfrm>
          <a:custGeom>
            <a:avLst/>
            <a:gdLst/>
            <a:ahLst/>
            <a:cxnLst/>
            <a:rect l="l" t="t" r="r" b="b"/>
            <a:pathLst>
              <a:path w="3165841" h="2940275">
                <a:moveTo>
                  <a:pt x="0" y="0"/>
                </a:moveTo>
                <a:lnTo>
                  <a:pt x="3165841" y="0"/>
                </a:lnTo>
                <a:lnTo>
                  <a:pt x="3165841" y="2940275"/>
                </a:lnTo>
                <a:lnTo>
                  <a:pt x="0" y="2940275"/>
                </a:lnTo>
                <a:lnTo>
                  <a:pt x="0" y="0"/>
                </a:lnTo>
                <a:close/>
              </a:path>
            </a:pathLst>
          </a:custGeom>
          <a:blipFill>
            <a:blip r:embed="rId12"/>
            <a:stretch>
              <a:fillRect/>
            </a:stretch>
          </a:blipFill>
        </p:spPr>
        <p:txBody>
          <a:bodyPr/>
          <a:lstStyle/>
          <a:p>
            <a:endParaRPr lang="en-US"/>
          </a:p>
        </p:txBody>
      </p:sp>
      <p:sp>
        <p:nvSpPr>
          <p:cNvPr id="15" name="Freeform 15"/>
          <p:cNvSpPr/>
          <p:nvPr/>
        </p:nvSpPr>
        <p:spPr>
          <a:xfrm>
            <a:off x="13440671" y="392963"/>
            <a:ext cx="3256166" cy="2950900"/>
          </a:xfrm>
          <a:custGeom>
            <a:avLst/>
            <a:gdLst/>
            <a:ahLst/>
            <a:cxnLst/>
            <a:rect l="l" t="t" r="r" b="b"/>
            <a:pathLst>
              <a:path w="3256166" h="2950900">
                <a:moveTo>
                  <a:pt x="0" y="0"/>
                </a:moveTo>
                <a:lnTo>
                  <a:pt x="3256166" y="0"/>
                </a:lnTo>
                <a:lnTo>
                  <a:pt x="3256166" y="2950900"/>
                </a:lnTo>
                <a:lnTo>
                  <a:pt x="0" y="29509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1376218" y="3259322"/>
            <a:ext cx="15372302" cy="2392615"/>
          </a:xfrm>
          <a:custGeom>
            <a:avLst/>
            <a:gdLst/>
            <a:ahLst/>
            <a:cxnLst/>
            <a:rect l="l" t="t" r="r" b="b"/>
            <a:pathLst>
              <a:path w="7941105" h="2918356">
                <a:moveTo>
                  <a:pt x="0" y="0"/>
                </a:moveTo>
                <a:lnTo>
                  <a:pt x="7941105" y="0"/>
                </a:lnTo>
                <a:lnTo>
                  <a:pt x="7941105" y="2918356"/>
                </a:lnTo>
                <a:lnTo>
                  <a:pt x="0" y="29183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3181455" y="5838036"/>
            <a:ext cx="2523474" cy="2628619"/>
          </a:xfrm>
          <a:custGeom>
            <a:avLst/>
            <a:gdLst/>
            <a:ahLst/>
            <a:cxnLst/>
            <a:rect l="l" t="t" r="r" b="b"/>
            <a:pathLst>
              <a:path w="2523474" h="2628619">
                <a:moveTo>
                  <a:pt x="0" y="0"/>
                </a:moveTo>
                <a:lnTo>
                  <a:pt x="2523475" y="0"/>
                </a:lnTo>
                <a:lnTo>
                  <a:pt x="2523475" y="2628619"/>
                </a:lnTo>
                <a:lnTo>
                  <a:pt x="0" y="26286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8"/>
          <p:cNvSpPr txBox="1"/>
          <p:nvPr/>
        </p:nvSpPr>
        <p:spPr>
          <a:xfrm>
            <a:off x="3508743" y="741923"/>
            <a:ext cx="11788611" cy="2024380"/>
          </a:xfrm>
          <a:prstGeom prst="rect">
            <a:avLst/>
          </a:prstGeom>
        </p:spPr>
        <p:txBody>
          <a:bodyPr lIns="0" tIns="0" rIns="0" bIns="0" rtlCol="0" anchor="t">
            <a:spAutoFit/>
          </a:bodyPr>
          <a:lstStyle/>
          <a:p>
            <a:pPr algn="ctr">
              <a:lnSpc>
                <a:spcPts val="8119"/>
              </a:lnSpc>
            </a:pPr>
            <a:r>
              <a:rPr lang="en-US" sz="5799">
                <a:solidFill>
                  <a:srgbClr val="004AAD"/>
                </a:solidFill>
                <a:latin typeface="UTM Alberta Heavy"/>
                <a:ea typeface="UTM Alberta Heavy"/>
                <a:cs typeface="UTM Alberta Heavy"/>
                <a:sym typeface="UTM Alberta Heavy"/>
              </a:rPr>
              <a:t>TRÒ CHƠI</a:t>
            </a:r>
          </a:p>
          <a:p>
            <a:pPr algn="ctr">
              <a:lnSpc>
                <a:spcPts val="8119"/>
              </a:lnSpc>
            </a:pPr>
            <a:r>
              <a:rPr lang="en-US" sz="5799">
                <a:solidFill>
                  <a:srgbClr val="004AAD"/>
                </a:solidFill>
                <a:latin typeface="UTM Alberta Heavy"/>
                <a:ea typeface="UTM Alberta Heavy"/>
                <a:cs typeface="UTM Alberta Heavy"/>
                <a:sym typeface="UTM Alberta Heavy"/>
              </a:rPr>
              <a:t>RUNG CHUÔNG VÀNG</a:t>
            </a:r>
          </a:p>
        </p:txBody>
      </p:sp>
      <p:sp>
        <p:nvSpPr>
          <p:cNvPr id="19" name="TextBox 19"/>
          <p:cNvSpPr txBox="1"/>
          <p:nvPr/>
        </p:nvSpPr>
        <p:spPr>
          <a:xfrm>
            <a:off x="2941529" y="3467100"/>
            <a:ext cx="12404942" cy="1846659"/>
          </a:xfrm>
          <a:prstGeom prst="rect">
            <a:avLst/>
          </a:prstGeom>
        </p:spPr>
        <p:txBody>
          <a:bodyPr wrap="square" lIns="0" tIns="0" rIns="0" bIns="0" rtlCol="0" anchor="t">
            <a:spAutoFit/>
          </a:bodyPr>
          <a:lstStyle/>
          <a:p>
            <a:pPr algn="ctr"/>
            <a:r>
              <a:rPr lang="en-US" sz="6000" b="1">
                <a:solidFill>
                  <a:srgbClr val="004AAD"/>
                </a:solidFill>
                <a:latin typeface="Arial" panose="020B0604020202020204" pitchFamily="34" charset="0"/>
                <a:ea typeface="DejaVu Serif Bold"/>
                <a:cs typeface="Arial" panose="020B0604020202020204" pitchFamily="34" charset="0"/>
                <a:sym typeface="DejaVu Serif Bold"/>
              </a:rPr>
              <a:t>Câu 1: Cấu tạo của một đoạn văn gồm mấy phần?</a:t>
            </a:r>
          </a:p>
        </p:txBody>
      </p:sp>
      <p:sp>
        <p:nvSpPr>
          <p:cNvPr id="20" name="TextBox 20"/>
          <p:cNvSpPr txBox="1"/>
          <p:nvPr/>
        </p:nvSpPr>
        <p:spPr>
          <a:xfrm>
            <a:off x="6370253" y="7208006"/>
            <a:ext cx="5851832" cy="1335943"/>
          </a:xfrm>
          <a:prstGeom prst="rect">
            <a:avLst/>
          </a:prstGeom>
        </p:spPr>
        <p:txBody>
          <a:bodyPr wrap="square" lIns="0" tIns="0" rIns="0" bIns="0" rtlCol="0" anchor="t">
            <a:spAutoFit/>
          </a:bodyPr>
          <a:lstStyle/>
          <a:p>
            <a:pPr algn="l">
              <a:lnSpc>
                <a:spcPts val="10359"/>
              </a:lnSpc>
            </a:pPr>
            <a:r>
              <a:rPr lang="en-US" sz="11500" b="1">
                <a:solidFill>
                  <a:srgbClr val="000000"/>
                </a:solidFill>
                <a:latin typeface="Arial" panose="020B0604020202020204" pitchFamily="34" charset="0"/>
                <a:ea typeface="DejaVu Serif Bold"/>
                <a:cs typeface="Arial" panose="020B0604020202020204" pitchFamily="34" charset="0"/>
                <a:sym typeface="DejaVu Serif Bold"/>
              </a:rPr>
              <a:t>3 phần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760602" y="-37278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941626" y="-2103704"/>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940776" y="29092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31208" y="1689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23018" y="680608"/>
            <a:ext cx="11788611" cy="2392615"/>
          </a:xfrm>
          <a:custGeom>
            <a:avLst/>
            <a:gdLst/>
            <a:ahLst/>
            <a:cxnLst/>
            <a:rect l="l" t="t" r="r" b="b"/>
            <a:pathLst>
              <a:path w="11788611" h="2392615">
                <a:moveTo>
                  <a:pt x="0" y="0"/>
                </a:moveTo>
                <a:lnTo>
                  <a:pt x="11788611" y="0"/>
                </a:lnTo>
                <a:lnTo>
                  <a:pt x="11788611" y="2392615"/>
                </a:lnTo>
                <a:lnTo>
                  <a:pt x="0" y="2392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2316772" y="403588"/>
            <a:ext cx="3165841" cy="2940275"/>
          </a:xfrm>
          <a:custGeom>
            <a:avLst/>
            <a:gdLst/>
            <a:ahLst/>
            <a:cxnLst/>
            <a:rect l="l" t="t" r="r" b="b"/>
            <a:pathLst>
              <a:path w="3165841" h="2940275">
                <a:moveTo>
                  <a:pt x="0" y="0"/>
                </a:moveTo>
                <a:lnTo>
                  <a:pt x="3165841" y="0"/>
                </a:lnTo>
                <a:lnTo>
                  <a:pt x="3165841" y="2940275"/>
                </a:lnTo>
                <a:lnTo>
                  <a:pt x="0" y="2940275"/>
                </a:lnTo>
                <a:lnTo>
                  <a:pt x="0" y="0"/>
                </a:lnTo>
                <a:close/>
              </a:path>
            </a:pathLst>
          </a:custGeom>
          <a:blipFill>
            <a:blip r:embed="rId12"/>
            <a:stretch>
              <a:fillRect/>
            </a:stretch>
          </a:blipFill>
        </p:spPr>
        <p:txBody>
          <a:bodyPr/>
          <a:lstStyle/>
          <a:p>
            <a:endParaRPr lang="en-US"/>
          </a:p>
        </p:txBody>
      </p:sp>
      <p:sp>
        <p:nvSpPr>
          <p:cNvPr id="15" name="Freeform 15"/>
          <p:cNvSpPr/>
          <p:nvPr/>
        </p:nvSpPr>
        <p:spPr>
          <a:xfrm>
            <a:off x="13440671" y="392963"/>
            <a:ext cx="3256166" cy="2950900"/>
          </a:xfrm>
          <a:custGeom>
            <a:avLst/>
            <a:gdLst/>
            <a:ahLst/>
            <a:cxnLst/>
            <a:rect l="l" t="t" r="r" b="b"/>
            <a:pathLst>
              <a:path w="3256166" h="2950900">
                <a:moveTo>
                  <a:pt x="0" y="0"/>
                </a:moveTo>
                <a:lnTo>
                  <a:pt x="3256166" y="0"/>
                </a:lnTo>
                <a:lnTo>
                  <a:pt x="3256166" y="2950900"/>
                </a:lnTo>
                <a:lnTo>
                  <a:pt x="0" y="29509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2316772" y="3390900"/>
            <a:ext cx="14599628" cy="2135022"/>
          </a:xfrm>
          <a:custGeom>
            <a:avLst/>
            <a:gdLst/>
            <a:ahLst/>
            <a:cxnLst/>
            <a:rect l="l" t="t" r="r" b="b"/>
            <a:pathLst>
              <a:path w="7941105" h="2918356">
                <a:moveTo>
                  <a:pt x="0" y="0"/>
                </a:moveTo>
                <a:lnTo>
                  <a:pt x="7941105" y="0"/>
                </a:lnTo>
                <a:lnTo>
                  <a:pt x="7941105" y="2918356"/>
                </a:lnTo>
                <a:lnTo>
                  <a:pt x="0" y="29183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1300109" y="5075016"/>
            <a:ext cx="2523474" cy="2628619"/>
          </a:xfrm>
          <a:custGeom>
            <a:avLst/>
            <a:gdLst/>
            <a:ahLst/>
            <a:cxnLst/>
            <a:rect l="l" t="t" r="r" b="b"/>
            <a:pathLst>
              <a:path w="2523474" h="2628619">
                <a:moveTo>
                  <a:pt x="0" y="0"/>
                </a:moveTo>
                <a:lnTo>
                  <a:pt x="2523474" y="0"/>
                </a:lnTo>
                <a:lnTo>
                  <a:pt x="2523474" y="2628619"/>
                </a:lnTo>
                <a:lnTo>
                  <a:pt x="0" y="26286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8"/>
          <p:cNvSpPr txBox="1"/>
          <p:nvPr/>
        </p:nvSpPr>
        <p:spPr>
          <a:xfrm>
            <a:off x="3508743" y="741923"/>
            <a:ext cx="11788611" cy="2024380"/>
          </a:xfrm>
          <a:prstGeom prst="rect">
            <a:avLst/>
          </a:prstGeom>
        </p:spPr>
        <p:txBody>
          <a:bodyPr lIns="0" tIns="0" rIns="0" bIns="0" rtlCol="0" anchor="t">
            <a:spAutoFit/>
          </a:bodyPr>
          <a:lstStyle/>
          <a:p>
            <a:pPr algn="ctr">
              <a:lnSpc>
                <a:spcPts val="8119"/>
              </a:lnSpc>
            </a:pPr>
            <a:r>
              <a:rPr lang="en-US" sz="5799">
                <a:solidFill>
                  <a:srgbClr val="004AAD"/>
                </a:solidFill>
                <a:latin typeface="UTM Alberta Heavy"/>
                <a:ea typeface="UTM Alberta Heavy"/>
                <a:cs typeface="UTM Alberta Heavy"/>
                <a:sym typeface="UTM Alberta Heavy"/>
              </a:rPr>
              <a:t>TRÒ CHƠI</a:t>
            </a:r>
          </a:p>
          <a:p>
            <a:pPr algn="ctr">
              <a:lnSpc>
                <a:spcPts val="8119"/>
              </a:lnSpc>
            </a:pPr>
            <a:r>
              <a:rPr lang="en-US" sz="5799">
                <a:solidFill>
                  <a:srgbClr val="004AAD"/>
                </a:solidFill>
                <a:latin typeface="UTM Alberta Heavy"/>
                <a:ea typeface="UTM Alberta Heavy"/>
                <a:cs typeface="UTM Alberta Heavy"/>
                <a:sym typeface="UTM Alberta Heavy"/>
              </a:rPr>
              <a:t>RUNG CHUÔNG VÀNG</a:t>
            </a:r>
          </a:p>
        </p:txBody>
      </p:sp>
      <p:sp>
        <p:nvSpPr>
          <p:cNvPr id="19" name="TextBox 19"/>
          <p:cNvSpPr txBox="1"/>
          <p:nvPr/>
        </p:nvSpPr>
        <p:spPr>
          <a:xfrm>
            <a:off x="3522897" y="3902546"/>
            <a:ext cx="13698303" cy="936154"/>
          </a:xfrm>
          <a:prstGeom prst="rect">
            <a:avLst/>
          </a:prstGeom>
        </p:spPr>
        <p:txBody>
          <a:bodyPr wrap="square" lIns="0" tIns="0" rIns="0" bIns="0" rtlCol="0" anchor="t">
            <a:spAutoFit/>
          </a:bodyPr>
          <a:lstStyle/>
          <a:p>
            <a:pPr algn="l">
              <a:lnSpc>
                <a:spcPts val="7279"/>
              </a:lnSpc>
            </a:pPr>
            <a:r>
              <a:rPr lang="en-US" sz="6600" b="1">
                <a:solidFill>
                  <a:srgbClr val="004AAD"/>
                </a:solidFill>
                <a:latin typeface="Arial" panose="020B0604020202020204" pitchFamily="34" charset="0"/>
                <a:ea typeface="DejaVu Serif Bold"/>
                <a:cs typeface="Arial" panose="020B0604020202020204" pitchFamily="34" charset="0"/>
                <a:sym typeface="DejaVu Serif Bold"/>
              </a:rPr>
              <a:t>Câu 2: Đó là những phần nào?</a:t>
            </a:r>
          </a:p>
        </p:txBody>
      </p:sp>
      <p:sp>
        <p:nvSpPr>
          <p:cNvPr id="20" name="TextBox 20"/>
          <p:cNvSpPr txBox="1"/>
          <p:nvPr/>
        </p:nvSpPr>
        <p:spPr>
          <a:xfrm>
            <a:off x="3886200" y="6591300"/>
            <a:ext cx="13169391" cy="1102866"/>
          </a:xfrm>
          <a:prstGeom prst="rect">
            <a:avLst/>
          </a:prstGeom>
        </p:spPr>
        <p:txBody>
          <a:bodyPr wrap="square" lIns="0" tIns="0" rIns="0" bIns="0" rtlCol="0" anchor="t">
            <a:spAutoFit/>
          </a:bodyPr>
          <a:lstStyle/>
          <a:p>
            <a:pPr algn="l">
              <a:lnSpc>
                <a:spcPts val="8561"/>
              </a:lnSpc>
            </a:pPr>
            <a:r>
              <a:rPr lang="en-US" sz="7200" b="1">
                <a:solidFill>
                  <a:srgbClr val="000000"/>
                </a:solidFill>
                <a:latin typeface="Arial" panose="020B0604020202020204" pitchFamily="34" charset="0"/>
                <a:ea typeface="DejaVu Serif Bold"/>
                <a:cs typeface="Arial" panose="020B0604020202020204" pitchFamily="34" charset="0"/>
                <a:sym typeface="DejaVu Serif Bold"/>
              </a:rPr>
              <a:t>Mở đoạn, thân đoạn, kết đoạn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3"/>
            <a:stretch>
              <a:fillRect/>
            </a:stretch>
          </a:blipFill>
        </p:spPr>
        <p:txBody>
          <a:bodyPr/>
          <a:lstStyle/>
          <a:p>
            <a:pPr algn="just">
              <a:lnSpc>
                <a:spcPts val="6654"/>
              </a:lnSpc>
              <a:spcBef>
                <a:spcPct val="0"/>
              </a:spcBef>
            </a:pPr>
            <a:r>
              <a:rPr lang="en-US" sz="1800">
                <a:latin typeface="Canva Sans"/>
                <a:ea typeface="Canva Sans"/>
                <a:cs typeface="Canva Sans"/>
                <a:sym typeface="Canva Sans"/>
              </a:rPr>
              <a:t>B.Nêu những lí do khiến em đồng ý hay không đồng ý.</a:t>
            </a:r>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1760602" y="-37278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941626" y="-2103704"/>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940776" y="29092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31208" y="1689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10"/>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0"/>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23018" y="680608"/>
            <a:ext cx="11788611" cy="2392615"/>
          </a:xfrm>
          <a:custGeom>
            <a:avLst/>
            <a:gdLst/>
            <a:ahLst/>
            <a:cxnLst/>
            <a:rect l="l" t="t" r="r" b="b"/>
            <a:pathLst>
              <a:path w="11788611" h="2392615">
                <a:moveTo>
                  <a:pt x="0" y="0"/>
                </a:moveTo>
                <a:lnTo>
                  <a:pt x="11788611" y="0"/>
                </a:lnTo>
                <a:lnTo>
                  <a:pt x="11788611" y="2392615"/>
                </a:lnTo>
                <a:lnTo>
                  <a:pt x="0" y="2392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2316772" y="403588"/>
            <a:ext cx="3165841" cy="2940275"/>
          </a:xfrm>
          <a:custGeom>
            <a:avLst/>
            <a:gdLst/>
            <a:ahLst/>
            <a:cxnLst/>
            <a:rect l="l" t="t" r="r" b="b"/>
            <a:pathLst>
              <a:path w="3165841" h="2940275">
                <a:moveTo>
                  <a:pt x="0" y="0"/>
                </a:moveTo>
                <a:lnTo>
                  <a:pt x="3165841" y="0"/>
                </a:lnTo>
                <a:lnTo>
                  <a:pt x="3165841" y="2940275"/>
                </a:lnTo>
                <a:lnTo>
                  <a:pt x="0" y="2940275"/>
                </a:lnTo>
                <a:lnTo>
                  <a:pt x="0" y="0"/>
                </a:lnTo>
                <a:close/>
              </a:path>
            </a:pathLst>
          </a:custGeom>
          <a:blipFill>
            <a:blip r:embed="rId13"/>
            <a:stretch>
              <a:fillRect/>
            </a:stretch>
          </a:blipFill>
        </p:spPr>
        <p:txBody>
          <a:bodyPr/>
          <a:lstStyle/>
          <a:p>
            <a:endParaRPr lang="en-US"/>
          </a:p>
        </p:txBody>
      </p:sp>
      <p:sp>
        <p:nvSpPr>
          <p:cNvPr id="15" name="Freeform 15"/>
          <p:cNvSpPr/>
          <p:nvPr/>
        </p:nvSpPr>
        <p:spPr>
          <a:xfrm>
            <a:off x="13440671" y="342900"/>
            <a:ext cx="3256166" cy="2950900"/>
          </a:xfrm>
          <a:custGeom>
            <a:avLst/>
            <a:gdLst/>
            <a:ahLst/>
            <a:cxnLst/>
            <a:rect l="l" t="t" r="r" b="b"/>
            <a:pathLst>
              <a:path w="3256166" h="2950900">
                <a:moveTo>
                  <a:pt x="0" y="0"/>
                </a:moveTo>
                <a:lnTo>
                  <a:pt x="3256166" y="0"/>
                </a:lnTo>
                <a:lnTo>
                  <a:pt x="3256166" y="2950900"/>
                </a:lnTo>
                <a:lnTo>
                  <a:pt x="0" y="2950900"/>
                </a:lnTo>
                <a:lnTo>
                  <a:pt x="0" y="0"/>
                </a:lnTo>
                <a:close/>
              </a:path>
            </a:pathLst>
          </a:custGeom>
          <a:blipFill>
            <a:blip r:embed="rId14"/>
            <a:stretch>
              <a:fillRect/>
            </a:stretch>
          </a:blipFill>
        </p:spPr>
        <p:txBody>
          <a:bodyPr/>
          <a:lstStyle/>
          <a:p>
            <a:endParaRPr lang="en-US"/>
          </a:p>
        </p:txBody>
      </p:sp>
      <p:sp>
        <p:nvSpPr>
          <p:cNvPr id="16" name="Freeform 16"/>
          <p:cNvSpPr/>
          <p:nvPr/>
        </p:nvSpPr>
        <p:spPr>
          <a:xfrm>
            <a:off x="1295400" y="3162300"/>
            <a:ext cx="16350071" cy="2632823"/>
          </a:xfrm>
          <a:custGeom>
            <a:avLst/>
            <a:gdLst/>
            <a:ahLst/>
            <a:cxnLst/>
            <a:rect l="l" t="t" r="r" b="b"/>
            <a:pathLst>
              <a:path w="7941105" h="2918356">
                <a:moveTo>
                  <a:pt x="0" y="0"/>
                </a:moveTo>
                <a:lnTo>
                  <a:pt x="7941105" y="0"/>
                </a:lnTo>
                <a:lnTo>
                  <a:pt x="7941105" y="2918356"/>
                </a:lnTo>
                <a:lnTo>
                  <a:pt x="0" y="29183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7" name="TextBox 17"/>
          <p:cNvSpPr txBox="1"/>
          <p:nvPr/>
        </p:nvSpPr>
        <p:spPr>
          <a:xfrm>
            <a:off x="3508743" y="741923"/>
            <a:ext cx="11788611" cy="2024380"/>
          </a:xfrm>
          <a:prstGeom prst="rect">
            <a:avLst/>
          </a:prstGeom>
        </p:spPr>
        <p:txBody>
          <a:bodyPr lIns="0" tIns="0" rIns="0" bIns="0" rtlCol="0" anchor="t">
            <a:spAutoFit/>
          </a:bodyPr>
          <a:lstStyle/>
          <a:p>
            <a:pPr algn="ctr">
              <a:lnSpc>
                <a:spcPts val="8119"/>
              </a:lnSpc>
            </a:pPr>
            <a:r>
              <a:rPr lang="en-US" sz="5799">
                <a:solidFill>
                  <a:srgbClr val="004AAD"/>
                </a:solidFill>
                <a:latin typeface="UTM Alberta Heavy"/>
                <a:ea typeface="UTM Alberta Heavy"/>
                <a:cs typeface="UTM Alberta Heavy"/>
                <a:sym typeface="UTM Alberta Heavy"/>
              </a:rPr>
              <a:t>TRÒ CHƠI</a:t>
            </a:r>
          </a:p>
          <a:p>
            <a:pPr algn="ctr">
              <a:lnSpc>
                <a:spcPts val="8119"/>
              </a:lnSpc>
            </a:pPr>
            <a:r>
              <a:rPr lang="en-US" sz="5799">
                <a:solidFill>
                  <a:srgbClr val="004AAD"/>
                </a:solidFill>
                <a:latin typeface="UTM Alberta Heavy"/>
                <a:ea typeface="UTM Alberta Heavy"/>
                <a:cs typeface="UTM Alberta Heavy"/>
                <a:sym typeface="UTM Alberta Heavy"/>
              </a:rPr>
              <a:t>RUNG CHUÔNG VÀNG</a:t>
            </a:r>
          </a:p>
        </p:txBody>
      </p:sp>
      <p:sp>
        <p:nvSpPr>
          <p:cNvPr id="18" name="TextBox 18"/>
          <p:cNvSpPr txBox="1"/>
          <p:nvPr/>
        </p:nvSpPr>
        <p:spPr>
          <a:xfrm>
            <a:off x="2514600" y="3543300"/>
            <a:ext cx="14152093" cy="1758950"/>
          </a:xfrm>
          <a:prstGeom prst="rect">
            <a:avLst/>
          </a:prstGeom>
        </p:spPr>
        <p:txBody>
          <a:bodyPr wrap="square" lIns="0" tIns="0" rIns="0" bIns="0" rtlCol="0" anchor="t">
            <a:spAutoFit/>
          </a:bodyPr>
          <a:lstStyle/>
          <a:p>
            <a:pPr algn="just">
              <a:lnSpc>
                <a:spcPts val="7000"/>
              </a:lnSpc>
            </a:pPr>
            <a:r>
              <a:rPr lang="en-US" sz="5000" b="1">
                <a:solidFill>
                  <a:srgbClr val="004AAD"/>
                </a:solidFill>
                <a:latin typeface="Arial" panose="020B0604020202020204" pitchFamily="34" charset="0"/>
                <a:ea typeface="DejaVu Serif Bold"/>
                <a:cs typeface="Arial" panose="020B0604020202020204" pitchFamily="34" charset="0"/>
                <a:sym typeface="DejaVu Serif Bold"/>
              </a:rPr>
              <a:t>Câu 3: Trong đoạn văn nêu ý kiến về một hiện tượng xã hội, ở phần mở đoạn, em làm gì?</a:t>
            </a:r>
          </a:p>
        </p:txBody>
      </p:sp>
      <p:sp>
        <p:nvSpPr>
          <p:cNvPr id="19" name="TextBox 19"/>
          <p:cNvSpPr txBox="1"/>
          <p:nvPr/>
        </p:nvSpPr>
        <p:spPr>
          <a:xfrm>
            <a:off x="1295401" y="5912474"/>
            <a:ext cx="16132084" cy="3362139"/>
          </a:xfrm>
          <a:prstGeom prst="rect">
            <a:avLst/>
          </a:prstGeom>
        </p:spPr>
        <p:txBody>
          <a:bodyPr wrap="square" lIns="0" tIns="0" rIns="0" bIns="0" rtlCol="0" anchor="t">
            <a:spAutoFit/>
          </a:bodyPr>
          <a:lstStyle/>
          <a:p>
            <a:pPr algn="just">
              <a:lnSpc>
                <a:spcPts val="6654"/>
              </a:lnSpc>
              <a:spcBef>
                <a:spcPct val="0"/>
              </a:spcBef>
            </a:pPr>
            <a:r>
              <a:rPr lang="en-US" sz="4800" b="1">
                <a:latin typeface="Arial" panose="020B0604020202020204" pitchFamily="34" charset="0"/>
                <a:ea typeface="Canva Sans"/>
                <a:cs typeface="Arial" panose="020B0604020202020204" pitchFamily="34" charset="0"/>
                <a:sym typeface="Canva Sans"/>
              </a:rPr>
              <a:t>A. Nêu lên ý kiến của bản thân: đồng ý hay không đồng ý với hiện tượng, vấn đề đó.</a:t>
            </a:r>
          </a:p>
          <a:p>
            <a:pPr algn="just">
              <a:lnSpc>
                <a:spcPts val="6654"/>
              </a:lnSpc>
              <a:spcBef>
                <a:spcPct val="0"/>
              </a:spcBef>
            </a:pPr>
            <a:r>
              <a:rPr lang="en-US" sz="4800" b="1">
                <a:latin typeface="Arial" panose="020B0604020202020204" pitchFamily="34" charset="0"/>
                <a:ea typeface="Canva Sans"/>
                <a:cs typeface="Arial" panose="020B0604020202020204" pitchFamily="34" charset="0"/>
                <a:sym typeface="Canva Sans"/>
              </a:rPr>
              <a:t>B. Nêu những lí do khiến em đồng ý hay không đồng ý.</a:t>
            </a:r>
          </a:p>
          <a:p>
            <a:pPr algn="just">
              <a:lnSpc>
                <a:spcPts val="6654"/>
              </a:lnSpc>
              <a:spcBef>
                <a:spcPct val="0"/>
              </a:spcBef>
            </a:pPr>
            <a:r>
              <a:rPr lang="en-US" sz="4800" b="1">
                <a:latin typeface="Arial" panose="020B0604020202020204" pitchFamily="34" charset="0"/>
                <a:ea typeface="Canva Sans"/>
                <a:cs typeface="Arial" panose="020B0604020202020204" pitchFamily="34" charset="0"/>
                <a:sym typeface="Canva Sans"/>
              </a:rPr>
              <a:t>C. Khẳng định lại ý kiến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9">
                                            <p:txEl>
                                              <p:pRg st="0" end="0"/>
                                            </p:txEl>
                                          </p:spTgt>
                                        </p:tgtEl>
                                        <p:attrNameLst>
                                          <p:attrName>style.color</p:attrName>
                                        </p:attrNameLst>
                                      </p:cBhvr>
                                      <p:to>
                                        <p:clrVal>
                                          <a:srgbClr val="FF0000"/>
                                        </p:clrVal>
                                      </p:to>
                                    </p:set>
                                    <p:set>
                                      <p:cBhvr>
                                        <p:cTn id="7" dur="500" fill="hold"/>
                                        <p:tgtEl>
                                          <p:spTgt spid="19">
                                            <p:txEl>
                                              <p:pRg st="0" end="0"/>
                                            </p:txEl>
                                          </p:spTgt>
                                        </p:tgtEl>
                                        <p:attrNameLst>
                                          <p:attrName>fillcolor</p:attrName>
                                        </p:attrNameLst>
                                      </p:cBhvr>
                                      <p:to>
                                        <p:clrVal>
                                          <a:srgbClr val="FF0000"/>
                                        </p:clrVal>
                                      </p:to>
                                    </p:set>
                                    <p:set>
                                      <p:cBhvr>
                                        <p:cTn id="8" dur="500" fill="hold"/>
                                        <p:tgtEl>
                                          <p:spTgt spid="19">
                                            <p:txEl>
                                              <p:pRg st="0" end="0"/>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3"/>
            <a:stretch>
              <a:fillRect/>
            </a:stretch>
          </a:blipFill>
        </p:spPr>
        <p:txBody>
          <a:bodyPr/>
          <a:lstStyle/>
          <a:p>
            <a:pPr algn="just">
              <a:lnSpc>
                <a:spcPts val="6654"/>
              </a:lnSpc>
              <a:spcBef>
                <a:spcPct val="0"/>
              </a:spcBef>
            </a:pPr>
            <a:r>
              <a:rPr lang="en-US" sz="1800">
                <a:latin typeface="Canva Sans"/>
                <a:ea typeface="Canva Sans"/>
                <a:cs typeface="Canva Sans"/>
                <a:sym typeface="Canva Sans"/>
              </a:rPr>
              <a:t>B.Nêu những lí do khiến em đồng ý hay không đồng ý.</a:t>
            </a:r>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a:off x="-1760602" y="-372788"/>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941626" y="-2103704"/>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940776" y="290927"/>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31208" y="16893"/>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3502377" y="6405347"/>
            <a:ext cx="6171574" cy="4358674"/>
          </a:xfrm>
          <a:custGeom>
            <a:avLst/>
            <a:gdLst/>
            <a:ahLst/>
            <a:cxnLst/>
            <a:rect l="l" t="t" r="r" b="b"/>
            <a:pathLst>
              <a:path w="6171574" h="4358674">
                <a:moveTo>
                  <a:pt x="0" y="0"/>
                </a:moveTo>
                <a:lnTo>
                  <a:pt x="6171574" y="0"/>
                </a:lnTo>
                <a:lnTo>
                  <a:pt x="6171574" y="4358673"/>
                </a:lnTo>
                <a:lnTo>
                  <a:pt x="0" y="4358673"/>
                </a:lnTo>
                <a:lnTo>
                  <a:pt x="0" y="0"/>
                </a:lnTo>
                <a:close/>
              </a:path>
            </a:pathLst>
          </a:custGeom>
          <a:blipFill>
            <a:blip r:embed="rId10"/>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10"/>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423018" y="680608"/>
            <a:ext cx="11788611" cy="2392615"/>
          </a:xfrm>
          <a:custGeom>
            <a:avLst/>
            <a:gdLst/>
            <a:ahLst/>
            <a:cxnLst/>
            <a:rect l="l" t="t" r="r" b="b"/>
            <a:pathLst>
              <a:path w="11788611" h="2392615">
                <a:moveTo>
                  <a:pt x="0" y="0"/>
                </a:moveTo>
                <a:lnTo>
                  <a:pt x="11788611" y="0"/>
                </a:lnTo>
                <a:lnTo>
                  <a:pt x="11788611" y="2392615"/>
                </a:lnTo>
                <a:lnTo>
                  <a:pt x="0" y="2392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2316772" y="403588"/>
            <a:ext cx="3165841" cy="2940275"/>
          </a:xfrm>
          <a:custGeom>
            <a:avLst/>
            <a:gdLst/>
            <a:ahLst/>
            <a:cxnLst/>
            <a:rect l="l" t="t" r="r" b="b"/>
            <a:pathLst>
              <a:path w="3165841" h="2940275">
                <a:moveTo>
                  <a:pt x="0" y="0"/>
                </a:moveTo>
                <a:lnTo>
                  <a:pt x="3165841" y="0"/>
                </a:lnTo>
                <a:lnTo>
                  <a:pt x="3165841" y="2940275"/>
                </a:lnTo>
                <a:lnTo>
                  <a:pt x="0" y="2940275"/>
                </a:lnTo>
                <a:lnTo>
                  <a:pt x="0" y="0"/>
                </a:lnTo>
                <a:close/>
              </a:path>
            </a:pathLst>
          </a:custGeom>
          <a:blipFill>
            <a:blip r:embed="rId13"/>
            <a:stretch>
              <a:fillRect/>
            </a:stretch>
          </a:blipFill>
        </p:spPr>
        <p:txBody>
          <a:bodyPr/>
          <a:lstStyle/>
          <a:p>
            <a:endParaRPr lang="en-US"/>
          </a:p>
        </p:txBody>
      </p:sp>
      <p:sp>
        <p:nvSpPr>
          <p:cNvPr id="15" name="Freeform 15"/>
          <p:cNvSpPr/>
          <p:nvPr/>
        </p:nvSpPr>
        <p:spPr>
          <a:xfrm>
            <a:off x="13440671" y="342900"/>
            <a:ext cx="3256166" cy="2950900"/>
          </a:xfrm>
          <a:custGeom>
            <a:avLst/>
            <a:gdLst/>
            <a:ahLst/>
            <a:cxnLst/>
            <a:rect l="l" t="t" r="r" b="b"/>
            <a:pathLst>
              <a:path w="3256166" h="2950900">
                <a:moveTo>
                  <a:pt x="0" y="0"/>
                </a:moveTo>
                <a:lnTo>
                  <a:pt x="3256166" y="0"/>
                </a:lnTo>
                <a:lnTo>
                  <a:pt x="3256166" y="2950900"/>
                </a:lnTo>
                <a:lnTo>
                  <a:pt x="0" y="2950900"/>
                </a:lnTo>
                <a:lnTo>
                  <a:pt x="0" y="0"/>
                </a:lnTo>
                <a:close/>
              </a:path>
            </a:pathLst>
          </a:custGeom>
          <a:blipFill>
            <a:blip r:embed="rId14"/>
            <a:stretch>
              <a:fillRect/>
            </a:stretch>
          </a:blipFill>
        </p:spPr>
        <p:txBody>
          <a:bodyPr/>
          <a:lstStyle/>
          <a:p>
            <a:endParaRPr lang="en-US"/>
          </a:p>
        </p:txBody>
      </p:sp>
      <p:sp>
        <p:nvSpPr>
          <p:cNvPr id="16" name="Freeform 16"/>
          <p:cNvSpPr/>
          <p:nvPr/>
        </p:nvSpPr>
        <p:spPr>
          <a:xfrm>
            <a:off x="1295400" y="3162300"/>
            <a:ext cx="16350071" cy="2632823"/>
          </a:xfrm>
          <a:custGeom>
            <a:avLst/>
            <a:gdLst/>
            <a:ahLst/>
            <a:cxnLst/>
            <a:rect l="l" t="t" r="r" b="b"/>
            <a:pathLst>
              <a:path w="7941105" h="2918356">
                <a:moveTo>
                  <a:pt x="0" y="0"/>
                </a:moveTo>
                <a:lnTo>
                  <a:pt x="7941105" y="0"/>
                </a:lnTo>
                <a:lnTo>
                  <a:pt x="7941105" y="2918356"/>
                </a:lnTo>
                <a:lnTo>
                  <a:pt x="0" y="291835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7" name="TextBox 17"/>
          <p:cNvSpPr txBox="1"/>
          <p:nvPr/>
        </p:nvSpPr>
        <p:spPr>
          <a:xfrm>
            <a:off x="3508743" y="741923"/>
            <a:ext cx="11788611" cy="2024380"/>
          </a:xfrm>
          <a:prstGeom prst="rect">
            <a:avLst/>
          </a:prstGeom>
        </p:spPr>
        <p:txBody>
          <a:bodyPr lIns="0" tIns="0" rIns="0" bIns="0" rtlCol="0" anchor="t">
            <a:spAutoFit/>
          </a:bodyPr>
          <a:lstStyle/>
          <a:p>
            <a:pPr algn="ctr">
              <a:lnSpc>
                <a:spcPts val="8119"/>
              </a:lnSpc>
            </a:pPr>
            <a:r>
              <a:rPr lang="en-US" sz="5799">
                <a:solidFill>
                  <a:srgbClr val="004AAD"/>
                </a:solidFill>
                <a:latin typeface="UTM Alberta Heavy"/>
                <a:ea typeface="UTM Alberta Heavy"/>
                <a:cs typeface="UTM Alberta Heavy"/>
                <a:sym typeface="UTM Alberta Heavy"/>
              </a:rPr>
              <a:t>TRÒ CHƠI</a:t>
            </a:r>
          </a:p>
          <a:p>
            <a:pPr algn="ctr">
              <a:lnSpc>
                <a:spcPts val="8119"/>
              </a:lnSpc>
            </a:pPr>
            <a:r>
              <a:rPr lang="en-US" sz="5799">
                <a:solidFill>
                  <a:srgbClr val="004AAD"/>
                </a:solidFill>
                <a:latin typeface="UTM Alberta Heavy"/>
                <a:ea typeface="UTM Alberta Heavy"/>
                <a:cs typeface="UTM Alberta Heavy"/>
                <a:sym typeface="UTM Alberta Heavy"/>
              </a:rPr>
              <a:t>RUNG CHUÔNG VÀNG</a:t>
            </a:r>
          </a:p>
        </p:txBody>
      </p:sp>
      <p:sp>
        <p:nvSpPr>
          <p:cNvPr id="18" name="TextBox 18"/>
          <p:cNvSpPr txBox="1"/>
          <p:nvPr/>
        </p:nvSpPr>
        <p:spPr>
          <a:xfrm>
            <a:off x="2611907" y="3677418"/>
            <a:ext cx="14152093" cy="1542282"/>
          </a:xfrm>
          <a:prstGeom prst="rect">
            <a:avLst/>
          </a:prstGeom>
        </p:spPr>
        <p:txBody>
          <a:bodyPr wrap="square" lIns="0" tIns="0" rIns="0" bIns="0" rtlCol="0" anchor="t">
            <a:spAutoFit/>
          </a:bodyPr>
          <a:lstStyle/>
          <a:p>
            <a:pPr algn="l">
              <a:lnSpc>
                <a:spcPts val="6303"/>
              </a:lnSpc>
            </a:pPr>
            <a:r>
              <a:rPr lang="en-US" sz="4400" b="1">
                <a:solidFill>
                  <a:srgbClr val="004AAD"/>
                </a:solidFill>
                <a:latin typeface="Arial" panose="020B0604020202020204" pitchFamily="34" charset="0"/>
                <a:ea typeface="DejaVu Serif Bold"/>
                <a:cs typeface="Arial" panose="020B0604020202020204" pitchFamily="34" charset="0"/>
                <a:sym typeface="DejaVu Serif Bold"/>
              </a:rPr>
              <a:t>Câu 4: Trong đoạn văn nêu ý kiến về một hiện tượng xã hội, khi phần kết đoạn, em cần lưu ý điều gì?</a:t>
            </a:r>
          </a:p>
        </p:txBody>
      </p:sp>
      <p:sp>
        <p:nvSpPr>
          <p:cNvPr id="19" name="TextBox 19"/>
          <p:cNvSpPr txBox="1"/>
          <p:nvPr/>
        </p:nvSpPr>
        <p:spPr>
          <a:xfrm>
            <a:off x="1295401" y="5912474"/>
            <a:ext cx="16132084" cy="1553952"/>
          </a:xfrm>
          <a:prstGeom prst="rect">
            <a:avLst/>
          </a:prstGeom>
        </p:spPr>
        <p:txBody>
          <a:bodyPr wrap="square" lIns="0" tIns="0" rIns="0" bIns="0" rtlCol="0" anchor="t">
            <a:spAutoFit/>
          </a:bodyPr>
          <a:lstStyle/>
          <a:p>
            <a:pPr>
              <a:lnSpc>
                <a:spcPts val="6303"/>
              </a:lnSpc>
            </a:pPr>
            <a:r>
              <a:rPr lang="en-US" sz="4800" b="1" dirty="0">
                <a:latin typeface="Arial" panose="020B0604020202020204" pitchFamily="34" charset="0"/>
                <a:ea typeface="DejaVu Serif"/>
                <a:cs typeface="Arial" panose="020B0604020202020204" pitchFamily="34" charset="0"/>
                <a:sym typeface="DejaVu Serif"/>
              </a:rPr>
              <a:t>A. </a:t>
            </a:r>
            <a:r>
              <a:rPr lang="en-US" sz="4800" b="1" dirty="0" err="1">
                <a:latin typeface="Arial" panose="020B0604020202020204" pitchFamily="34" charset="0"/>
                <a:ea typeface="DejaVu Serif"/>
                <a:cs typeface="Arial" panose="020B0604020202020204" pitchFamily="34" charset="0"/>
                <a:sym typeface="DejaVu Serif"/>
              </a:rPr>
              <a:t>Nêu</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lại</a:t>
            </a:r>
            <a:r>
              <a:rPr lang="en-US" sz="4800" b="1" dirty="0">
                <a:latin typeface="Arial" panose="020B0604020202020204" pitchFamily="34" charset="0"/>
                <a:ea typeface="DejaVu Serif"/>
                <a:cs typeface="Arial" panose="020B0604020202020204" pitchFamily="34" charset="0"/>
                <a:sym typeface="DejaVu Serif"/>
              </a:rPr>
              <a:t> ý </a:t>
            </a:r>
            <a:r>
              <a:rPr lang="en-US" sz="4800" b="1" dirty="0" err="1">
                <a:latin typeface="Arial" panose="020B0604020202020204" pitchFamily="34" charset="0"/>
                <a:ea typeface="DejaVu Serif"/>
                <a:cs typeface="Arial" panose="020B0604020202020204" pitchFamily="34" charset="0"/>
                <a:sym typeface="DejaVu Serif"/>
              </a:rPr>
              <a:t>kiến</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như</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câu</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mở</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đoạn</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để</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khẳng</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định</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lại</a:t>
            </a:r>
            <a:r>
              <a:rPr lang="en-US" sz="4800" b="1" dirty="0">
                <a:latin typeface="Arial" panose="020B0604020202020204" pitchFamily="34" charset="0"/>
                <a:ea typeface="DejaVu Serif"/>
                <a:cs typeface="Arial" panose="020B0604020202020204" pitchFamily="34" charset="0"/>
                <a:sym typeface="DejaVu Serif"/>
              </a:rPr>
              <a:t> ý </a:t>
            </a:r>
            <a:r>
              <a:rPr lang="en-US" sz="4800" b="1" dirty="0" err="1">
                <a:latin typeface="Arial" panose="020B0604020202020204" pitchFamily="34" charset="0"/>
                <a:ea typeface="DejaVu Serif"/>
                <a:cs typeface="Arial" panose="020B0604020202020204" pitchFamily="34" charset="0"/>
                <a:sym typeface="DejaVu Serif"/>
              </a:rPr>
              <a:t>bản</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thân</a:t>
            </a:r>
            <a:r>
              <a:rPr lang="en-US" sz="4800" b="1" dirty="0">
                <a:latin typeface="Arial" panose="020B0604020202020204" pitchFamily="34" charset="0"/>
                <a:ea typeface="DejaVu Serif"/>
                <a:cs typeface="Arial" panose="020B0604020202020204" pitchFamily="34" charset="0"/>
                <a:sym typeface="DejaVu Serif"/>
              </a:rPr>
              <a:t>.</a:t>
            </a:r>
          </a:p>
        </p:txBody>
      </p:sp>
      <p:sp>
        <p:nvSpPr>
          <p:cNvPr id="21" name="TextBox 20">
            <a:extLst>
              <a:ext uri="{FF2B5EF4-FFF2-40B4-BE49-F238E27FC236}">
                <a16:creationId xmlns:a16="http://schemas.microsoft.com/office/drawing/2014/main" id="{5EB4134F-2FAD-DF3D-B244-76230444182A}"/>
              </a:ext>
            </a:extLst>
          </p:cNvPr>
          <p:cNvSpPr txBox="1"/>
          <p:nvPr/>
        </p:nvSpPr>
        <p:spPr>
          <a:xfrm>
            <a:off x="1211580" y="7505529"/>
            <a:ext cx="12809220" cy="838371"/>
          </a:xfrm>
          <a:prstGeom prst="rect">
            <a:avLst/>
          </a:prstGeom>
          <a:noFill/>
        </p:spPr>
        <p:txBody>
          <a:bodyPr wrap="square">
            <a:spAutoFit/>
          </a:bodyPr>
          <a:lstStyle/>
          <a:p>
            <a:pPr>
              <a:lnSpc>
                <a:spcPts val="6303"/>
              </a:lnSpc>
            </a:pPr>
            <a:r>
              <a:rPr lang="en-US" sz="4800" b="1">
                <a:latin typeface="Arial" panose="020B0604020202020204" pitchFamily="34" charset="0"/>
                <a:ea typeface="DejaVu Serif"/>
                <a:cs typeface="Arial" panose="020B0604020202020204" pitchFamily="34" charset="0"/>
                <a:sym typeface="DejaVu Serif"/>
              </a:rPr>
              <a:t>B. Sắp xếp các ý đã tìm được cho phù hợp</a:t>
            </a:r>
          </a:p>
        </p:txBody>
      </p:sp>
      <p:sp>
        <p:nvSpPr>
          <p:cNvPr id="23" name="TextBox 22">
            <a:extLst>
              <a:ext uri="{FF2B5EF4-FFF2-40B4-BE49-F238E27FC236}">
                <a16:creationId xmlns:a16="http://schemas.microsoft.com/office/drawing/2014/main" id="{51D44D64-4620-1721-2E3C-28804BB2DF0A}"/>
              </a:ext>
            </a:extLst>
          </p:cNvPr>
          <p:cNvSpPr txBox="1"/>
          <p:nvPr/>
        </p:nvSpPr>
        <p:spPr>
          <a:xfrm>
            <a:off x="1209826" y="8420100"/>
            <a:ext cx="14563574" cy="838371"/>
          </a:xfrm>
          <a:prstGeom prst="rect">
            <a:avLst/>
          </a:prstGeom>
          <a:noFill/>
        </p:spPr>
        <p:txBody>
          <a:bodyPr wrap="square">
            <a:spAutoFit/>
          </a:bodyPr>
          <a:lstStyle/>
          <a:p>
            <a:pPr>
              <a:lnSpc>
                <a:spcPts val="6303"/>
              </a:lnSpc>
            </a:pPr>
            <a:r>
              <a:rPr lang="en-US" sz="4800" b="1" dirty="0">
                <a:latin typeface="Arial" panose="020B0604020202020204" pitchFamily="34" charset="0"/>
                <a:ea typeface="DejaVu Serif"/>
                <a:cs typeface="Arial" panose="020B0604020202020204" pitchFamily="34" charset="0"/>
                <a:sym typeface="DejaVu Serif"/>
              </a:rPr>
              <a:t>C. </a:t>
            </a:r>
            <a:r>
              <a:rPr lang="en-US" sz="4800" b="1" dirty="0" err="1">
                <a:latin typeface="Arial" panose="020B0604020202020204" pitchFamily="34" charset="0"/>
                <a:ea typeface="DejaVu Serif"/>
                <a:cs typeface="Arial" panose="020B0604020202020204" pitchFamily="34" charset="0"/>
                <a:sym typeface="DejaVu Serif"/>
              </a:rPr>
              <a:t>Không</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lặp</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lại</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nguyên</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văn</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như</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câu</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mở</a:t>
            </a:r>
            <a:r>
              <a:rPr lang="en-US" sz="4800" b="1" dirty="0">
                <a:latin typeface="Arial" panose="020B0604020202020204" pitchFamily="34" charset="0"/>
                <a:ea typeface="DejaVu Serif"/>
                <a:cs typeface="Arial" panose="020B0604020202020204" pitchFamily="34" charset="0"/>
                <a:sym typeface="DejaVu Serif"/>
              </a:rPr>
              <a:t> </a:t>
            </a:r>
            <a:r>
              <a:rPr lang="en-US" sz="4800" b="1" dirty="0" err="1">
                <a:latin typeface="Arial" panose="020B0604020202020204" pitchFamily="34" charset="0"/>
                <a:ea typeface="DejaVu Serif"/>
                <a:cs typeface="Arial" panose="020B0604020202020204" pitchFamily="34" charset="0"/>
                <a:sym typeface="DejaVu Serif"/>
              </a:rPr>
              <a:t>đoạn</a:t>
            </a:r>
            <a:r>
              <a:rPr lang="en-US" sz="4800" b="1" dirty="0">
                <a:latin typeface="Arial" panose="020B0604020202020204" pitchFamily="34" charset="0"/>
                <a:ea typeface="DejaVu Serif"/>
                <a:cs typeface="Arial" panose="020B0604020202020204" pitchFamily="34" charset="0"/>
                <a:sym typeface="DejaVu Serif"/>
              </a:rPr>
              <a:t>.</a:t>
            </a:r>
          </a:p>
        </p:txBody>
      </p:sp>
    </p:spTree>
    <p:extLst>
      <p:ext uri="{BB962C8B-B14F-4D97-AF65-F5344CB8AC3E}">
        <p14:creationId xmlns:p14="http://schemas.microsoft.com/office/powerpoint/2010/main" val="301467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3"/>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23">
                                            <p:txEl>
                                              <p:pRg st="0" end="0"/>
                                            </p:txEl>
                                          </p:spTgt>
                                        </p:tgtEl>
                                        <p:attrNameLst>
                                          <p:attrName>style.color</p:attrName>
                                        </p:attrNameLst>
                                      </p:cBhvr>
                                      <p:to>
                                        <p:clrVal>
                                          <a:srgbClr val="FF0000"/>
                                        </p:clrVal>
                                      </p:to>
                                    </p:set>
                                    <p:set>
                                      <p:cBhvr>
                                        <p:cTn id="11" dur="500" fill="hold"/>
                                        <p:tgtEl>
                                          <p:spTgt spid="23">
                                            <p:txEl>
                                              <p:pRg st="0" end="0"/>
                                            </p:txEl>
                                          </p:spTgt>
                                        </p:tgtEl>
                                        <p:attrNameLst>
                                          <p:attrName>fillcolor</p:attrName>
                                        </p:attrNameLst>
                                      </p:cBhvr>
                                      <p:to>
                                        <p:clrVal>
                                          <a:srgbClr val="FF0000"/>
                                        </p:clrVal>
                                      </p:to>
                                    </p:set>
                                    <p:set>
                                      <p:cBhvr>
                                        <p:cTn id="12" dur="500" fill="hold"/>
                                        <p:tgtEl>
                                          <p:spTgt spid="23">
                                            <p:txEl>
                                              <p:pRg st="0" end="0"/>
                                            </p:txEl>
                                          </p:spTgt>
                                        </p:tgtEl>
                                        <p:attrNameLst>
                                          <p:attrName>fill.type</p:attrName>
                                        </p:attrNameLst>
                                      </p:cBhvr>
                                      <p:to>
                                        <p:strVal val="solid"/>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a:extLst>
            <a:ext uri="{FF2B5EF4-FFF2-40B4-BE49-F238E27FC236}">
              <a16:creationId xmlns:a16="http://schemas.microsoft.com/office/drawing/2014/main" id="{B72CDA10-0048-BC7D-7F02-2CD7293A90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2BA921-00CC-FA57-5C11-6577D20C1A2B}"/>
              </a:ext>
            </a:extLst>
          </p:cNvPr>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AAE6DB36-A20E-A54D-4EA4-169BA254E1A5}"/>
              </a:ext>
            </a:extLst>
          </p:cNvPr>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a:extLst>
              <a:ext uri="{FF2B5EF4-FFF2-40B4-BE49-F238E27FC236}">
                <a16:creationId xmlns:a16="http://schemas.microsoft.com/office/drawing/2014/main" id="{C514C553-5A82-1036-79E3-A3F3BC24DF60}"/>
              </a:ext>
            </a:extLst>
          </p:cNvPr>
          <p:cNvSpPr/>
          <p:nvPr/>
        </p:nvSpPr>
        <p:spPr>
          <a:xfrm>
            <a:off x="-206025" y="6323325"/>
            <a:ext cx="5750444" cy="4061251"/>
          </a:xfrm>
          <a:custGeom>
            <a:avLst/>
            <a:gdLst/>
            <a:ahLst/>
            <a:cxnLst/>
            <a:rect l="l" t="t" r="r" b="b"/>
            <a:pathLst>
              <a:path w="5750444" h="4061251">
                <a:moveTo>
                  <a:pt x="0" y="0"/>
                </a:moveTo>
                <a:lnTo>
                  <a:pt x="5750444" y="0"/>
                </a:lnTo>
                <a:lnTo>
                  <a:pt x="5750444" y="4061252"/>
                </a:lnTo>
                <a:lnTo>
                  <a:pt x="0" y="4061252"/>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3FE42E9F-2C49-999B-48CF-5956B3449A83}"/>
              </a:ext>
            </a:extLst>
          </p:cNvPr>
          <p:cNvSpPr/>
          <p:nvPr/>
        </p:nvSpPr>
        <p:spPr>
          <a:xfrm>
            <a:off x="12446674" y="6114474"/>
            <a:ext cx="5908001" cy="4172526"/>
          </a:xfrm>
          <a:custGeom>
            <a:avLst/>
            <a:gdLst/>
            <a:ahLst/>
            <a:cxnLst/>
            <a:rect l="l" t="t" r="r" b="b"/>
            <a:pathLst>
              <a:path w="5908001" h="4172526">
                <a:moveTo>
                  <a:pt x="0" y="0"/>
                </a:moveTo>
                <a:lnTo>
                  <a:pt x="5908001" y="0"/>
                </a:lnTo>
                <a:lnTo>
                  <a:pt x="5908001" y="4172526"/>
                </a:lnTo>
                <a:lnTo>
                  <a:pt x="0" y="4172526"/>
                </a:lnTo>
                <a:lnTo>
                  <a:pt x="0" y="0"/>
                </a:lnTo>
                <a:close/>
              </a:path>
            </a:pathLst>
          </a:custGeom>
          <a:blipFill>
            <a:blip r:embed="rId3"/>
            <a:stretch>
              <a:fillRect/>
            </a:stretch>
          </a:blipFill>
        </p:spPr>
        <p:txBody>
          <a:bodyPr/>
          <a:lstStyle/>
          <a:p>
            <a:endParaRPr lang="en-US"/>
          </a:p>
        </p:txBody>
      </p:sp>
      <p:sp>
        <p:nvSpPr>
          <p:cNvPr id="14" name="Freeform 2">
            <a:extLst>
              <a:ext uri="{FF2B5EF4-FFF2-40B4-BE49-F238E27FC236}">
                <a16:creationId xmlns:a16="http://schemas.microsoft.com/office/drawing/2014/main" id="{532D851F-078F-732B-1606-48659CF4BCA0}"/>
              </a:ext>
            </a:extLst>
          </p:cNvPr>
          <p:cNvSpPr/>
          <p:nvPr/>
        </p:nvSpPr>
        <p:spPr>
          <a:xfrm>
            <a:off x="157507" y="136576"/>
            <a:ext cx="17885038" cy="10082690"/>
          </a:xfrm>
          <a:custGeom>
            <a:avLst/>
            <a:gdLst/>
            <a:ahLst/>
            <a:cxnLst/>
            <a:rect l="l" t="t" r="r" b="b"/>
            <a:pathLst>
              <a:path w="17885038" h="10082690">
                <a:moveTo>
                  <a:pt x="0" y="0"/>
                </a:moveTo>
                <a:lnTo>
                  <a:pt x="17885038" y="0"/>
                </a:lnTo>
                <a:lnTo>
                  <a:pt x="17885038" y="10082690"/>
                </a:lnTo>
                <a:lnTo>
                  <a:pt x="0" y="10082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3">
            <a:extLst>
              <a:ext uri="{FF2B5EF4-FFF2-40B4-BE49-F238E27FC236}">
                <a16:creationId xmlns:a16="http://schemas.microsoft.com/office/drawing/2014/main" id="{28EBEE50-F0D4-5926-E2A3-FA7257B4EC9D}"/>
              </a:ext>
            </a:extLst>
          </p:cNvPr>
          <p:cNvSpPr/>
          <p:nvPr/>
        </p:nvSpPr>
        <p:spPr>
          <a:xfrm>
            <a:off x="11784318" y="5836521"/>
            <a:ext cx="7151382" cy="4443086"/>
          </a:xfrm>
          <a:custGeom>
            <a:avLst/>
            <a:gdLst/>
            <a:ahLst/>
            <a:cxnLst/>
            <a:rect l="l" t="t" r="r" b="b"/>
            <a:pathLst>
              <a:path w="8572500" h="5143500">
                <a:moveTo>
                  <a:pt x="0" y="0"/>
                </a:moveTo>
                <a:lnTo>
                  <a:pt x="8572500" y="0"/>
                </a:lnTo>
                <a:lnTo>
                  <a:pt x="8572500" y="5143500"/>
                </a:lnTo>
                <a:lnTo>
                  <a:pt x="0" y="5143500"/>
                </a:lnTo>
                <a:lnTo>
                  <a:pt x="0" y="0"/>
                </a:lnTo>
                <a:close/>
              </a:path>
            </a:pathLst>
          </a:custGeom>
          <a:blipFill>
            <a:blip r:embed="rId6"/>
            <a:stretch>
              <a:fillRect/>
            </a:stretch>
          </a:blipFill>
        </p:spPr>
        <p:txBody>
          <a:bodyPr/>
          <a:lstStyle/>
          <a:p>
            <a:endParaRPr lang="en-US"/>
          </a:p>
        </p:txBody>
      </p:sp>
      <p:sp>
        <p:nvSpPr>
          <p:cNvPr id="16" name="Freeform 4">
            <a:extLst>
              <a:ext uri="{FF2B5EF4-FFF2-40B4-BE49-F238E27FC236}">
                <a16:creationId xmlns:a16="http://schemas.microsoft.com/office/drawing/2014/main" id="{C5E12715-7258-8A71-6A5D-35F2A9818D1B}"/>
              </a:ext>
            </a:extLst>
          </p:cNvPr>
          <p:cNvSpPr/>
          <p:nvPr/>
        </p:nvSpPr>
        <p:spPr>
          <a:xfrm>
            <a:off x="1420323" y="936411"/>
            <a:ext cx="2246297" cy="1591602"/>
          </a:xfrm>
          <a:custGeom>
            <a:avLst/>
            <a:gdLst/>
            <a:ahLst/>
            <a:cxnLst/>
            <a:rect l="l" t="t" r="r" b="b"/>
            <a:pathLst>
              <a:path w="2671839" h="2056203">
                <a:moveTo>
                  <a:pt x="0" y="0"/>
                </a:moveTo>
                <a:lnTo>
                  <a:pt x="2671839" y="0"/>
                </a:lnTo>
                <a:lnTo>
                  <a:pt x="2671839" y="2056203"/>
                </a:lnTo>
                <a:lnTo>
                  <a:pt x="0" y="2056203"/>
                </a:lnTo>
                <a:lnTo>
                  <a:pt x="0" y="0"/>
                </a:lnTo>
                <a:close/>
              </a:path>
            </a:pathLst>
          </a:custGeom>
          <a:blipFill>
            <a:blip r:embed="rId7"/>
            <a:stretch>
              <a:fillRect/>
            </a:stretch>
          </a:blipFill>
        </p:spPr>
        <p:txBody>
          <a:bodyPr/>
          <a:lstStyle/>
          <a:p>
            <a:endParaRPr lang="en-US"/>
          </a:p>
        </p:txBody>
      </p:sp>
      <p:sp>
        <p:nvSpPr>
          <p:cNvPr id="17" name="Freeform 6">
            <a:extLst>
              <a:ext uri="{FF2B5EF4-FFF2-40B4-BE49-F238E27FC236}">
                <a16:creationId xmlns:a16="http://schemas.microsoft.com/office/drawing/2014/main" id="{5CF192A0-FB34-F8A5-5426-14A95E623F07}"/>
              </a:ext>
            </a:extLst>
          </p:cNvPr>
          <p:cNvSpPr/>
          <p:nvPr/>
        </p:nvSpPr>
        <p:spPr>
          <a:xfrm>
            <a:off x="7713816" y="7049950"/>
            <a:ext cx="2860368" cy="2549303"/>
          </a:xfrm>
          <a:custGeom>
            <a:avLst/>
            <a:gdLst/>
            <a:ahLst/>
            <a:cxnLst/>
            <a:rect l="l" t="t" r="r" b="b"/>
            <a:pathLst>
              <a:path w="2860368" h="2549303">
                <a:moveTo>
                  <a:pt x="0" y="0"/>
                </a:moveTo>
                <a:lnTo>
                  <a:pt x="2860368" y="0"/>
                </a:lnTo>
                <a:lnTo>
                  <a:pt x="2860368" y="2549303"/>
                </a:lnTo>
                <a:lnTo>
                  <a:pt x="0" y="2549303"/>
                </a:lnTo>
                <a:lnTo>
                  <a:pt x="0" y="0"/>
                </a:lnTo>
                <a:close/>
              </a:path>
            </a:pathLst>
          </a:custGeom>
          <a:blipFill>
            <a:blip r:embed="rId8"/>
            <a:stretch>
              <a:fillRect/>
            </a:stretch>
          </a:blipFill>
        </p:spPr>
        <p:txBody>
          <a:bodyPr/>
          <a:lstStyle/>
          <a:p>
            <a:endParaRPr lang="en-US"/>
          </a:p>
        </p:txBody>
      </p:sp>
      <p:sp>
        <p:nvSpPr>
          <p:cNvPr id="20" name="Freeform 5">
            <a:extLst>
              <a:ext uri="{FF2B5EF4-FFF2-40B4-BE49-F238E27FC236}">
                <a16:creationId xmlns:a16="http://schemas.microsoft.com/office/drawing/2014/main" id="{3ACBD2A3-493B-540C-51F7-FBB43897F3B8}"/>
              </a:ext>
            </a:extLst>
          </p:cNvPr>
          <p:cNvSpPr/>
          <p:nvPr/>
        </p:nvSpPr>
        <p:spPr>
          <a:xfrm>
            <a:off x="1758819" y="684568"/>
            <a:ext cx="1365381" cy="931148"/>
          </a:xfrm>
          <a:custGeom>
            <a:avLst/>
            <a:gdLst/>
            <a:ahLst/>
            <a:cxnLst/>
            <a:rect l="l" t="t" r="r" b="b"/>
            <a:pathLst>
              <a:path w="1820756" h="1445225">
                <a:moveTo>
                  <a:pt x="0" y="0"/>
                </a:moveTo>
                <a:lnTo>
                  <a:pt x="1820756" y="0"/>
                </a:lnTo>
                <a:lnTo>
                  <a:pt x="1820756" y="1445225"/>
                </a:lnTo>
                <a:lnTo>
                  <a:pt x="0" y="1445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1">
            <a:extLst>
              <a:ext uri="{FF2B5EF4-FFF2-40B4-BE49-F238E27FC236}">
                <a16:creationId xmlns:a16="http://schemas.microsoft.com/office/drawing/2014/main" id="{BDCAF609-ED3E-4053-F2F9-CCA4034BE871}"/>
              </a:ext>
            </a:extLst>
          </p:cNvPr>
          <p:cNvGrpSpPr/>
          <p:nvPr/>
        </p:nvGrpSpPr>
        <p:grpSpPr>
          <a:xfrm>
            <a:off x="3487732" y="756304"/>
            <a:ext cx="12544644" cy="3238718"/>
            <a:chOff x="2871677" y="986918"/>
            <a:chExt cx="12544644" cy="3238718"/>
          </a:xfrm>
        </p:grpSpPr>
        <p:sp>
          <p:nvSpPr>
            <p:cNvPr id="18" name="TextBox 7">
              <a:extLst>
                <a:ext uri="{FF2B5EF4-FFF2-40B4-BE49-F238E27FC236}">
                  <a16:creationId xmlns:a16="http://schemas.microsoft.com/office/drawing/2014/main" id="{3E1F6DA7-8158-BB31-6C26-B021407F15E7}"/>
                </a:ext>
              </a:extLst>
            </p:cNvPr>
            <p:cNvSpPr txBox="1"/>
            <p:nvPr/>
          </p:nvSpPr>
          <p:spPr>
            <a:xfrm>
              <a:off x="2871677" y="2777354"/>
              <a:ext cx="12544644" cy="1448282"/>
            </a:xfrm>
            <a:prstGeom prst="rect">
              <a:avLst/>
            </a:prstGeom>
          </p:spPr>
          <p:txBody>
            <a:bodyPr wrap="square" lIns="0" tIns="0" rIns="0" bIns="0" rtlCol="0" anchor="t">
              <a:spAutoFit/>
            </a:bodyPr>
            <a:lstStyle/>
            <a:p>
              <a:pPr algn="ctr">
                <a:lnSpc>
                  <a:spcPts val="10055"/>
                </a:lnSpc>
              </a:pPr>
              <a:r>
                <a:rPr lang="en-US" sz="15712" b="1">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sym typeface="Paytone One"/>
                </a:rPr>
                <a:t>BÀI VIÊT 1</a:t>
              </a:r>
            </a:p>
          </p:txBody>
        </p:sp>
        <p:sp>
          <p:nvSpPr>
            <p:cNvPr id="21" name="TextBox 7">
              <a:extLst>
                <a:ext uri="{FF2B5EF4-FFF2-40B4-BE49-F238E27FC236}">
                  <a16:creationId xmlns:a16="http://schemas.microsoft.com/office/drawing/2014/main" id="{64EDE39F-B927-F318-684E-5E164E52D93B}"/>
                </a:ext>
              </a:extLst>
            </p:cNvPr>
            <p:cNvSpPr txBox="1"/>
            <p:nvPr/>
          </p:nvSpPr>
          <p:spPr>
            <a:xfrm rot="6115966">
              <a:off x="9906919" y="716782"/>
              <a:ext cx="912562" cy="1452834"/>
            </a:xfrm>
            <a:prstGeom prst="rect">
              <a:avLst/>
            </a:prstGeom>
          </p:spPr>
          <p:txBody>
            <a:bodyPr wrap="square" lIns="0" tIns="0" rIns="0" bIns="0" rtlCol="0" anchor="t">
              <a:spAutoFit/>
            </a:bodyPr>
            <a:lstStyle/>
            <a:p>
              <a:pPr algn="ctr">
                <a:lnSpc>
                  <a:spcPts val="10055"/>
                </a:lnSpc>
              </a:pPr>
              <a:r>
                <a:rPr lang="en-US" sz="15712" b="1">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sym typeface="Paytone One"/>
                </a:rPr>
                <a:t>`</a:t>
              </a:r>
            </a:p>
          </p:txBody>
        </p:sp>
      </p:grpSp>
      <p:sp>
        <p:nvSpPr>
          <p:cNvPr id="23" name="TextBox 8">
            <a:extLst>
              <a:ext uri="{FF2B5EF4-FFF2-40B4-BE49-F238E27FC236}">
                <a16:creationId xmlns:a16="http://schemas.microsoft.com/office/drawing/2014/main" id="{C52D1F71-C359-89E0-B521-FCD6160B545E}"/>
              </a:ext>
            </a:extLst>
          </p:cNvPr>
          <p:cNvSpPr txBox="1"/>
          <p:nvPr/>
        </p:nvSpPr>
        <p:spPr>
          <a:xfrm>
            <a:off x="2440308" y="4021369"/>
            <a:ext cx="13866492" cy="3046988"/>
          </a:xfrm>
          <a:prstGeom prst="rect">
            <a:avLst/>
          </a:prstGeom>
        </p:spPr>
        <p:txBody>
          <a:bodyPr wrap="square" lIns="0" tIns="0" rIns="0" bIns="0" rtlCol="0" anchor="t">
            <a:spAutoFit/>
          </a:bodyPr>
          <a:lstStyle/>
          <a:p>
            <a:pPr algn="ctr"/>
            <a:r>
              <a:rPr lang="en-US" sz="6600" b="1">
                <a:solidFill>
                  <a:srgbClr val="004AAD"/>
                </a:solidFill>
                <a:latin typeface="HP001 4 hàng" panose="020B0603050302020204" pitchFamily="34" charset="0"/>
                <a:ea typeface="DejaVu Serif Bold"/>
                <a:cs typeface="Arial" panose="020B0604020202020204" pitchFamily="34" charset="0"/>
                <a:sym typeface="DejaVu Serif Bold"/>
              </a:rPr>
              <a:t>Luyện tập viết đoạn văn nêu ý kiến </a:t>
            </a:r>
          </a:p>
          <a:p>
            <a:pPr algn="ctr"/>
            <a:r>
              <a:rPr lang="en-US" sz="6600" b="1">
                <a:solidFill>
                  <a:srgbClr val="004AAD"/>
                </a:solidFill>
                <a:latin typeface="HP001 4 hàng" panose="020B0603050302020204" pitchFamily="34" charset="0"/>
                <a:ea typeface="DejaVu Serif Bold"/>
                <a:cs typeface="Arial" panose="020B0604020202020204" pitchFamily="34" charset="0"/>
                <a:sym typeface="DejaVu Serif Bold"/>
              </a:rPr>
              <a:t>về một hiện tượng xã hội </a:t>
            </a:r>
          </a:p>
          <a:p>
            <a:pPr algn="ctr"/>
            <a:r>
              <a:rPr lang="en-US" sz="6600" b="1">
                <a:solidFill>
                  <a:srgbClr val="004AAD"/>
                </a:solidFill>
                <a:latin typeface="HP001 4 hàng" panose="020B0603050302020204" pitchFamily="34" charset="0"/>
                <a:ea typeface="DejaVu Serif Bold"/>
                <a:cs typeface="Arial" panose="020B0604020202020204" pitchFamily="34" charset="0"/>
                <a:sym typeface="DejaVu Serif Bold"/>
              </a:rPr>
              <a:t>(mở đoạn, kết đoạn)</a:t>
            </a:r>
          </a:p>
        </p:txBody>
      </p:sp>
    </p:spTree>
    <p:extLst>
      <p:ext uri="{BB962C8B-B14F-4D97-AF65-F5344CB8AC3E}">
        <p14:creationId xmlns:p14="http://schemas.microsoft.com/office/powerpoint/2010/main" val="4287362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6755690"/>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sp>
        <p:nvSpPr>
          <p:cNvPr id="10" name="Freeform 10"/>
          <p:cNvSpPr/>
          <p:nvPr/>
        </p:nvSpPr>
        <p:spPr>
          <a:xfrm>
            <a:off x="476203" y="2397720"/>
            <a:ext cx="1100761" cy="1146205"/>
          </a:xfrm>
          <a:custGeom>
            <a:avLst/>
            <a:gdLst/>
            <a:ahLst/>
            <a:cxnLst/>
            <a:rect l="l" t="t" r="r" b="b"/>
            <a:pathLst>
              <a:path w="1100761" h="1146205">
                <a:moveTo>
                  <a:pt x="0" y="0"/>
                </a:moveTo>
                <a:lnTo>
                  <a:pt x="1100761" y="0"/>
                </a:lnTo>
                <a:lnTo>
                  <a:pt x="1100761" y="1146205"/>
                </a:lnTo>
                <a:lnTo>
                  <a:pt x="0" y="1146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flipH="1">
            <a:off x="16158539" y="2397720"/>
            <a:ext cx="1100761" cy="1146205"/>
          </a:xfrm>
          <a:custGeom>
            <a:avLst/>
            <a:gdLst/>
            <a:ahLst/>
            <a:cxnLst/>
            <a:rect l="l" t="t" r="r" b="b"/>
            <a:pathLst>
              <a:path w="1100761" h="1146205">
                <a:moveTo>
                  <a:pt x="1100761" y="0"/>
                </a:moveTo>
                <a:lnTo>
                  <a:pt x="0" y="0"/>
                </a:lnTo>
                <a:lnTo>
                  <a:pt x="0" y="1146205"/>
                </a:lnTo>
                <a:lnTo>
                  <a:pt x="1100761" y="1146205"/>
                </a:lnTo>
                <a:lnTo>
                  <a:pt x="110076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2915489" y="723900"/>
            <a:ext cx="12457023" cy="8855811"/>
          </a:xfrm>
          <a:custGeom>
            <a:avLst/>
            <a:gdLst/>
            <a:ahLst/>
            <a:cxnLst/>
            <a:rect l="l" t="t" r="r" b="b"/>
            <a:pathLst>
              <a:path w="12457023" h="8855811">
                <a:moveTo>
                  <a:pt x="0" y="0"/>
                </a:moveTo>
                <a:lnTo>
                  <a:pt x="12457022" y="0"/>
                </a:lnTo>
                <a:lnTo>
                  <a:pt x="12457022" y="8855811"/>
                </a:lnTo>
                <a:lnTo>
                  <a:pt x="0" y="88558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2367539" y="539675"/>
            <a:ext cx="3980038" cy="4167579"/>
          </a:xfrm>
          <a:custGeom>
            <a:avLst/>
            <a:gdLst/>
            <a:ahLst/>
            <a:cxnLst/>
            <a:rect l="l" t="t" r="r" b="b"/>
            <a:pathLst>
              <a:path w="3980038" h="4167579">
                <a:moveTo>
                  <a:pt x="0" y="0"/>
                </a:moveTo>
                <a:lnTo>
                  <a:pt x="3980038" y="0"/>
                </a:lnTo>
                <a:lnTo>
                  <a:pt x="3980038" y="4167579"/>
                </a:lnTo>
                <a:lnTo>
                  <a:pt x="0" y="4167579"/>
                </a:lnTo>
                <a:lnTo>
                  <a:pt x="0" y="0"/>
                </a:lnTo>
                <a:close/>
              </a:path>
            </a:pathLst>
          </a:custGeom>
          <a:blipFill>
            <a:blip r:embed="rId14"/>
            <a:stretch>
              <a:fillRect/>
            </a:stretch>
          </a:blipFill>
        </p:spPr>
        <p:txBody>
          <a:bodyPr/>
          <a:lstStyle/>
          <a:p>
            <a:endParaRPr lang="en-US"/>
          </a:p>
        </p:txBody>
      </p:sp>
      <p:sp>
        <p:nvSpPr>
          <p:cNvPr id="14" name="Freeform 14"/>
          <p:cNvSpPr/>
          <p:nvPr/>
        </p:nvSpPr>
        <p:spPr>
          <a:xfrm>
            <a:off x="13071527" y="6755690"/>
            <a:ext cx="3687348" cy="3350878"/>
          </a:xfrm>
          <a:custGeom>
            <a:avLst/>
            <a:gdLst/>
            <a:ahLst/>
            <a:cxnLst/>
            <a:rect l="l" t="t" r="r" b="b"/>
            <a:pathLst>
              <a:path w="3687348" h="3350878">
                <a:moveTo>
                  <a:pt x="0" y="0"/>
                </a:moveTo>
                <a:lnTo>
                  <a:pt x="3687348" y="0"/>
                </a:lnTo>
                <a:lnTo>
                  <a:pt x="3687348" y="3350878"/>
                </a:lnTo>
                <a:lnTo>
                  <a:pt x="0" y="33508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TextBox 15"/>
          <p:cNvSpPr txBox="1"/>
          <p:nvPr/>
        </p:nvSpPr>
        <p:spPr>
          <a:xfrm>
            <a:off x="3560498" y="3600905"/>
            <a:ext cx="11167004" cy="3072138"/>
          </a:xfrm>
          <a:prstGeom prst="rect">
            <a:avLst/>
          </a:prstGeom>
        </p:spPr>
        <p:txBody>
          <a:bodyPr lIns="0" tIns="0" rIns="0" bIns="0" rtlCol="0" anchor="t">
            <a:spAutoFit/>
          </a:bodyPr>
          <a:lstStyle/>
          <a:p>
            <a:pPr algn="ctr">
              <a:lnSpc>
                <a:spcPts val="12319"/>
              </a:lnSpc>
            </a:pPr>
            <a:r>
              <a:rPr lang="en-US" sz="8799">
                <a:ln w="358775">
                  <a:solidFill>
                    <a:schemeClr val="accent5">
                      <a:lumMod val="20000"/>
                      <a:lumOff val="80000"/>
                    </a:schemeClr>
                  </a:solidFill>
                </a:ln>
                <a:solidFill>
                  <a:srgbClr val="004AAD"/>
                </a:solidFill>
                <a:latin typeface="UTM American Sans"/>
                <a:ea typeface="UTM American Sans"/>
                <a:cs typeface="UTM American Sans"/>
                <a:sym typeface="UTM American Sans"/>
              </a:rPr>
              <a:t>HOẠT ĐỘNG</a:t>
            </a:r>
          </a:p>
          <a:p>
            <a:pPr algn="ctr">
              <a:lnSpc>
                <a:spcPts val="12319"/>
              </a:lnSpc>
            </a:pPr>
            <a:r>
              <a:rPr lang="en-US" sz="8799">
                <a:ln w="358775">
                  <a:solidFill>
                    <a:schemeClr val="accent5">
                      <a:lumMod val="20000"/>
                      <a:lumOff val="80000"/>
                    </a:schemeClr>
                  </a:solidFill>
                </a:ln>
                <a:solidFill>
                  <a:srgbClr val="004AAD"/>
                </a:solidFill>
                <a:latin typeface="UTM American Sans"/>
                <a:ea typeface="UTM American Sans"/>
                <a:cs typeface="UTM American Sans"/>
                <a:sym typeface="UTM American Sans"/>
              </a:rPr>
              <a:t>LUYỆN TẬP THỰC HÀNH</a:t>
            </a:r>
          </a:p>
        </p:txBody>
      </p:sp>
      <p:sp>
        <p:nvSpPr>
          <p:cNvPr id="16" name="TextBox 15">
            <a:extLst>
              <a:ext uri="{FF2B5EF4-FFF2-40B4-BE49-F238E27FC236}">
                <a16:creationId xmlns:a16="http://schemas.microsoft.com/office/drawing/2014/main" id="{9BDB9488-832B-8E66-7476-5411B9797112}"/>
              </a:ext>
            </a:extLst>
          </p:cNvPr>
          <p:cNvSpPr txBox="1"/>
          <p:nvPr/>
        </p:nvSpPr>
        <p:spPr>
          <a:xfrm>
            <a:off x="3500486" y="3604413"/>
            <a:ext cx="11167004" cy="3072138"/>
          </a:xfrm>
          <a:prstGeom prst="rect">
            <a:avLst/>
          </a:prstGeom>
        </p:spPr>
        <p:txBody>
          <a:bodyPr lIns="0" tIns="0" rIns="0" bIns="0" rtlCol="0" anchor="t">
            <a:spAutoFit/>
          </a:bodyPr>
          <a:lstStyle/>
          <a:p>
            <a:pPr algn="ctr">
              <a:lnSpc>
                <a:spcPts val="12319"/>
              </a:lnSpc>
            </a:pPr>
            <a:r>
              <a:rPr lang="en-US" sz="8799">
                <a:solidFill>
                  <a:srgbClr val="004AAD"/>
                </a:solidFill>
                <a:latin typeface="UTM American Sans"/>
                <a:ea typeface="UTM American Sans"/>
                <a:cs typeface="UTM American Sans"/>
                <a:sym typeface="UTM American Sans"/>
              </a:rPr>
              <a:t>HOẠT ĐỘNG</a:t>
            </a:r>
          </a:p>
          <a:p>
            <a:pPr algn="ctr">
              <a:lnSpc>
                <a:spcPts val="12319"/>
              </a:lnSpc>
            </a:pPr>
            <a:r>
              <a:rPr lang="en-US" sz="8799">
                <a:solidFill>
                  <a:srgbClr val="004AAD"/>
                </a:solidFill>
                <a:latin typeface="UTM American Sans"/>
                <a:ea typeface="UTM American Sans"/>
                <a:cs typeface="UTM American Sans"/>
                <a:sym typeface="UTM American Sans"/>
              </a:rPr>
              <a:t>LUYỆN TẬP THỰC HÀNH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C9"/>
        </a:solidFill>
        <a:effectLst/>
      </p:bgPr>
    </p:bg>
    <p:spTree>
      <p:nvGrpSpPr>
        <p:cNvPr id="1" name=""/>
        <p:cNvGrpSpPr/>
        <p:nvPr/>
      </p:nvGrpSpPr>
      <p:grpSpPr>
        <a:xfrm>
          <a:off x="0" y="0"/>
          <a:ext cx="0" cy="0"/>
          <a:chOff x="0" y="0"/>
          <a:chExt cx="0" cy="0"/>
        </a:xfrm>
      </p:grpSpPr>
      <p:sp>
        <p:nvSpPr>
          <p:cNvPr id="2" name="Freeform 2"/>
          <p:cNvSpPr/>
          <p:nvPr/>
        </p:nvSpPr>
        <p:spPr>
          <a:xfrm>
            <a:off x="-2554098"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a:off x="6049575" y="7955973"/>
            <a:ext cx="15175832" cy="8229600"/>
          </a:xfrm>
          <a:custGeom>
            <a:avLst/>
            <a:gdLst/>
            <a:ahLst/>
            <a:cxnLst/>
            <a:rect l="l" t="t" r="r" b="b"/>
            <a:pathLst>
              <a:path w="15175832" h="8229600">
                <a:moveTo>
                  <a:pt x="0" y="0"/>
                </a:moveTo>
                <a:lnTo>
                  <a:pt x="15175832" y="0"/>
                </a:lnTo>
                <a:lnTo>
                  <a:pt x="15175832" y="8229600"/>
                </a:lnTo>
                <a:lnTo>
                  <a:pt x="0" y="8229600"/>
                </a:lnTo>
                <a:lnTo>
                  <a:pt x="0" y="0"/>
                </a:lnTo>
                <a:close/>
              </a:path>
            </a:pathLst>
          </a:custGeom>
          <a:blipFill>
            <a:blip r:embed="rId2"/>
            <a:stretch>
              <a:fillRect/>
            </a:stretch>
          </a:blipFill>
        </p:spPr>
        <p:txBody>
          <a:bodyPr/>
          <a:lstStyle/>
          <a:p>
            <a:endParaRPr lang="en-US"/>
          </a:p>
        </p:txBody>
      </p:sp>
      <p:sp>
        <p:nvSpPr>
          <p:cNvPr id="4" name="Freeform 4"/>
          <p:cNvSpPr/>
          <p:nvPr/>
        </p:nvSpPr>
        <p:spPr>
          <a:xfrm>
            <a:off x="-1563110" y="1734005"/>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167915" y="-323395"/>
            <a:ext cx="4182770" cy="4114800"/>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167065" y="2011096"/>
            <a:ext cx="5183620" cy="2106793"/>
          </a:xfrm>
          <a:custGeom>
            <a:avLst/>
            <a:gdLst/>
            <a:ahLst/>
            <a:cxnLst/>
            <a:rect l="l" t="t" r="r" b="b"/>
            <a:pathLst>
              <a:path w="5183620" h="2106793">
                <a:moveTo>
                  <a:pt x="0" y="0"/>
                </a:moveTo>
                <a:lnTo>
                  <a:pt x="5183620" y="0"/>
                </a:lnTo>
                <a:lnTo>
                  <a:pt x="5183620" y="2106793"/>
                </a:lnTo>
                <a:lnTo>
                  <a:pt x="0" y="21067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20612" y="1070290"/>
            <a:ext cx="2897169" cy="1327430"/>
          </a:xfrm>
          <a:custGeom>
            <a:avLst/>
            <a:gdLst/>
            <a:ahLst/>
            <a:cxnLst/>
            <a:rect l="l" t="t" r="r" b="b"/>
            <a:pathLst>
              <a:path w="2897169" h="1327430">
                <a:moveTo>
                  <a:pt x="0" y="0"/>
                </a:moveTo>
                <a:lnTo>
                  <a:pt x="2897169" y="0"/>
                </a:lnTo>
                <a:lnTo>
                  <a:pt x="2897169" y="1327430"/>
                </a:lnTo>
                <a:lnTo>
                  <a:pt x="0" y="1327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3502377" y="5776636"/>
            <a:ext cx="6171574" cy="4358674"/>
          </a:xfrm>
          <a:custGeom>
            <a:avLst/>
            <a:gdLst/>
            <a:ahLst/>
            <a:cxnLst/>
            <a:rect l="l" t="t" r="r" b="b"/>
            <a:pathLst>
              <a:path w="6171574" h="4358674">
                <a:moveTo>
                  <a:pt x="0" y="0"/>
                </a:moveTo>
                <a:lnTo>
                  <a:pt x="6171574" y="0"/>
                </a:lnTo>
                <a:lnTo>
                  <a:pt x="6171574" y="4358674"/>
                </a:lnTo>
                <a:lnTo>
                  <a:pt x="0" y="4358674"/>
                </a:lnTo>
                <a:lnTo>
                  <a:pt x="0" y="0"/>
                </a:lnTo>
                <a:close/>
              </a:path>
            </a:pathLst>
          </a:custGeom>
          <a:blipFill>
            <a:blip r:embed="rId9"/>
            <a:stretch>
              <a:fillRect/>
            </a:stretch>
          </a:blipFill>
        </p:spPr>
        <p:txBody>
          <a:bodyPr/>
          <a:lstStyle/>
          <a:p>
            <a:endParaRPr lang="en-US"/>
          </a:p>
        </p:txBody>
      </p:sp>
      <p:sp>
        <p:nvSpPr>
          <p:cNvPr id="9" name="Freeform 9"/>
          <p:cNvSpPr/>
          <p:nvPr/>
        </p:nvSpPr>
        <p:spPr>
          <a:xfrm>
            <a:off x="15941626" y="6755690"/>
            <a:ext cx="6171574" cy="4358674"/>
          </a:xfrm>
          <a:custGeom>
            <a:avLst/>
            <a:gdLst/>
            <a:ahLst/>
            <a:cxnLst/>
            <a:rect l="l" t="t" r="r" b="b"/>
            <a:pathLst>
              <a:path w="6171574" h="4358674">
                <a:moveTo>
                  <a:pt x="0" y="0"/>
                </a:moveTo>
                <a:lnTo>
                  <a:pt x="6171573" y="0"/>
                </a:lnTo>
                <a:lnTo>
                  <a:pt x="6171573" y="4358674"/>
                </a:lnTo>
                <a:lnTo>
                  <a:pt x="0" y="4358674"/>
                </a:lnTo>
                <a:lnTo>
                  <a:pt x="0" y="0"/>
                </a:lnTo>
                <a:close/>
              </a:path>
            </a:pathLst>
          </a:custGeom>
          <a:blipFill>
            <a:blip r:embed="rId9"/>
            <a:stretch>
              <a:fillRect/>
            </a:stretch>
          </a:blipFill>
        </p:spPr>
        <p:txBody>
          <a:bodyPr/>
          <a:lstStyle/>
          <a:p>
            <a:endParaRPr lang="en-US"/>
          </a:p>
        </p:txBody>
      </p:sp>
      <p:grpSp>
        <p:nvGrpSpPr>
          <p:cNvPr id="10" name="Group 10"/>
          <p:cNvGrpSpPr/>
          <p:nvPr/>
        </p:nvGrpSpPr>
        <p:grpSpPr>
          <a:xfrm>
            <a:off x="860516" y="413113"/>
            <a:ext cx="16645346" cy="9121140"/>
            <a:chOff x="0" y="0"/>
            <a:chExt cx="4383959" cy="2402276"/>
          </a:xfrm>
        </p:grpSpPr>
        <p:sp>
          <p:nvSpPr>
            <p:cNvPr id="11" name="Freeform 11"/>
            <p:cNvSpPr/>
            <p:nvPr/>
          </p:nvSpPr>
          <p:spPr>
            <a:xfrm>
              <a:off x="0" y="0"/>
              <a:ext cx="4383960" cy="2402276"/>
            </a:xfrm>
            <a:custGeom>
              <a:avLst/>
              <a:gdLst/>
              <a:ahLst/>
              <a:cxnLst/>
              <a:rect l="l" t="t" r="r" b="b"/>
              <a:pathLst>
                <a:path w="4383960" h="2402276">
                  <a:moveTo>
                    <a:pt x="23721" y="0"/>
                  </a:moveTo>
                  <a:lnTo>
                    <a:pt x="4360239" y="0"/>
                  </a:lnTo>
                  <a:cubicBezTo>
                    <a:pt x="4366530" y="0"/>
                    <a:pt x="4372563" y="2499"/>
                    <a:pt x="4377012" y="6948"/>
                  </a:cubicBezTo>
                  <a:cubicBezTo>
                    <a:pt x="4381460" y="11396"/>
                    <a:pt x="4383960" y="17430"/>
                    <a:pt x="4383960" y="23721"/>
                  </a:cubicBezTo>
                  <a:lnTo>
                    <a:pt x="4383960" y="2378555"/>
                  </a:lnTo>
                  <a:cubicBezTo>
                    <a:pt x="4383960" y="2391656"/>
                    <a:pt x="4373340" y="2402276"/>
                    <a:pt x="4360239" y="2402276"/>
                  </a:cubicBezTo>
                  <a:lnTo>
                    <a:pt x="23721" y="2402276"/>
                  </a:lnTo>
                  <a:cubicBezTo>
                    <a:pt x="17430" y="2402276"/>
                    <a:pt x="11396" y="2399777"/>
                    <a:pt x="6948" y="2395328"/>
                  </a:cubicBezTo>
                  <a:cubicBezTo>
                    <a:pt x="2499" y="2390880"/>
                    <a:pt x="0" y="2384846"/>
                    <a:pt x="0" y="2378555"/>
                  </a:cubicBezTo>
                  <a:lnTo>
                    <a:pt x="0" y="23721"/>
                  </a:lnTo>
                  <a:cubicBezTo>
                    <a:pt x="0" y="17430"/>
                    <a:pt x="2499" y="11396"/>
                    <a:pt x="6948" y="6948"/>
                  </a:cubicBezTo>
                  <a:cubicBezTo>
                    <a:pt x="11396" y="2499"/>
                    <a:pt x="17430" y="0"/>
                    <a:pt x="23721" y="0"/>
                  </a:cubicBezTo>
                  <a:close/>
                </a:path>
              </a:pathLst>
            </a:custGeom>
            <a:solidFill>
              <a:srgbClr val="FFFBF4"/>
            </a:solidFill>
            <a:ln w="57150" cap="rnd">
              <a:solidFill>
                <a:srgbClr val="7ED957"/>
              </a:solidFill>
              <a:prstDash val="lgDash"/>
              <a:round/>
            </a:ln>
          </p:spPr>
          <p:txBody>
            <a:bodyPr/>
            <a:lstStyle/>
            <a:p>
              <a:endParaRPr lang="en-US"/>
            </a:p>
          </p:txBody>
        </p:sp>
        <p:sp>
          <p:nvSpPr>
            <p:cNvPr id="12" name="TextBox 12"/>
            <p:cNvSpPr txBox="1"/>
            <p:nvPr/>
          </p:nvSpPr>
          <p:spPr>
            <a:xfrm>
              <a:off x="0" y="-38100"/>
              <a:ext cx="4383959" cy="244037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28700" y="2599592"/>
            <a:ext cx="8190808" cy="5668689"/>
          </a:xfrm>
          <a:custGeom>
            <a:avLst/>
            <a:gdLst/>
            <a:ahLst/>
            <a:cxnLst/>
            <a:rect l="l" t="t" r="r" b="b"/>
            <a:pathLst>
              <a:path w="8190808" h="5668689">
                <a:moveTo>
                  <a:pt x="0" y="0"/>
                </a:moveTo>
                <a:lnTo>
                  <a:pt x="8190808" y="0"/>
                </a:lnTo>
                <a:lnTo>
                  <a:pt x="8190808" y="5668689"/>
                </a:lnTo>
                <a:lnTo>
                  <a:pt x="0" y="5668689"/>
                </a:lnTo>
                <a:lnTo>
                  <a:pt x="0" y="0"/>
                </a:lnTo>
                <a:close/>
              </a:path>
            </a:pathLst>
          </a:custGeom>
          <a:blipFill>
            <a:blip r:embed="rId10"/>
            <a:stretch>
              <a:fillRect l="-2753" r="-2753"/>
            </a:stretch>
          </a:blipFill>
        </p:spPr>
        <p:txBody>
          <a:bodyPr/>
          <a:lstStyle/>
          <a:p>
            <a:endParaRPr lang="en-US"/>
          </a:p>
        </p:txBody>
      </p:sp>
      <p:sp>
        <p:nvSpPr>
          <p:cNvPr id="14" name="Freeform 14"/>
          <p:cNvSpPr/>
          <p:nvPr/>
        </p:nvSpPr>
        <p:spPr>
          <a:xfrm>
            <a:off x="9219508" y="3145985"/>
            <a:ext cx="8059243" cy="5350315"/>
          </a:xfrm>
          <a:custGeom>
            <a:avLst/>
            <a:gdLst/>
            <a:ahLst/>
            <a:cxnLst/>
            <a:rect l="l" t="t" r="r" b="b"/>
            <a:pathLst>
              <a:path w="8059243" h="5350315">
                <a:moveTo>
                  <a:pt x="0" y="0"/>
                </a:moveTo>
                <a:lnTo>
                  <a:pt x="8059242" y="0"/>
                </a:lnTo>
                <a:lnTo>
                  <a:pt x="8059242" y="5350315"/>
                </a:lnTo>
                <a:lnTo>
                  <a:pt x="0" y="5350315"/>
                </a:lnTo>
                <a:lnTo>
                  <a:pt x="0" y="0"/>
                </a:lnTo>
                <a:close/>
              </a:path>
            </a:pathLst>
          </a:custGeom>
          <a:blipFill>
            <a:blip r:embed="rId11"/>
            <a:stretch>
              <a:fillRect l="-139" r="-139"/>
            </a:stretch>
          </a:blipFill>
        </p:spPr>
        <p:txBody>
          <a:bodyPr/>
          <a:lstStyle/>
          <a:p>
            <a:endParaRPr lang="en-US"/>
          </a:p>
        </p:txBody>
      </p:sp>
      <p:sp>
        <p:nvSpPr>
          <p:cNvPr id="18" name="Freeform 15">
            <a:extLst>
              <a:ext uri="{FF2B5EF4-FFF2-40B4-BE49-F238E27FC236}">
                <a16:creationId xmlns:a16="http://schemas.microsoft.com/office/drawing/2014/main" id="{C5B4CBC4-2E64-F70D-7D2E-9DE2E105A075}"/>
              </a:ext>
            </a:extLst>
          </p:cNvPr>
          <p:cNvSpPr/>
          <p:nvPr/>
        </p:nvSpPr>
        <p:spPr>
          <a:xfrm>
            <a:off x="1828800" y="805876"/>
            <a:ext cx="14249400" cy="1572768"/>
          </a:xfrm>
          <a:custGeom>
            <a:avLst/>
            <a:gdLst/>
            <a:ahLst/>
            <a:cxnLst/>
            <a:rect l="l" t="t" r="r" b="b"/>
            <a:pathLst>
              <a:path w="7315200" h="1572768">
                <a:moveTo>
                  <a:pt x="0" y="0"/>
                </a:moveTo>
                <a:lnTo>
                  <a:pt x="7315200" y="0"/>
                </a:lnTo>
                <a:lnTo>
                  <a:pt x="7315200" y="1572768"/>
                </a:lnTo>
                <a:lnTo>
                  <a:pt x="0" y="1572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TextBox 17">
            <a:extLst>
              <a:ext uri="{FF2B5EF4-FFF2-40B4-BE49-F238E27FC236}">
                <a16:creationId xmlns:a16="http://schemas.microsoft.com/office/drawing/2014/main" id="{B892D101-0C8C-59F3-4BB0-157A10FE291E}"/>
              </a:ext>
            </a:extLst>
          </p:cNvPr>
          <p:cNvSpPr txBox="1"/>
          <p:nvPr/>
        </p:nvSpPr>
        <p:spPr>
          <a:xfrm>
            <a:off x="1447800" y="1333500"/>
            <a:ext cx="15147399" cy="1271502"/>
          </a:xfrm>
          <a:prstGeom prst="rect">
            <a:avLst/>
          </a:prstGeom>
        </p:spPr>
        <p:txBody>
          <a:bodyPr lIns="0" tIns="0" rIns="0" bIns="0" rtlCol="0" anchor="t">
            <a:spAutoFit/>
          </a:bodyPr>
          <a:lstStyle/>
          <a:p>
            <a:pPr algn="ctr">
              <a:lnSpc>
                <a:spcPts val="9659"/>
              </a:lnSpc>
            </a:pPr>
            <a:r>
              <a:rPr lang="en-US" sz="8800" b="1">
                <a:solidFill>
                  <a:srgbClr val="004AAD"/>
                </a:solidFill>
                <a:latin typeface="HP001 4 hàng" panose="020B0603050302020204" pitchFamily="34" charset="0"/>
                <a:ea typeface="DejaVu Serif Bold"/>
                <a:cs typeface="DejaVu Serif Bold"/>
                <a:sym typeface="DejaVu Serif Bold"/>
              </a:rPr>
              <a:t>Hoạt động 1: Chuẩn bị viết</a:t>
            </a:r>
          </a:p>
        </p:txBody>
      </p:sp>
      <p:pic>
        <p:nvPicPr>
          <p:cNvPr id="20" name="Picture 14">
            <a:extLst>
              <a:ext uri="{FF2B5EF4-FFF2-40B4-BE49-F238E27FC236}">
                <a16:creationId xmlns:a16="http://schemas.microsoft.com/office/drawing/2014/main" id="{102E3EF5-5A0F-8513-E871-7991CF3D814F}"/>
              </a:ext>
            </a:extLst>
          </p:cNvPr>
          <p:cNvPicPr>
            <a:picLocks noChangeAspect="1"/>
          </p:cNvPicPr>
          <p:nvPr/>
        </p:nvPicPr>
        <p:blipFill>
          <a:blip r:embed="rId14"/>
          <a:srcRect/>
          <a:stretch>
            <a:fillRect/>
          </a:stretch>
        </p:blipFill>
        <p:spPr>
          <a:xfrm>
            <a:off x="15787811" y="756407"/>
            <a:ext cx="1718053" cy="164074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1" nodeType="withEffect">
                                  <p:stCondLst>
                                    <p:cond delay="0"/>
                                  </p:stCondLst>
                                  <p:iterate type="lt">
                                    <p:tmPct val="0"/>
                                  </p:iterate>
                                  <p:childTnLst>
                                    <p:animClr clrSpc="rgb" dir="cw">
                                      <p:cBhvr override="childStyle">
                                        <p:cTn id="6" dur="250" autoRev="1" fill="remove"/>
                                        <p:tgtEl>
                                          <p:spTgt spid="19"/>
                                        </p:tgtEl>
                                        <p:attrNameLst>
                                          <p:attrName>style.color</p:attrName>
                                        </p:attrNameLst>
                                      </p:cBhvr>
                                      <p:to>
                                        <a:schemeClr val="bg1"/>
                                      </p:to>
                                    </p:animClr>
                                    <p:animClr clrSpc="rgb" dir="cw">
                                      <p:cBhvr>
                                        <p:cTn id="7" dur="250" autoRev="1" fill="remove"/>
                                        <p:tgtEl>
                                          <p:spTgt spid="19"/>
                                        </p:tgtEl>
                                        <p:attrNameLst>
                                          <p:attrName>fillcolor</p:attrName>
                                        </p:attrNameLst>
                                      </p:cBhvr>
                                      <p:to>
                                        <a:schemeClr val="bg1"/>
                                      </p:to>
                                    </p:animClr>
                                    <p:set>
                                      <p:cBhvr>
                                        <p:cTn id="8" dur="250" autoRev="1" fill="remove"/>
                                        <p:tgtEl>
                                          <p:spTgt spid="19"/>
                                        </p:tgtEl>
                                        <p:attrNameLst>
                                          <p:attrName>fill.type</p:attrName>
                                        </p:attrNameLst>
                                      </p:cBhvr>
                                      <p:to>
                                        <p:strVal val="solid"/>
                                      </p:to>
                                    </p:set>
                                    <p:set>
                                      <p:cBhvr>
                                        <p:cTn id="9" dur="250" autoRev="1" fill="remove"/>
                                        <p:tgtEl>
                                          <p:spTgt spid="19"/>
                                        </p:tgtEl>
                                        <p:attrNameLst>
                                          <p:attrName>fill.on</p:attrName>
                                        </p:attrNameLst>
                                      </p:cBhvr>
                                      <p:to>
                                        <p:strVal val="true"/>
                                      </p:to>
                                    </p:set>
                                  </p:childTnLst>
                                </p:cTn>
                              </p:par>
                              <p:par>
                                <p:cTn id="10" presetID="34" presetClass="emph" presetSubtype="0" fill="hold" grpId="5"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9"/>
                                        </p:tgtEl>
                                        <p:attrNameLst>
                                          <p:attrName>ppt_x</p:attrName>
                                          <p:attrName>ppt_y</p:attrName>
                                        </p:attrNameLst>
                                      </p:cBhvr>
                                    </p:animMotion>
                                    <p:animRot by="1500000">
                                      <p:cBhvr>
                                        <p:cTn id="12" dur="125" fill="hold">
                                          <p:stCondLst>
                                            <p:cond delay="0"/>
                                          </p:stCondLst>
                                        </p:cTn>
                                        <p:tgtEl>
                                          <p:spTgt spid="19"/>
                                        </p:tgtEl>
                                        <p:attrNameLst>
                                          <p:attrName>r</p:attrName>
                                        </p:attrNameLst>
                                      </p:cBhvr>
                                    </p:animRot>
                                    <p:animRot by="-1500000">
                                      <p:cBhvr>
                                        <p:cTn id="13" dur="125" fill="hold">
                                          <p:stCondLst>
                                            <p:cond delay="125"/>
                                          </p:stCondLst>
                                        </p:cTn>
                                        <p:tgtEl>
                                          <p:spTgt spid="19"/>
                                        </p:tgtEl>
                                        <p:attrNameLst>
                                          <p:attrName>r</p:attrName>
                                        </p:attrNameLst>
                                      </p:cBhvr>
                                    </p:animRot>
                                    <p:animRot by="-1500000">
                                      <p:cBhvr>
                                        <p:cTn id="14" dur="125" fill="hold">
                                          <p:stCondLst>
                                            <p:cond delay="250"/>
                                          </p:stCondLst>
                                        </p:cTn>
                                        <p:tgtEl>
                                          <p:spTgt spid="19"/>
                                        </p:tgtEl>
                                        <p:attrNameLst>
                                          <p:attrName>r</p:attrName>
                                        </p:attrNameLst>
                                      </p:cBhvr>
                                    </p:animRot>
                                    <p:animRot by="1500000">
                                      <p:cBhvr>
                                        <p:cTn id="15" dur="125" fill="hold">
                                          <p:stCondLst>
                                            <p:cond delay="375"/>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p:bldP spid="19" grpId="5"/>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835</Words>
  <Application>Microsoft Office PowerPoint</Application>
  <PresentationFormat>Custom</PresentationFormat>
  <Paragraphs>79</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HP001 4 hàng</vt:lpstr>
      <vt:lpstr>Arial</vt:lpstr>
      <vt:lpstr>Crimson Pro Bold</vt:lpstr>
      <vt:lpstr>Canva Sans</vt:lpstr>
      <vt:lpstr>UTM American Sans</vt:lpstr>
      <vt:lpstr>Noto Sans Bold</vt:lpstr>
      <vt:lpstr>UTM Alberta Heavy</vt:lpstr>
      <vt:lpstr>ADLaM Display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VIẾT 1</dc:title>
  <dc:creator>ADMIN</dc:creator>
  <cp:lastModifiedBy>Administrator</cp:lastModifiedBy>
  <cp:revision>11</cp:revision>
  <dcterms:created xsi:type="dcterms:W3CDTF">2006-08-16T00:00:00Z</dcterms:created>
  <dcterms:modified xsi:type="dcterms:W3CDTF">2024-12-09T13:08:04Z</dcterms:modified>
  <dc:identifier>DAGVlU_j8sw</dc:identifier>
</cp:coreProperties>
</file>