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9" r:id="rId3"/>
    <p:sldId id="284" r:id="rId4"/>
    <p:sldId id="285" r:id="rId5"/>
    <p:sldId id="286" r:id="rId6"/>
    <p:sldId id="287" r:id="rId7"/>
    <p:sldId id="288" r:id="rId8"/>
    <p:sldId id="303" r:id="rId9"/>
    <p:sldId id="257" r:id="rId10"/>
    <p:sldId id="298" r:id="rId11"/>
    <p:sldId id="299" r:id="rId12"/>
    <p:sldId id="300" r:id="rId13"/>
    <p:sldId id="301" r:id="rId14"/>
    <p:sldId id="304" r:id="rId15"/>
    <p:sldId id="305" r:id="rId16"/>
    <p:sldId id="271" r:id="rId17"/>
    <p:sldId id="306" r:id="rId18"/>
    <p:sldId id="307" r:id="rId19"/>
    <p:sldId id="308" r:id="rId20"/>
    <p:sldId id="278" r:id="rId21"/>
    <p:sldId id="279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B258-FFA5-42EF-9691-FD74854E7BB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6622C-3530-4D3C-96C7-D9E142B33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4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4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 err="1"/>
              <a:t>Chọn</a:t>
            </a:r>
            <a:r>
              <a:rPr lang="en-US" dirty="0"/>
              <a:t> “Quay </a:t>
            </a:r>
            <a:r>
              <a:rPr lang="en-US" dirty="0" err="1"/>
              <a:t>về</a:t>
            </a:r>
            <a:r>
              <a:rPr lang="en-US" dirty="0"/>
              <a:t>” </a:t>
            </a:r>
            <a:r>
              <a:rPr lang="en-US" dirty="0" err="1"/>
              <a:t>ở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hoa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47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733BF-A456-A5EC-062C-70D868E95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A7D0B-9213-9AA6-F496-1346780E0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AD064E-FE5B-FAC8-D8CC-1DB2AACC1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Hướng dẫn: GV click vào </a:t>
            </a:r>
            <a:r>
              <a:rPr lang="vi-VN" b="1" dirty="0"/>
              <a:t>chậu hoa </a:t>
            </a:r>
            <a:r>
              <a:rPr lang="vi-VN" dirty="0"/>
              <a:t>để tới câu hỏi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Click vào </a:t>
            </a:r>
            <a:r>
              <a:rPr lang="vi-VN" b="1" dirty="0"/>
              <a:t>MŨI TÊN MÀU ĐEN </a:t>
            </a:r>
            <a:r>
              <a:rPr lang="vi-VN" dirty="0"/>
              <a:t>(góc dưới, bên phải màn hình) để tới phần bài học tiếp theo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05B98-415F-EF36-7123-FDA7BE84C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38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64958-B879-89FB-C9F7-9F164E0B4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28DA91-3E78-AAFE-C5CE-129180165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8F330C-29F5-C209-5800-FF010D934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GV click 1 lần vào màn hình để xuất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Click </a:t>
            </a:r>
            <a:r>
              <a:rPr lang="vi-VN" b="1" dirty="0"/>
              <a:t>QUAY VỀ </a:t>
            </a:r>
            <a:r>
              <a:rPr lang="vi-VN" dirty="0"/>
              <a:t>để trở lại slide chọn câu hỏi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D2BE4-078F-5480-AAE3-9DD590D0D7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2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66AE-DF65-A169-994D-3E84DE5B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F81C0-F298-0F90-23A3-FB3E21AE5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2932B-CAE0-E660-3F57-193CDA94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DFEB2-E999-FE7B-78A3-D598A4F7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BDE5-1226-5A1B-3E8A-72592E54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B1417-4761-68C3-FD21-302B9E0F6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8EDBD-AAB9-BA3E-9F3C-B081DCD65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7C82D-677F-60F6-10D8-056966FA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03EE-F573-5E0B-E87F-221B032A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6F79-0607-59FB-4F3B-D8545F3E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3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ANH TÂM">
            <a:extLst>
              <a:ext uri="{FF2B5EF4-FFF2-40B4-BE49-F238E27FC236}">
                <a16:creationId xmlns:a16="http://schemas.microsoft.com/office/drawing/2014/main" id="{C5DD9D69-B78C-0DE8-56C2-E93FAFA7A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31E81-4751-FDAD-5223-91A00C3935A4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21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ANH TÂM" descr="A blue and white clouds&#10;&#10;Description automatically generated">
            <a:extLst>
              <a:ext uri="{FF2B5EF4-FFF2-40B4-BE49-F238E27FC236}">
                <a16:creationId xmlns:a16="http://schemas.microsoft.com/office/drawing/2014/main" id="{A00CE873-184A-3F11-B31A-C3FA63A10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364" y="-1245140"/>
            <a:ext cx="16792681" cy="1143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E9A99-2656-2194-DA3D-495E6F03D763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rgbClr val="95F2F2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rgbClr val="95F2F2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14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ctangular object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E47A7055-E33A-DC6E-6B12-0622DE4EE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r="6130" b="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DB6F13-9E91-F8B5-29DE-61103875857B}"/>
              </a:ext>
            </a:extLst>
          </p:cNvPr>
          <p:cNvSpPr txBox="1"/>
          <p:nvPr userDrawn="1"/>
        </p:nvSpPr>
        <p:spPr>
          <a:xfrm>
            <a:off x="231354" y="6457890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8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5B6C-F824-FBBE-29A0-8952E532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816E-AE19-6438-3508-3C99C3815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84E03-C0AC-CD17-2F99-2F0BCE99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EDFFC-AF66-EA46-7AF5-8AD52DBF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31E9A-F52A-DB9E-7818-34B5FB99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C199-530A-D61C-8A6D-EAE2C23E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15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A59F-5D66-0B56-725B-DAC33A88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4D8EB-79B2-53AA-2D67-CC90D9CE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61FFC-2FE5-67D0-366E-2C3E3E5C4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0D33F-1293-6D58-59EA-28A18AF06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E9B59-4D7C-3B2A-9972-7DCB0AE637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88ED5-5C6F-D4EA-347F-5F3BCE68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3F3D3-13B2-B329-277F-8A4BDFA1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CEBCE-1431-FED6-BF54-44509719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82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147D-40EA-B753-4324-44B67777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5AC42-D5B5-F34F-F952-2AE02ACB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65E48-FDFF-97D5-DAED-F6CB834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348DD-EB85-0A5B-5D04-B152D764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63D53-ADC7-97B0-9BB0-F6EA29A0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E386A-CE9E-8BB7-61F9-2200B95D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5C1C6-A7A5-95AD-E22F-0C314213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2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DEA75D4-9B7A-7A79-4B49-EA60B5EAA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16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589C-1FD6-A5A0-0537-98F9F1D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0D729-51FA-4977-D85E-1F393BD7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77EFD-DE84-A312-6817-FE835D29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5421B-12FE-C255-21E3-E0B8326D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2D851-1965-094A-F9F6-BC0CDF84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884F-D2E3-EBCE-800B-891F86D9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6B78-ED9E-4F29-B74D-15586534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694B8-CF11-59DE-1C0E-1037441CF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0D70D-A38A-A6BD-526B-A934AE3DD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5DB48-79F7-F04F-AA75-3FC42F85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C0012-5471-40E6-1FC4-DD184CFF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7AFFC-FD7E-B34A-426D-87AFE49E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2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396D-734E-20B4-B6C9-1FC479EC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37D32-DECE-C41F-8011-CD2B8A9F8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04E7F-6519-2DF9-9E64-4AEEAE4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250DD-FF08-00C2-49B6-CE2E4564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CA2B5-0B1A-2B93-C015-74978FEA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7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4819E4-523E-7170-3BB4-6E5B081BB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4CF11-3EF4-21F1-4D89-A3F80FB0A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751BC-3D42-7BBF-A5CE-998B3D3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8EB1-3BCA-693C-339C-71515189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C997-2706-A53D-7CC5-F6A588A9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F1A9FB6C-993A-58DF-CBED-2CC993BD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4E84-C0E7-AE31-7B9E-86440D846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EA8E6-5F2C-60F7-ED19-05ED7028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DC453-6F85-1BCE-D52E-DDB5106F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84E0-6D22-8126-E4A7-83ADE9E6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B5924ECA-68DD-54D4-A6DC-CBD03AB2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13E43-9AE2-3B12-8BD6-27F689715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B6887-6F17-1BFA-7776-882065E7A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4ABAB-1E41-78D5-3A27-E66F8EC9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0D1B6-123A-11BB-DB91-077049E9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35878-CE1A-6230-1CDC-93E34DB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2A4C-A474-6FD8-35AF-C61B01A0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F28F7-49CE-BEA6-1015-C4E081B69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5A5D2-E84E-3F18-7217-604C45448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11549-DCA8-6E3C-5DE4-E768E1453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546A4-8A3D-4B33-371F-4D7EE9CCC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29510-80AC-EBDF-BDF5-C329B70A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F0580-E161-1FA7-D246-262A8036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8628F-C4B0-721C-B8BC-6DA42D0B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B0DA-8713-1740-04DD-6F9CD5FA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6A319-7000-8F75-1017-6098FFB4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35BFF-6AC6-1279-D9AB-A67409AB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00713-834F-9DBF-3543-79416AA4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1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40982-4D6F-16E5-BE5D-04E37FCB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F9AFB-FF95-37B7-2500-0B2CC2CE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8E15E-E944-008A-3482-3F12AEA6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00E4-6A8D-12B0-E25A-3B66DE61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DFC8-FA65-09E1-76D4-00E8692F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6B7E5-EAA6-762F-B266-854A361CF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D7C5D-BA2E-E711-CD55-CBE60877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F6E3E-07C1-481E-64F7-D0EFDB02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29CF2-A5F3-C9E6-8392-3377B488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BD64-0540-DCDB-348C-E2C3CA15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CBD99-4886-4697-EFE3-7F2995652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B5782-A476-3BAE-768F-BA1D7249D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A90DF-4100-2704-37A4-0455D33B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A15F8-B089-A3EA-0EBA-70DD12C2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EB14B-FE24-A335-674E-EDD86C02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1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72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1096B8B-1773-5872-D8E2-D222FD74BA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3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7.xml"/><Relationship Id="rId18" Type="http://schemas.openxmlformats.org/officeDocument/2006/relationships/image" Target="../media/image55.png"/><Relationship Id="rId3" Type="http://schemas.openxmlformats.org/officeDocument/2006/relationships/image" Target="../media/image34.png"/><Relationship Id="rId21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slide" Target="slide1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slide" Target="slide9.xml"/><Relationship Id="rId5" Type="http://schemas.openxmlformats.org/officeDocument/2006/relationships/image" Target="../media/image47.png"/><Relationship Id="rId15" Type="http://schemas.openxmlformats.org/officeDocument/2006/relationships/slide" Target="slide18.xml"/><Relationship Id="rId10" Type="http://schemas.openxmlformats.org/officeDocument/2006/relationships/image" Target="../media/image51.png"/><Relationship Id="rId19" Type="http://schemas.openxmlformats.org/officeDocument/2006/relationships/slide" Target="slide20.xml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57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1" y="2517906"/>
            <a:ext cx="3831488" cy="43400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8796D-260C-CDA7-84CF-EEAAEF5C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061" y="2081388"/>
            <a:ext cx="5639885" cy="4563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5AABCA-F2ED-BC05-32E1-DBE270FA27AD}"/>
              </a:ext>
            </a:extLst>
          </p:cNvPr>
          <p:cNvSpPr txBox="1"/>
          <p:nvPr/>
        </p:nvSpPr>
        <p:spPr>
          <a:xfrm>
            <a:off x="2169745" y="149290"/>
            <a:ext cx="777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10 </a:t>
            </a:r>
            <a:r>
              <a:rPr lang="en-US" sz="3600" dirty="0" err="1"/>
              <a:t>tháng</a:t>
            </a:r>
            <a:r>
              <a:rPr lang="en-US" sz="3600" dirty="0"/>
              <a:t> 12 </a:t>
            </a:r>
            <a:r>
              <a:rPr lang="en-US" sz="3600" dirty="0" err="1"/>
              <a:t>năm</a:t>
            </a:r>
            <a:r>
              <a:rPr lang="en-US" sz="3600" dirty="0"/>
              <a:t> 2024</a:t>
            </a:r>
          </a:p>
          <a:p>
            <a:pPr algn="ctr"/>
            <a:r>
              <a:rPr lang="en-US" sz="3600" u="sng" dirty="0" err="1"/>
              <a:t>Toán</a:t>
            </a:r>
            <a:r>
              <a:rPr lang="en-US" sz="36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717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61B6B-9254-D4E1-7150-F18C7F0A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17" y="366394"/>
            <a:ext cx="8465564" cy="109664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4F3734-E7A5-BC09-E4E8-D745FC591BE7}"/>
              </a:ext>
            </a:extLst>
          </p:cNvPr>
          <p:cNvSpPr/>
          <p:nvPr/>
        </p:nvSpPr>
        <p:spPr>
          <a:xfrm>
            <a:off x="782320" y="1656080"/>
            <a:ext cx="10749280" cy="43281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454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7AB74-B658-8939-F387-1DC69FE75000}"/>
              </a:ext>
            </a:extLst>
          </p:cNvPr>
          <p:cNvSpPr txBox="1"/>
          <p:nvPr/>
        </p:nvSpPr>
        <p:spPr>
          <a:xfrm>
            <a:off x="1463040" y="1757680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Mẫu</a:t>
            </a:r>
            <a:endParaRPr lang="en-US" sz="3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130C8-DE26-50C6-3A6F-3B6941020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75" y="1889125"/>
            <a:ext cx="5276850" cy="742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1A71C-660E-4422-9E69-7198E8C4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2790483"/>
            <a:ext cx="10395267" cy="5238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DF04E0-6D2D-66FE-A67C-0481B2F6F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25" y="3322955"/>
            <a:ext cx="4552950" cy="476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4312BA-D609-BA9D-0610-CEA5026F7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337" y="3865562"/>
            <a:ext cx="4962525" cy="7524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E2592A-D0D0-AB7A-1FBD-3C6452E4B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35" y="4677727"/>
            <a:ext cx="9772650" cy="428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8443E6-494F-0BAF-186A-CDAB8F86E2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9575" y="5226050"/>
            <a:ext cx="40576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3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80FF5-F1B6-3BAE-1A1E-7B52B3917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52" y="450683"/>
            <a:ext cx="5355908" cy="304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09AB69-DB1B-4DC9-5A10-93017AFC6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023" y="2743200"/>
            <a:ext cx="5921059" cy="32324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382594-5527-A645-813F-76AE9DCFA896}"/>
              </a:ext>
            </a:extLst>
          </p:cNvPr>
          <p:cNvGrpSpPr/>
          <p:nvPr/>
        </p:nvGrpSpPr>
        <p:grpSpPr>
          <a:xfrm>
            <a:off x="4175760" y="518160"/>
            <a:ext cx="1168400" cy="843280"/>
            <a:chOff x="4175760" y="518160"/>
            <a:chExt cx="1168400" cy="84328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ACE7DEE-8409-F28A-3F82-D90E71BECEA3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27E1B5-921D-DF12-D3B8-7FE5FDCF5D34}"/>
                </a:ext>
              </a:extLst>
            </p:cNvPr>
            <p:cNvSpPr txBox="1"/>
            <p:nvPr/>
          </p:nvSpPr>
          <p:spPr>
            <a:xfrm>
              <a:off x="4185920" y="680720"/>
              <a:ext cx="1158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5,262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F45984-380C-1CC5-9B6A-78954C98271B}"/>
              </a:ext>
            </a:extLst>
          </p:cNvPr>
          <p:cNvGrpSpPr/>
          <p:nvPr/>
        </p:nvGrpSpPr>
        <p:grpSpPr>
          <a:xfrm>
            <a:off x="4257040" y="1534160"/>
            <a:ext cx="1016000" cy="843280"/>
            <a:chOff x="4175760" y="518160"/>
            <a:chExt cx="1168400" cy="84328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2492D4-B3D6-4619-B81D-4B7E8A3B0429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520AFF-B61D-91F7-01BB-F4A8E2E4C392}"/>
                </a:ext>
              </a:extLst>
            </p:cNvPr>
            <p:cNvSpPr txBox="1"/>
            <p:nvPr/>
          </p:nvSpPr>
          <p:spPr>
            <a:xfrm>
              <a:off x="4185920" y="680720"/>
              <a:ext cx="1158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3,52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D52B8C-3729-0E51-F92E-29981512F093}"/>
              </a:ext>
            </a:extLst>
          </p:cNvPr>
          <p:cNvGrpSpPr/>
          <p:nvPr/>
        </p:nvGrpSpPr>
        <p:grpSpPr>
          <a:xfrm>
            <a:off x="4104374" y="2529840"/>
            <a:ext cx="1128025" cy="1209298"/>
            <a:chOff x="4144191" y="518160"/>
            <a:chExt cx="1158240" cy="120929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BBAA8B8-F1E6-9463-EB84-D7570053BFC4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3F2225-279D-B19E-46E6-C9581155F7E2}"/>
                </a:ext>
              </a:extLst>
            </p:cNvPr>
            <p:cNvSpPr txBox="1"/>
            <p:nvPr/>
          </p:nvSpPr>
          <p:spPr>
            <a:xfrm>
              <a:off x="4144191" y="650240"/>
              <a:ext cx="11582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6,235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FFC42D-2EE2-BAF8-F85C-4C3B68C1CBC3}"/>
              </a:ext>
            </a:extLst>
          </p:cNvPr>
          <p:cNvGrpSpPr/>
          <p:nvPr/>
        </p:nvGrpSpPr>
        <p:grpSpPr>
          <a:xfrm>
            <a:off x="9580732" y="3027680"/>
            <a:ext cx="1371747" cy="843280"/>
            <a:chOff x="4134373" y="518160"/>
            <a:chExt cx="1391920" cy="84328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4250D8B-6786-64B0-B27E-1024BB6EFD13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BF9D63-19DA-2723-64B7-A6F8C263B073}"/>
                </a:ext>
              </a:extLst>
            </p:cNvPr>
            <p:cNvSpPr txBox="1"/>
            <p:nvPr/>
          </p:nvSpPr>
          <p:spPr>
            <a:xfrm>
              <a:off x="4134373" y="660400"/>
              <a:ext cx="1391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32,14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2C0422-6337-3037-CFCC-BDDA34E43511}"/>
              </a:ext>
            </a:extLst>
          </p:cNvPr>
          <p:cNvGrpSpPr/>
          <p:nvPr/>
        </p:nvGrpSpPr>
        <p:grpSpPr>
          <a:xfrm>
            <a:off x="9458812" y="4023360"/>
            <a:ext cx="1371747" cy="843280"/>
            <a:chOff x="4041588" y="518160"/>
            <a:chExt cx="1391920" cy="84328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F7DB1DD-BAFD-9826-E5B1-0011E8A54368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6DAEDD-5A54-B4B1-8F8E-660690966E64}"/>
                </a:ext>
              </a:extLst>
            </p:cNvPr>
            <p:cNvSpPr txBox="1"/>
            <p:nvPr/>
          </p:nvSpPr>
          <p:spPr>
            <a:xfrm>
              <a:off x="4041588" y="629920"/>
              <a:ext cx="1391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5,06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A4D825-F665-6DC6-8A81-3AF1E620D7BC}"/>
              </a:ext>
            </a:extLst>
          </p:cNvPr>
          <p:cNvGrpSpPr/>
          <p:nvPr/>
        </p:nvGrpSpPr>
        <p:grpSpPr>
          <a:xfrm>
            <a:off x="9540092" y="5039360"/>
            <a:ext cx="1371747" cy="843280"/>
            <a:chOff x="4134373" y="518160"/>
            <a:chExt cx="1391920" cy="84328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6D72874-5BA5-23BC-BC33-3C659515268B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617182-16A7-5B82-55E1-3FF5B84FC4C9}"/>
                </a:ext>
              </a:extLst>
            </p:cNvPr>
            <p:cNvSpPr txBox="1"/>
            <p:nvPr/>
          </p:nvSpPr>
          <p:spPr>
            <a:xfrm>
              <a:off x="4134373" y="660400"/>
              <a:ext cx="1391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54,03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02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400080-2CF9-B03E-0213-285E98FD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932515-8E3E-B6DB-BB35-E906BD06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" y="955675"/>
            <a:ext cx="7004050" cy="2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51641-C828-D5AC-7F4C-CCFFB30B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9" y="757237"/>
            <a:ext cx="11155709" cy="53435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AE6A0B-622A-E2DE-8B04-965AD7242D93}"/>
              </a:ext>
            </a:extLst>
          </p:cNvPr>
          <p:cNvCxnSpPr/>
          <p:nvPr/>
        </p:nvCxnSpPr>
        <p:spPr>
          <a:xfrm>
            <a:off x="2216020" y="1393370"/>
            <a:ext cx="23606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AD5ED0-DCD3-75C5-3B03-AADF2D979FD8}"/>
              </a:ext>
            </a:extLst>
          </p:cNvPr>
          <p:cNvCxnSpPr>
            <a:cxnSpLocks/>
          </p:cNvCxnSpPr>
          <p:nvPr/>
        </p:nvCxnSpPr>
        <p:spPr>
          <a:xfrm>
            <a:off x="6960637" y="1356048"/>
            <a:ext cx="18132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1E9BB0-6EA6-B722-23D8-519F525565C4}"/>
              </a:ext>
            </a:extLst>
          </p:cNvPr>
          <p:cNvCxnSpPr>
            <a:cxnSpLocks/>
          </p:cNvCxnSpPr>
          <p:nvPr/>
        </p:nvCxnSpPr>
        <p:spPr>
          <a:xfrm>
            <a:off x="10521820" y="1356048"/>
            <a:ext cx="8521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C85ED1-400F-484A-036A-0EED3B933611}"/>
              </a:ext>
            </a:extLst>
          </p:cNvPr>
          <p:cNvCxnSpPr>
            <a:cxnSpLocks/>
          </p:cNvCxnSpPr>
          <p:nvPr/>
        </p:nvCxnSpPr>
        <p:spPr>
          <a:xfrm>
            <a:off x="1356048" y="1788366"/>
            <a:ext cx="14804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4AA3D0-0809-A5DA-D095-74F2606728A1}"/>
              </a:ext>
            </a:extLst>
          </p:cNvPr>
          <p:cNvCxnSpPr>
            <a:cxnSpLocks/>
          </p:cNvCxnSpPr>
          <p:nvPr/>
        </p:nvCxnSpPr>
        <p:spPr>
          <a:xfrm>
            <a:off x="3396343" y="1788366"/>
            <a:ext cx="21740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6621FF-0270-29C0-9220-93D80951BA77}"/>
              </a:ext>
            </a:extLst>
          </p:cNvPr>
          <p:cNvCxnSpPr>
            <a:cxnSpLocks/>
          </p:cNvCxnSpPr>
          <p:nvPr/>
        </p:nvCxnSpPr>
        <p:spPr>
          <a:xfrm>
            <a:off x="5840963" y="1788366"/>
            <a:ext cx="26156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3CD9C3-029A-810A-7318-D4B40A8488D4}"/>
              </a:ext>
            </a:extLst>
          </p:cNvPr>
          <p:cNvCxnSpPr>
            <a:cxnSpLocks/>
          </p:cNvCxnSpPr>
          <p:nvPr/>
        </p:nvCxnSpPr>
        <p:spPr>
          <a:xfrm>
            <a:off x="9630021" y="1791476"/>
            <a:ext cx="17439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D1C511-D53F-5E30-3F0F-0E3D4BD6BCE9}"/>
              </a:ext>
            </a:extLst>
          </p:cNvPr>
          <p:cNvCxnSpPr>
            <a:cxnSpLocks/>
          </p:cNvCxnSpPr>
          <p:nvPr/>
        </p:nvCxnSpPr>
        <p:spPr>
          <a:xfrm>
            <a:off x="1273628" y="2205135"/>
            <a:ext cx="3592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41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28BD6-A6C9-8022-1BD4-CD69ACCE7E90}"/>
              </a:ext>
            </a:extLst>
          </p:cNvPr>
          <p:cNvSpPr txBox="1"/>
          <p:nvPr/>
        </p:nvSpPr>
        <p:spPr>
          <a:xfrm>
            <a:off x="1320800" y="1280160"/>
            <a:ext cx="9784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70 cm = 0,7 m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cm = 0,4 m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 + 0,4 × 3 = 1,9 (m)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3,7 – 1,9 = 1,8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1,8 m</a:t>
            </a:r>
          </a:p>
        </p:txBody>
      </p:sp>
    </p:spTree>
    <p:extLst>
      <p:ext uri="{BB962C8B-B14F-4D97-AF65-F5344CB8AC3E}">
        <p14:creationId xmlns:p14="http://schemas.microsoft.com/office/powerpoint/2010/main" val="34321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9E91E-635E-2AE2-824F-CF3EFA4B4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234;p1">
            <a:extLst>
              <a:ext uri="{FF2B5EF4-FFF2-40B4-BE49-F238E27FC236}">
                <a16:creationId xmlns:a16="http://schemas.microsoft.com/office/drawing/2014/main" id="{AAF2EAE7-0E0F-7866-DE4C-EA0702AAE7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235;p1">
            <a:extLst>
              <a:ext uri="{FF2B5EF4-FFF2-40B4-BE49-F238E27FC236}">
                <a16:creationId xmlns:a16="http://schemas.microsoft.com/office/drawing/2014/main" id="{C0FDB47A-76DF-0E76-506E-8961B68DDDDF}"/>
              </a:ext>
            </a:extLst>
          </p:cNvPr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32" name="Google Shape;236;p1">
              <a:extLst>
                <a:ext uri="{FF2B5EF4-FFF2-40B4-BE49-F238E27FC236}">
                  <a16:creationId xmlns:a16="http://schemas.microsoft.com/office/drawing/2014/main" id="{67157E94-D09D-E042-A0C1-4A8EF4ADF8DF}"/>
                </a:ext>
              </a:extLst>
            </p:cNvPr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37;p1">
              <a:extLst>
                <a:ext uri="{FF2B5EF4-FFF2-40B4-BE49-F238E27FC236}">
                  <a16:creationId xmlns:a16="http://schemas.microsoft.com/office/drawing/2014/main" id="{CDC4540B-969C-FA15-E44C-EB71490D5CF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algn="ctr" defTabSz="1219170">
                <a:lnSpc>
                  <a:spcPct val="147750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38;p1">
            <a:extLst>
              <a:ext uri="{FF2B5EF4-FFF2-40B4-BE49-F238E27FC236}">
                <a16:creationId xmlns:a16="http://schemas.microsoft.com/office/drawing/2014/main" id="{78FCBD9D-B5F4-B1B2-87EB-EFDF5BA60FDA}"/>
              </a:ext>
            </a:extLst>
          </p:cNvPr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35" name="Google Shape;239;p1">
              <a:extLst>
                <a:ext uri="{FF2B5EF4-FFF2-40B4-BE49-F238E27FC236}">
                  <a16:creationId xmlns:a16="http://schemas.microsoft.com/office/drawing/2014/main" id="{97463248-BA75-9889-0ED1-A768A67EAD12}"/>
                </a:ext>
              </a:extLst>
            </p:cNvPr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0;p1">
              <a:extLst>
                <a:ext uri="{FF2B5EF4-FFF2-40B4-BE49-F238E27FC236}">
                  <a16:creationId xmlns:a16="http://schemas.microsoft.com/office/drawing/2014/main" id="{C2BD30A2-52EA-650A-F114-18E6E772D95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algn="ctr" defTabSz="1219170">
                <a:lnSpc>
                  <a:spcPct val="147750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" name="Google Shape;241;p1">
            <a:extLst>
              <a:ext uri="{FF2B5EF4-FFF2-40B4-BE49-F238E27FC236}">
                <a16:creationId xmlns:a16="http://schemas.microsoft.com/office/drawing/2014/main" id="{FC096C92-A761-FA27-19DE-36D3390F23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2;p1">
            <a:extLst>
              <a:ext uri="{FF2B5EF4-FFF2-40B4-BE49-F238E27FC236}">
                <a16:creationId xmlns:a16="http://schemas.microsoft.com/office/drawing/2014/main" id="{9E4F6557-314F-2C5D-D313-8645D009CB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3;p1">
            <a:extLst>
              <a:ext uri="{FF2B5EF4-FFF2-40B4-BE49-F238E27FC236}">
                <a16:creationId xmlns:a16="http://schemas.microsoft.com/office/drawing/2014/main" id="{2A286804-B05D-84B1-9C2D-9089D22BE6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44;p1">
            <a:extLst>
              <a:ext uri="{FF2B5EF4-FFF2-40B4-BE49-F238E27FC236}">
                <a16:creationId xmlns:a16="http://schemas.microsoft.com/office/drawing/2014/main" id="{F06ABAF7-8F79-FF42-78FF-413A0046968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45;p1">
            <a:extLst>
              <a:ext uri="{FF2B5EF4-FFF2-40B4-BE49-F238E27FC236}">
                <a16:creationId xmlns:a16="http://schemas.microsoft.com/office/drawing/2014/main" id="{D2C8CB81-9751-5D69-B075-71BC6EB266B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46;p1">
            <a:extLst>
              <a:ext uri="{FF2B5EF4-FFF2-40B4-BE49-F238E27FC236}">
                <a16:creationId xmlns:a16="http://schemas.microsoft.com/office/drawing/2014/main" id="{79680AF2-F35D-1953-3472-FFE672B5ED2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47;p1">
            <a:extLst>
              <a:ext uri="{FF2B5EF4-FFF2-40B4-BE49-F238E27FC236}">
                <a16:creationId xmlns:a16="http://schemas.microsoft.com/office/drawing/2014/main" id="{604829C5-7C72-7EB5-5CC1-7522515E448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48;p1">
            <a:extLst>
              <a:ext uri="{FF2B5EF4-FFF2-40B4-BE49-F238E27FC236}">
                <a16:creationId xmlns:a16="http://schemas.microsoft.com/office/drawing/2014/main" id="{573944FB-7F12-3237-C523-3E7E250763A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49;p1">
            <a:extLst>
              <a:ext uri="{FF2B5EF4-FFF2-40B4-BE49-F238E27FC236}">
                <a16:creationId xmlns:a16="http://schemas.microsoft.com/office/drawing/2014/main" id="{3DC77C21-7A6A-D212-0061-E8D233FC29B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50;p1">
            <a:extLst>
              <a:ext uri="{FF2B5EF4-FFF2-40B4-BE49-F238E27FC236}">
                <a16:creationId xmlns:a16="http://schemas.microsoft.com/office/drawing/2014/main" id="{87820F67-1B32-F323-B2ED-2362D8474FA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251;p1">
            <a:extLst>
              <a:ext uri="{FF2B5EF4-FFF2-40B4-BE49-F238E27FC236}">
                <a16:creationId xmlns:a16="http://schemas.microsoft.com/office/drawing/2014/main" id="{32AF4EB2-5CA0-935B-52F2-9EFFC50E2AD7}"/>
              </a:ext>
            </a:extLst>
          </p:cNvPr>
          <p:cNvSpPr txBox="1"/>
          <p:nvPr/>
        </p:nvSpPr>
        <p:spPr>
          <a:xfrm>
            <a:off x="5478089" y="1562960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6600" b="1" kern="0" dirty="0">
                <a:solidFill>
                  <a:srgbClr val="5C5C82"/>
                </a:solidFill>
                <a:latin typeface="UTM Avo" panose="02040603050506020204" pitchFamily="18"/>
                <a:cs typeface="Arial"/>
                <a:sym typeface="Arial"/>
              </a:rPr>
              <a:t>TƯỚI HOA TRONG CHẬU</a:t>
            </a:r>
            <a:endParaRPr sz="1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grpSp>
        <p:nvGrpSpPr>
          <p:cNvPr id="48" name="Google Shape;252;p1">
            <a:extLst>
              <a:ext uri="{FF2B5EF4-FFF2-40B4-BE49-F238E27FC236}">
                <a16:creationId xmlns:a16="http://schemas.microsoft.com/office/drawing/2014/main" id="{4EB2475B-40A2-D521-3F41-A227470B77D6}"/>
              </a:ext>
            </a:extLst>
          </p:cNvPr>
          <p:cNvGrpSpPr/>
          <p:nvPr/>
        </p:nvGrpSpPr>
        <p:grpSpPr>
          <a:xfrm>
            <a:off x="6965405" y="4793399"/>
            <a:ext cx="3444976" cy="819668"/>
            <a:chOff x="4287584" y="2806482"/>
            <a:chExt cx="5167464" cy="1229503"/>
          </a:xfrm>
        </p:grpSpPr>
        <p:sp>
          <p:nvSpPr>
            <p:cNvPr id="49" name="Google Shape;253;p1">
              <a:extLst>
                <a:ext uri="{FF2B5EF4-FFF2-40B4-BE49-F238E27FC236}">
                  <a16:creationId xmlns:a16="http://schemas.microsoft.com/office/drawing/2014/main" id="{F173A3F9-BC01-CDFA-5365-1A271A11596C}"/>
                </a:ext>
              </a:extLst>
            </p:cNvPr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4;p1">
              <a:extLst>
                <a:ext uri="{FF2B5EF4-FFF2-40B4-BE49-F238E27FC236}">
                  <a16:creationId xmlns:a16="http://schemas.microsoft.com/office/drawing/2014/main" id="{B1F7D937-F8C9-0301-41F9-E1BEF462A2ED}"/>
                </a:ext>
              </a:extLst>
            </p:cNvPr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AFAF7"/>
                  </a:solidFill>
                  <a:latin typeface="UTM Avo" panose="02040603050506020204" pitchFamily="18"/>
                  <a:cs typeface="Arial"/>
                  <a:sym typeface="Arial"/>
                </a:rPr>
                <a:t>TRÒ CHƠI</a:t>
              </a:r>
              <a:endParaRPr sz="3600" b="1" kern="0" dirty="0">
                <a:solidFill>
                  <a:srgbClr val="FAFAF7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pic>
        <p:nvPicPr>
          <p:cNvPr id="51" name="Google Shape;255;p1">
            <a:extLst>
              <a:ext uri="{FF2B5EF4-FFF2-40B4-BE49-F238E27FC236}">
                <a16:creationId xmlns:a16="http://schemas.microsoft.com/office/drawing/2014/main" id="{7C638678-7852-39C3-A005-D7A560A2E1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15;p2">
            <a:extLst>
              <a:ext uri="{FF2B5EF4-FFF2-40B4-BE49-F238E27FC236}">
                <a16:creationId xmlns:a16="http://schemas.microsoft.com/office/drawing/2014/main" id="{F0388E6D-7FC4-55AE-D0CF-51B140D58D6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" y="-1"/>
            <a:ext cx="699441" cy="7799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7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E23B1-342D-B1B3-2F0F-120D92E69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60;p2">
            <a:extLst>
              <a:ext uri="{FF2B5EF4-FFF2-40B4-BE49-F238E27FC236}">
                <a16:creationId xmlns:a16="http://schemas.microsoft.com/office/drawing/2014/main" id="{58FF7056-3D5B-40DE-1E30-FA894918C2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1;p2">
            <a:extLst>
              <a:ext uri="{FF2B5EF4-FFF2-40B4-BE49-F238E27FC236}">
                <a16:creationId xmlns:a16="http://schemas.microsoft.com/office/drawing/2014/main" id="{CBC1CF05-1422-C1DF-A177-619E218610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262;p2">
            <a:extLst>
              <a:ext uri="{FF2B5EF4-FFF2-40B4-BE49-F238E27FC236}">
                <a16:creationId xmlns:a16="http://schemas.microsoft.com/office/drawing/2014/main" id="{FF849AC0-2398-C248-781A-D6B618ED9ADC}"/>
              </a:ext>
            </a:extLst>
          </p:cNvPr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17" name="Google Shape;263;p2">
              <a:extLst>
                <a:ext uri="{FF2B5EF4-FFF2-40B4-BE49-F238E27FC236}">
                  <a16:creationId xmlns:a16="http://schemas.microsoft.com/office/drawing/2014/main" id="{903D96E8-5714-B2F3-9B31-F12795BBAD7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64;p2">
              <a:extLst>
                <a:ext uri="{FF2B5EF4-FFF2-40B4-BE49-F238E27FC236}">
                  <a16:creationId xmlns:a16="http://schemas.microsoft.com/office/drawing/2014/main" id="{0F97D968-3BE9-9DCC-2341-CA739DD0445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65;p2">
              <a:extLst>
                <a:ext uri="{FF2B5EF4-FFF2-40B4-BE49-F238E27FC236}">
                  <a16:creationId xmlns:a16="http://schemas.microsoft.com/office/drawing/2014/main" id="{42D92389-4A4B-68B2-42CD-5FA7DEE2555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66;p2">
            <a:extLst>
              <a:ext uri="{FF2B5EF4-FFF2-40B4-BE49-F238E27FC236}">
                <a16:creationId xmlns:a16="http://schemas.microsoft.com/office/drawing/2014/main" id="{D1F139DC-CA64-4D64-C18A-A49C9BDAE8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1804127" y="460690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67;p2">
            <a:extLst>
              <a:ext uri="{FF2B5EF4-FFF2-40B4-BE49-F238E27FC236}">
                <a16:creationId xmlns:a16="http://schemas.microsoft.com/office/drawing/2014/main" id="{4793891F-4A47-1E54-1B80-A91BDA3DEDF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68;p2">
            <a:extLst>
              <a:ext uri="{FF2B5EF4-FFF2-40B4-BE49-F238E27FC236}">
                <a16:creationId xmlns:a16="http://schemas.microsoft.com/office/drawing/2014/main" id="{C59A9F8D-1909-771C-F557-0B9D10C3266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69;p2">
            <a:extLst>
              <a:ext uri="{FF2B5EF4-FFF2-40B4-BE49-F238E27FC236}">
                <a16:creationId xmlns:a16="http://schemas.microsoft.com/office/drawing/2014/main" id="{EFC5374F-C31F-0176-5605-068DC199D1B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70;p2">
            <a:hlinkClick r:id="rId11" action="ppaction://hlinksldjump"/>
            <a:extLst>
              <a:ext uri="{FF2B5EF4-FFF2-40B4-BE49-F238E27FC236}">
                <a16:creationId xmlns:a16="http://schemas.microsoft.com/office/drawing/2014/main" id="{30F3AEB8-212D-9A71-3A1B-4081572BF8F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20315" y="6218935"/>
            <a:ext cx="642256" cy="57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1">
            <a:hlinkClick r:id="rId13" action="ppaction://hlinksldjump"/>
            <a:extLst>
              <a:ext uri="{FF2B5EF4-FFF2-40B4-BE49-F238E27FC236}">
                <a16:creationId xmlns:a16="http://schemas.microsoft.com/office/drawing/2014/main" id="{4643E344-F0FB-DD8B-2473-28A082A2E75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516606" y="3081605"/>
            <a:ext cx="2163907" cy="304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2">
            <a:hlinkClick r:id="rId15" action="ppaction://hlinksldjump"/>
            <a:extLst>
              <a:ext uri="{FF2B5EF4-FFF2-40B4-BE49-F238E27FC236}">
                <a16:creationId xmlns:a16="http://schemas.microsoft.com/office/drawing/2014/main" id="{D8390879-67BE-3A53-F132-0F7E1068F66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63403" y="710196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3">
            <a:hlinkClick r:id="rId17" action="ppaction://hlinksldjump"/>
            <a:extLst>
              <a:ext uri="{FF2B5EF4-FFF2-40B4-BE49-F238E27FC236}">
                <a16:creationId xmlns:a16="http://schemas.microsoft.com/office/drawing/2014/main" id="{2FB65C1B-9BAD-0107-ACE7-0097A734FA76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29596" y="1941110"/>
            <a:ext cx="1505201" cy="371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4">
            <a:hlinkClick r:id="rId19" action="ppaction://hlinksldjump"/>
            <a:extLst>
              <a:ext uri="{FF2B5EF4-FFF2-40B4-BE49-F238E27FC236}">
                <a16:creationId xmlns:a16="http://schemas.microsoft.com/office/drawing/2014/main" id="{7361D2DE-B936-815B-ED25-A152738203E3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919665" y="1454113"/>
            <a:ext cx="1987468" cy="285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5;p2">
            <a:extLst>
              <a:ext uri="{FF2B5EF4-FFF2-40B4-BE49-F238E27FC236}">
                <a16:creationId xmlns:a16="http://schemas.microsoft.com/office/drawing/2014/main" id="{CBF9BA74-8E44-9D4B-E0D8-0BF85F7FF2ED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-1" y="-1"/>
            <a:ext cx="699441" cy="7799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70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3044A-7C18-FAE4-6073-B023EF344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9;p3">
            <a:extLst>
              <a:ext uri="{FF2B5EF4-FFF2-40B4-BE49-F238E27FC236}">
                <a16:creationId xmlns:a16="http://schemas.microsoft.com/office/drawing/2014/main" id="{C652E414-A79D-A118-2DA5-7FF8319B2059}"/>
              </a:ext>
            </a:extLst>
          </p:cNvPr>
          <p:cNvSpPr/>
          <p:nvPr/>
        </p:nvSpPr>
        <p:spPr>
          <a:xfrm>
            <a:off x="1116540" y="1589563"/>
            <a:ext cx="9958919" cy="187919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UTM Avo" panose="02040603050506020204" pitchFamily="18"/>
              </a:rPr>
              <a:t>Chọn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dấu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thích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hợp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điền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vào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chỗ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trống</a:t>
            </a:r>
            <a:r>
              <a:rPr lang="en-US" sz="2800" dirty="0">
                <a:latin typeface="UTM Avo" panose="02040603050506020204" pitchFamily="18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UTM Avo" panose="02040603050506020204" pitchFamily="18"/>
              </a:rPr>
              <a:t>0,165 </a:t>
            </a:r>
            <a:r>
              <a:rPr lang="en-US" sz="2800" dirty="0" err="1">
                <a:latin typeface="UTM Avo" panose="02040603050506020204" pitchFamily="18"/>
              </a:rPr>
              <a:t>tấn</a:t>
            </a:r>
            <a:r>
              <a:rPr lang="en-US" sz="2800" dirty="0">
                <a:latin typeface="UTM Avo" panose="02040603050506020204" pitchFamily="18"/>
              </a:rPr>
              <a:t> ….16,5 </a:t>
            </a:r>
            <a:r>
              <a:rPr lang="en-US" sz="2800" dirty="0" err="1">
                <a:latin typeface="UTM Avo" panose="02040603050506020204" pitchFamily="18"/>
              </a:rPr>
              <a:t>tạ</a:t>
            </a:r>
            <a:r>
              <a:rPr lang="en-US" sz="2800" dirty="0">
                <a:latin typeface="UTM Avo" panose="02040603050506020204" pitchFamily="18"/>
              </a:rPr>
              <a:t>.</a:t>
            </a:r>
            <a:endParaRPr lang="en-VN" sz="2800" dirty="0">
              <a:latin typeface="UTM Avo" panose="02040603050506020204" pitchFamily="18"/>
            </a:endParaRPr>
          </a:p>
        </p:txBody>
      </p:sp>
      <p:sp>
        <p:nvSpPr>
          <p:cNvPr id="8" name="Google Shape;170;p3">
            <a:extLst>
              <a:ext uri="{FF2B5EF4-FFF2-40B4-BE49-F238E27FC236}">
                <a16:creationId xmlns:a16="http://schemas.microsoft.com/office/drawing/2014/main" id="{A6E9CA1C-D4E2-9386-2C6C-65A4F2EE1370}"/>
              </a:ext>
            </a:extLst>
          </p:cNvPr>
          <p:cNvSpPr/>
          <p:nvPr/>
        </p:nvSpPr>
        <p:spPr>
          <a:xfrm>
            <a:off x="1116540" y="3763948"/>
            <a:ext cx="2772647" cy="115245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9" name="Google Shape;171;p3">
            <a:extLst>
              <a:ext uri="{FF2B5EF4-FFF2-40B4-BE49-F238E27FC236}">
                <a16:creationId xmlns:a16="http://schemas.microsoft.com/office/drawing/2014/main" id="{F2C8FD37-2756-E9EB-F63A-D4035A9273BE}"/>
              </a:ext>
            </a:extLst>
          </p:cNvPr>
          <p:cNvSpPr/>
          <p:nvPr/>
        </p:nvSpPr>
        <p:spPr>
          <a:xfrm>
            <a:off x="4712150" y="3763949"/>
            <a:ext cx="2772648" cy="115245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0" name="Google Shape;172;p3">
            <a:extLst>
              <a:ext uri="{FF2B5EF4-FFF2-40B4-BE49-F238E27FC236}">
                <a16:creationId xmlns:a16="http://schemas.microsoft.com/office/drawing/2014/main" id="{1E2D7411-0DCF-4E9C-8263-62AEAD874476}"/>
              </a:ext>
            </a:extLst>
          </p:cNvPr>
          <p:cNvSpPr/>
          <p:nvPr/>
        </p:nvSpPr>
        <p:spPr>
          <a:xfrm>
            <a:off x="8302811" y="3763948"/>
            <a:ext cx="2772648" cy="115245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3" name="Google Shape;174;p3">
            <a:extLst>
              <a:ext uri="{FF2B5EF4-FFF2-40B4-BE49-F238E27FC236}">
                <a16:creationId xmlns:a16="http://schemas.microsoft.com/office/drawing/2014/main" id="{0881FB31-956F-F49A-3BCB-0F2FCA9A111B}"/>
              </a:ext>
            </a:extLst>
          </p:cNvPr>
          <p:cNvSpPr/>
          <p:nvPr/>
        </p:nvSpPr>
        <p:spPr>
          <a:xfrm>
            <a:off x="4712150" y="3763948"/>
            <a:ext cx="2772647" cy="1152457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14" name="Google Shape;192;p4">
            <a:hlinkClick r:id="rId4" action="ppaction://hlinksldjump"/>
            <a:extLst>
              <a:ext uri="{FF2B5EF4-FFF2-40B4-BE49-F238E27FC236}">
                <a16:creationId xmlns:a16="http://schemas.microsoft.com/office/drawing/2014/main" id="{CAC4DD3D-3421-654E-5069-4686D8A2AE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41138" y="5572577"/>
            <a:ext cx="1450862" cy="128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5;p2">
            <a:extLst>
              <a:ext uri="{FF2B5EF4-FFF2-40B4-BE49-F238E27FC236}">
                <a16:creationId xmlns:a16="http://schemas.microsoft.com/office/drawing/2014/main" id="{8374554E-14A3-A827-F850-6C2B9E19F23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-1"/>
            <a:ext cx="699441" cy="7799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05902-45A4-6ADD-7347-56EDA9456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6;p4">
            <a:extLst>
              <a:ext uri="{FF2B5EF4-FFF2-40B4-BE49-F238E27FC236}">
                <a16:creationId xmlns:a16="http://schemas.microsoft.com/office/drawing/2014/main" id="{B8AD41AA-3EFF-52C3-2022-DF23525850D0}"/>
              </a:ext>
            </a:extLst>
          </p:cNvPr>
          <p:cNvSpPr/>
          <p:nvPr/>
        </p:nvSpPr>
        <p:spPr>
          <a:xfrm>
            <a:off x="1641307" y="1043542"/>
            <a:ext cx="8909386" cy="178222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2: </a:t>
            </a:r>
            <a:r>
              <a:rPr lang="vi-VN" sz="2800" dirty="0">
                <a:latin typeface="UTM Avo" panose="02040603050506020204" pitchFamily="18"/>
              </a:rPr>
              <a:t>Số thích hợp điền vào chỗ chấm là:</a:t>
            </a:r>
            <a:endParaRPr lang="en-VN" sz="2800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UTM Avo" panose="02040603050506020204" pitchFamily="18"/>
              </a:rPr>
              <a:t>177 kg </a:t>
            </a:r>
            <a:r>
              <a:rPr lang="vi-VN" sz="2800" dirty="0">
                <a:latin typeface="UTM Avo" panose="02040603050506020204" pitchFamily="18"/>
              </a:rPr>
              <a:t>= ….. </a:t>
            </a:r>
            <a:r>
              <a:rPr lang="en-US" sz="2800" dirty="0" err="1">
                <a:latin typeface="UTM Avo" panose="02040603050506020204" pitchFamily="18"/>
              </a:rPr>
              <a:t>tấn</a:t>
            </a:r>
            <a:r>
              <a:rPr lang="en-US" sz="2800" dirty="0">
                <a:latin typeface="UTM Avo" panose="02040603050506020204" pitchFamily="18"/>
              </a:rPr>
              <a:t>.</a:t>
            </a:r>
            <a:endParaRPr lang="en-VN" sz="2800" dirty="0">
              <a:latin typeface="UTM Avo" panose="02040603050506020204" pitchFamily="18"/>
            </a:endParaRPr>
          </a:p>
        </p:txBody>
      </p:sp>
      <p:sp>
        <p:nvSpPr>
          <p:cNvPr id="8" name="Google Shape;187;p4">
            <a:extLst>
              <a:ext uri="{FF2B5EF4-FFF2-40B4-BE49-F238E27FC236}">
                <a16:creationId xmlns:a16="http://schemas.microsoft.com/office/drawing/2014/main" id="{48E8F602-7D46-064E-B499-A7F85DE24253}"/>
              </a:ext>
            </a:extLst>
          </p:cNvPr>
          <p:cNvSpPr/>
          <p:nvPr/>
        </p:nvSpPr>
        <p:spPr>
          <a:xfrm>
            <a:off x="1641306" y="3071376"/>
            <a:ext cx="4083631" cy="12789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A. 0,177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Google Shape;188;p4">
            <a:extLst>
              <a:ext uri="{FF2B5EF4-FFF2-40B4-BE49-F238E27FC236}">
                <a16:creationId xmlns:a16="http://schemas.microsoft.com/office/drawing/2014/main" id="{BF15FAD3-5E91-24FF-1503-DF6B7EC65E37}"/>
              </a:ext>
            </a:extLst>
          </p:cNvPr>
          <p:cNvSpPr/>
          <p:nvPr/>
        </p:nvSpPr>
        <p:spPr>
          <a:xfrm>
            <a:off x="1649648" y="4595900"/>
            <a:ext cx="4074469" cy="12789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C. 1,77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Google Shape;189;p4">
            <a:extLst>
              <a:ext uri="{FF2B5EF4-FFF2-40B4-BE49-F238E27FC236}">
                <a16:creationId xmlns:a16="http://schemas.microsoft.com/office/drawing/2014/main" id="{FB6C943E-9821-11FA-77AA-911CD070D6D5}"/>
              </a:ext>
            </a:extLst>
          </p:cNvPr>
          <p:cNvSpPr/>
          <p:nvPr/>
        </p:nvSpPr>
        <p:spPr>
          <a:xfrm>
            <a:off x="6467060" y="3071376"/>
            <a:ext cx="4083631" cy="12789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B. 17,7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Google Shape;190;p4">
            <a:extLst>
              <a:ext uri="{FF2B5EF4-FFF2-40B4-BE49-F238E27FC236}">
                <a16:creationId xmlns:a16="http://schemas.microsoft.com/office/drawing/2014/main" id="{7AE322F5-CD90-7784-A005-3F317BE480F7}"/>
              </a:ext>
            </a:extLst>
          </p:cNvPr>
          <p:cNvSpPr/>
          <p:nvPr/>
        </p:nvSpPr>
        <p:spPr>
          <a:xfrm>
            <a:off x="6476220" y="4595901"/>
            <a:ext cx="4074469" cy="12789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D. 1 770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Google Shape;174;p3">
            <a:extLst>
              <a:ext uri="{FF2B5EF4-FFF2-40B4-BE49-F238E27FC236}">
                <a16:creationId xmlns:a16="http://schemas.microsoft.com/office/drawing/2014/main" id="{D9FDF4B5-0EA5-20B1-4AB0-43AF61F7328B}"/>
              </a:ext>
            </a:extLst>
          </p:cNvPr>
          <p:cNvSpPr/>
          <p:nvPr/>
        </p:nvSpPr>
        <p:spPr>
          <a:xfrm>
            <a:off x="1641307" y="3071375"/>
            <a:ext cx="4083631" cy="12789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A. 0,177</a:t>
            </a:r>
            <a:endParaRPr lang="en-VN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6" name="Google Shape;192;p4">
            <a:hlinkClick r:id="rId3" action="ppaction://hlinksldjump"/>
            <a:extLst>
              <a:ext uri="{FF2B5EF4-FFF2-40B4-BE49-F238E27FC236}">
                <a16:creationId xmlns:a16="http://schemas.microsoft.com/office/drawing/2014/main" id="{3FCBA48D-DEB3-884B-5046-51E35DD4EE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1138" y="5572577"/>
            <a:ext cx="1450862" cy="128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5;p2">
            <a:extLst>
              <a:ext uri="{FF2B5EF4-FFF2-40B4-BE49-F238E27FC236}">
                <a16:creationId xmlns:a16="http://schemas.microsoft.com/office/drawing/2014/main" id="{48447E45-9442-D924-FDEF-EF6FDF7AF6C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"/>
            <a:ext cx="699441" cy="7799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644AD-4F9B-45AA-EE04-A71A72F17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3;p5">
            <a:extLst>
              <a:ext uri="{FF2B5EF4-FFF2-40B4-BE49-F238E27FC236}">
                <a16:creationId xmlns:a16="http://schemas.microsoft.com/office/drawing/2014/main" id="{6FCB70FB-416B-A6C4-A779-472BDD6E7854}"/>
              </a:ext>
            </a:extLst>
          </p:cNvPr>
          <p:cNvSpPr/>
          <p:nvPr/>
        </p:nvSpPr>
        <p:spPr>
          <a:xfrm>
            <a:off x="1391150" y="1017377"/>
            <a:ext cx="9511401" cy="172788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Câu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3: </a:t>
            </a:r>
            <a:r>
              <a:rPr lang="vi-VN" sz="2800" dirty="0">
                <a:latin typeface="UTM Avo" panose="02040603050506020204" pitchFamily="18"/>
              </a:rPr>
              <a:t>Số thích hợp điền vào chỗ chấm là:</a:t>
            </a:r>
            <a:endParaRPr lang="en-VN" sz="2800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UTM Avo" panose="02040603050506020204" pitchFamily="18"/>
              </a:rPr>
              <a:t>4,2 kg = …. g.</a:t>
            </a:r>
            <a:endParaRPr lang="en-VN" sz="2800" dirty="0">
              <a:latin typeface="UTM Avo" panose="02040603050506020204" pitchFamily="18"/>
            </a:endParaRPr>
          </a:p>
        </p:txBody>
      </p:sp>
      <p:sp>
        <p:nvSpPr>
          <p:cNvPr id="8" name="Google Shape;204;p5">
            <a:extLst>
              <a:ext uri="{FF2B5EF4-FFF2-40B4-BE49-F238E27FC236}">
                <a16:creationId xmlns:a16="http://schemas.microsoft.com/office/drawing/2014/main" id="{0A875044-136A-5959-4ADC-EE1F6256C123}"/>
              </a:ext>
            </a:extLst>
          </p:cNvPr>
          <p:cNvSpPr/>
          <p:nvPr/>
        </p:nvSpPr>
        <p:spPr>
          <a:xfrm>
            <a:off x="1391150" y="2993293"/>
            <a:ext cx="4157194" cy="125091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/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A. 420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Google Shape;205;p5">
            <a:extLst>
              <a:ext uri="{FF2B5EF4-FFF2-40B4-BE49-F238E27FC236}">
                <a16:creationId xmlns:a16="http://schemas.microsoft.com/office/drawing/2014/main" id="{D988627E-49D4-A8F8-888D-5C07864A242F}"/>
              </a:ext>
            </a:extLst>
          </p:cNvPr>
          <p:cNvSpPr/>
          <p:nvPr/>
        </p:nvSpPr>
        <p:spPr>
          <a:xfrm>
            <a:off x="1391150" y="4492240"/>
            <a:ext cx="4157194" cy="125091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C. 0,42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Google Shape;206;p5">
            <a:extLst>
              <a:ext uri="{FF2B5EF4-FFF2-40B4-BE49-F238E27FC236}">
                <a16:creationId xmlns:a16="http://schemas.microsoft.com/office/drawing/2014/main" id="{AEB6EFD6-DAD2-D32B-A995-0D3AA69BD560}"/>
              </a:ext>
            </a:extLst>
          </p:cNvPr>
          <p:cNvSpPr/>
          <p:nvPr/>
        </p:nvSpPr>
        <p:spPr>
          <a:xfrm>
            <a:off x="6745357" y="2993293"/>
            <a:ext cx="4157194" cy="125091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B. 42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Google Shape;207;p5">
            <a:extLst>
              <a:ext uri="{FF2B5EF4-FFF2-40B4-BE49-F238E27FC236}">
                <a16:creationId xmlns:a16="http://schemas.microsoft.com/office/drawing/2014/main" id="{5C182066-8697-655B-668D-8C0C72821966}"/>
              </a:ext>
            </a:extLst>
          </p:cNvPr>
          <p:cNvSpPr/>
          <p:nvPr/>
        </p:nvSpPr>
        <p:spPr>
          <a:xfrm>
            <a:off x="6745357" y="4492240"/>
            <a:ext cx="4157194" cy="125091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/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D. 4 200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Google Shape;208;p5">
            <a:extLst>
              <a:ext uri="{FF2B5EF4-FFF2-40B4-BE49-F238E27FC236}">
                <a16:creationId xmlns:a16="http://schemas.microsoft.com/office/drawing/2014/main" id="{06CD5FBE-6317-56ED-DAB6-F6C9FFEE5FAE}"/>
              </a:ext>
            </a:extLst>
          </p:cNvPr>
          <p:cNvSpPr/>
          <p:nvPr/>
        </p:nvSpPr>
        <p:spPr>
          <a:xfrm>
            <a:off x="6745357" y="4500215"/>
            <a:ext cx="4157194" cy="124293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D. 4 200</a:t>
            </a:r>
            <a:endParaRPr lang="en-VN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5" name="Google Shape;192;p4">
            <a:hlinkClick r:id="rId3" action="ppaction://hlinksldjump"/>
            <a:extLst>
              <a:ext uri="{FF2B5EF4-FFF2-40B4-BE49-F238E27FC236}">
                <a16:creationId xmlns:a16="http://schemas.microsoft.com/office/drawing/2014/main" id="{62E56574-688D-8B96-E2B1-E725F95B30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1138" y="5572577"/>
            <a:ext cx="1450862" cy="128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5;p2">
            <a:extLst>
              <a:ext uri="{FF2B5EF4-FFF2-40B4-BE49-F238E27FC236}">
                <a16:creationId xmlns:a16="http://schemas.microsoft.com/office/drawing/2014/main" id="{100F109D-DE29-367A-57C1-E3CFF51845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"/>
            <a:ext cx="699441" cy="7799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99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" b="7884"/>
          <a:stretch/>
        </p:blipFill>
        <p:spPr>
          <a:xfrm>
            <a:off x="0" y="-389106"/>
            <a:ext cx="12852400" cy="824208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6A82212-FCC5-09EF-61EE-C235173FA5E2}"/>
              </a:ext>
            </a:extLst>
          </p:cNvPr>
          <p:cNvSpPr/>
          <p:nvPr/>
        </p:nvSpPr>
        <p:spPr>
          <a:xfrm>
            <a:off x="3822300" y="2026323"/>
            <a:ext cx="8255000" cy="5826652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0" y="25345"/>
            <a:ext cx="4071364" cy="4114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D79BC6-E56F-86AF-B844-BDC08ECD1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914" y="214008"/>
            <a:ext cx="8183105" cy="1346235"/>
          </a:xfrm>
          <a:prstGeom prst="rect">
            <a:avLst/>
          </a:prstGeom>
        </p:spPr>
      </p:pic>
      <p:pic>
        <p:nvPicPr>
          <p:cNvPr id="19" name="Picture 18" descr="A child holding a green board&#10;&#10;Description automatically generated">
            <a:extLst>
              <a:ext uri="{FF2B5EF4-FFF2-40B4-BE49-F238E27FC236}">
                <a16:creationId xmlns:a16="http://schemas.microsoft.com/office/drawing/2014/main" id="{C9207F73-BCEF-A921-B3AD-6FA5724D9E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466" y="8557618"/>
            <a:ext cx="3578708" cy="47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44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24B11-4A55-6430-EBE9-233E68AF5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0;p6">
            <a:extLst>
              <a:ext uri="{FF2B5EF4-FFF2-40B4-BE49-F238E27FC236}">
                <a16:creationId xmlns:a16="http://schemas.microsoft.com/office/drawing/2014/main" id="{34A1E9CB-EE5E-D6F8-4571-055A8A55CA5A}"/>
              </a:ext>
            </a:extLst>
          </p:cNvPr>
          <p:cNvSpPr/>
          <p:nvPr/>
        </p:nvSpPr>
        <p:spPr>
          <a:xfrm>
            <a:off x="1518253" y="1086679"/>
            <a:ext cx="9155493" cy="169636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4: </a:t>
            </a:r>
            <a:r>
              <a:rPr lang="vi-VN" sz="2800" dirty="0">
                <a:latin typeface="UTM Avo" panose="02040603050506020204" pitchFamily="18"/>
              </a:rPr>
              <a:t>Số thích hợp điền vào chỗ chấm là:</a:t>
            </a:r>
            <a:endParaRPr lang="en-VN" sz="2800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UTM Avo" panose="02040603050506020204" pitchFamily="18"/>
              </a:rPr>
              <a:t>1 654 m</a:t>
            </a:r>
            <a:r>
              <a:rPr lang="en-US" sz="2800" baseline="30000" dirty="0">
                <a:latin typeface="UTM Avo" panose="02040603050506020204" pitchFamily="18"/>
              </a:rPr>
              <a:t>2</a:t>
            </a:r>
            <a:r>
              <a:rPr lang="en-US" sz="2800" dirty="0">
                <a:latin typeface="UTM Avo" panose="02040603050506020204" pitchFamily="18"/>
              </a:rPr>
              <a:t> = …. ha.</a:t>
            </a:r>
            <a:endParaRPr lang="en-VN" sz="2800" dirty="0">
              <a:latin typeface="UTM Avo" panose="02040603050506020204" pitchFamily="18"/>
            </a:endParaRPr>
          </a:p>
        </p:txBody>
      </p:sp>
      <p:sp>
        <p:nvSpPr>
          <p:cNvPr id="21" name="Google Shape;221;p6">
            <a:extLst>
              <a:ext uri="{FF2B5EF4-FFF2-40B4-BE49-F238E27FC236}">
                <a16:creationId xmlns:a16="http://schemas.microsoft.com/office/drawing/2014/main" id="{481FBA7D-A418-1CA2-55C2-78432A2F05F6}"/>
              </a:ext>
            </a:extLst>
          </p:cNvPr>
          <p:cNvSpPr/>
          <p:nvPr/>
        </p:nvSpPr>
        <p:spPr>
          <a:xfrm>
            <a:off x="1518253" y="2981284"/>
            <a:ext cx="4339207" cy="12854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A. 0,1654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2" name="Google Shape;222;p6">
            <a:extLst>
              <a:ext uri="{FF2B5EF4-FFF2-40B4-BE49-F238E27FC236}">
                <a16:creationId xmlns:a16="http://schemas.microsoft.com/office/drawing/2014/main" id="{B6B13183-E131-6A67-D90B-C8909773B182}"/>
              </a:ext>
            </a:extLst>
          </p:cNvPr>
          <p:cNvSpPr/>
          <p:nvPr/>
        </p:nvSpPr>
        <p:spPr>
          <a:xfrm>
            <a:off x="1518251" y="4464943"/>
            <a:ext cx="4339207" cy="128542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/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C. 16,54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3" name="Google Shape;223;p6">
            <a:extLst>
              <a:ext uri="{FF2B5EF4-FFF2-40B4-BE49-F238E27FC236}">
                <a16:creationId xmlns:a16="http://schemas.microsoft.com/office/drawing/2014/main" id="{79B1571B-5B2B-B710-3643-31E5341B7588}"/>
              </a:ext>
            </a:extLst>
          </p:cNvPr>
          <p:cNvSpPr/>
          <p:nvPr/>
        </p:nvSpPr>
        <p:spPr>
          <a:xfrm>
            <a:off x="6334539" y="2981280"/>
            <a:ext cx="4339207" cy="12854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/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B. 165,4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Google Shape;224;p6">
            <a:extLst>
              <a:ext uri="{FF2B5EF4-FFF2-40B4-BE49-F238E27FC236}">
                <a16:creationId xmlns:a16="http://schemas.microsoft.com/office/drawing/2014/main" id="{B297A26B-FEDF-8E63-5FE6-A196D6AB35C5}"/>
              </a:ext>
            </a:extLst>
          </p:cNvPr>
          <p:cNvSpPr/>
          <p:nvPr/>
        </p:nvSpPr>
        <p:spPr>
          <a:xfrm>
            <a:off x="6334538" y="4464947"/>
            <a:ext cx="4339207" cy="12854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/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D. 16 540</a:t>
            </a:r>
            <a:endParaRPr lang="en-VN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5" name="Google Shape;225;p6">
            <a:extLst>
              <a:ext uri="{FF2B5EF4-FFF2-40B4-BE49-F238E27FC236}">
                <a16:creationId xmlns:a16="http://schemas.microsoft.com/office/drawing/2014/main" id="{244D27AB-92FC-2E96-4263-5A34C813299F}"/>
              </a:ext>
            </a:extLst>
          </p:cNvPr>
          <p:cNvSpPr/>
          <p:nvPr/>
        </p:nvSpPr>
        <p:spPr>
          <a:xfrm>
            <a:off x="1518251" y="2981282"/>
            <a:ext cx="4339207" cy="1285424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86388" tIns="43182" rIns="86388" bIns="43182" anchor="ctr" anchorCtr="0">
            <a:noAutofit/>
          </a:bodyPr>
          <a:lstStyle/>
          <a:p>
            <a:pPr algn="ctr"/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A. 0,1654</a:t>
            </a:r>
            <a:endParaRPr lang="en-VN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8" name="Google Shape;192;p4">
            <a:hlinkClick r:id="rId3" action="ppaction://hlinksldjump"/>
            <a:extLst>
              <a:ext uri="{FF2B5EF4-FFF2-40B4-BE49-F238E27FC236}">
                <a16:creationId xmlns:a16="http://schemas.microsoft.com/office/drawing/2014/main" id="{78394B3B-516E-5BAB-5A6A-B5AAE45D8D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1138" y="5572577"/>
            <a:ext cx="1450862" cy="128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5;p2">
            <a:extLst>
              <a:ext uri="{FF2B5EF4-FFF2-40B4-BE49-F238E27FC236}">
                <a16:creationId xmlns:a16="http://schemas.microsoft.com/office/drawing/2014/main" id="{C9453866-2032-66F3-4A9A-79FB0060C6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"/>
            <a:ext cx="699441" cy="7799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2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98348-B39B-F80A-0239-34E4F4F64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14" y="1334929"/>
            <a:ext cx="6864691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6A82212-FCC5-09EF-61EE-C235173FA5E2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900" y="2712250"/>
            <a:ext cx="6715738" cy="20210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512529" y="3339770"/>
            <a:ext cx="6143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 km = ... 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8082456" y="4874626"/>
                <a:ext cx="190760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80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80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80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𝟒𝟎𝟎</m:t>
                      </m:r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456" y="4874626"/>
                <a:ext cx="1907607" cy="1323439"/>
              </a:xfrm>
              <a:prstGeom prst="rect">
                <a:avLst/>
              </a:prstGeom>
              <a:blipFill>
                <a:blip r:embed="rId7"/>
                <a:stretch>
                  <a:fillRect r="-4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18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900" y="2712251"/>
            <a:ext cx="6715738" cy="20210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34794" y="3119227"/>
            <a:ext cx="61430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2,45 kg = ...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61739" y="4915631"/>
                <a:ext cx="309366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𝟓𝟎𝟎</m:t>
                      </m:r>
                    </m:oMath>
                  </m:oMathPara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739" y="4915631"/>
                <a:ext cx="3093666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36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899" y="2614976"/>
            <a:ext cx="6977155" cy="2195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04749" y="3145403"/>
            <a:ext cx="69414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2,42 km</a:t>
            </a:r>
            <a:r>
              <a:rPr lang="vi-VN" sz="6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= ... ha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09185" y="4852570"/>
                <a:ext cx="3377445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8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𝟐𝟒𝟐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185" y="4852570"/>
                <a:ext cx="3377445" cy="14465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942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899" y="2614976"/>
            <a:ext cx="6977155" cy="2195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04749" y="3145403"/>
            <a:ext cx="69414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150 ha = ... km</a:t>
            </a:r>
            <a:r>
              <a:rPr lang="vi-VN" sz="6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</m:oMath>
                  </m:oMathPara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045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899" y="2614976"/>
            <a:ext cx="6977155" cy="2195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04749" y="3145403"/>
            <a:ext cx="69414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6500 m</a:t>
            </a:r>
            <a:r>
              <a:rPr lang="vi-VN" sz="6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= ... ha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𝟔𝟓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116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C6FC5E-3809-5413-F373-6BD28B63B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64" y="1250149"/>
            <a:ext cx="7413379" cy="2274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BCC1D-B0D7-6D33-ACD4-8761F168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37" y="2837636"/>
            <a:ext cx="2755631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ABBC7B-94D3-065F-9CAD-9CA1CF1B7AB5}"/>
              </a:ext>
            </a:extLst>
          </p:cNvPr>
          <p:cNvSpPr txBox="1"/>
          <p:nvPr/>
        </p:nvSpPr>
        <p:spPr>
          <a:xfrm>
            <a:off x="1738410" y="144973"/>
            <a:ext cx="777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10 </a:t>
            </a:r>
            <a:r>
              <a:rPr lang="en-US" sz="3600" dirty="0" err="1"/>
              <a:t>tháng</a:t>
            </a:r>
            <a:r>
              <a:rPr lang="en-US" sz="3600" dirty="0"/>
              <a:t> 12 </a:t>
            </a:r>
            <a:r>
              <a:rPr lang="en-US" sz="3600" dirty="0" err="1"/>
              <a:t>năm</a:t>
            </a:r>
            <a:r>
              <a:rPr lang="en-US" sz="3600" dirty="0"/>
              <a:t> 2024</a:t>
            </a:r>
          </a:p>
          <a:p>
            <a:pPr algn="ctr"/>
            <a:r>
              <a:rPr lang="en-US" sz="3600" u="sng" dirty="0" err="1"/>
              <a:t>Toán</a:t>
            </a:r>
            <a:r>
              <a:rPr lang="en-US" sz="36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360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400080-2CF9-B03E-0213-285E98FD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0F341-2B86-32BC-F2EA-FB3975119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361"/>
            <a:ext cx="9634072" cy="7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360</Words>
  <Application>Microsoft Office PowerPoint</Application>
  <PresentationFormat>Widescreen</PresentationFormat>
  <Paragraphs>68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Arial</vt:lpstr>
      <vt:lpstr>Calibri</vt:lpstr>
      <vt:lpstr>Cambria</vt:lpstr>
      <vt:lpstr>Cambria Math</vt:lpstr>
      <vt:lpstr>SVN-Dumpling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</cp:revision>
  <dcterms:created xsi:type="dcterms:W3CDTF">2024-09-17T13:08:29Z</dcterms:created>
  <dcterms:modified xsi:type="dcterms:W3CDTF">2024-12-09T13:36:21Z</dcterms:modified>
</cp:coreProperties>
</file>