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9" r:id="rId3"/>
    <p:sldId id="284" r:id="rId4"/>
    <p:sldId id="285" r:id="rId5"/>
    <p:sldId id="286" r:id="rId6"/>
    <p:sldId id="295" r:id="rId7"/>
    <p:sldId id="296" r:id="rId8"/>
    <p:sldId id="257" r:id="rId9"/>
    <p:sldId id="266" r:id="rId10"/>
    <p:sldId id="291" r:id="rId11"/>
    <p:sldId id="297" r:id="rId12"/>
    <p:sldId id="292" r:id="rId13"/>
    <p:sldId id="293" r:id="rId14"/>
    <p:sldId id="298" r:id="rId15"/>
    <p:sldId id="268" r:id="rId16"/>
    <p:sldId id="276" r:id="rId17"/>
    <p:sldId id="274" r:id="rId18"/>
    <p:sldId id="299" r:id="rId19"/>
    <p:sldId id="300" r:id="rId20"/>
    <p:sldId id="301" r:id="rId21"/>
    <p:sldId id="302" r:id="rId22"/>
    <p:sldId id="303" r:id="rId23"/>
    <p:sldId id="304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1988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B258-FFA5-42EF-9691-FD74854E7BB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6622C-3530-4D3C-96C7-D9E142B33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4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AAAE582-6248-B629-6134-8A67E6361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66AE-DF65-A169-994D-3E84DE5B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F81C0-F298-0F90-23A3-FB3E21AE5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2932B-CAE0-E660-3F57-193CDA948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DFEB2-E999-FE7B-78A3-D598A4F7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0BDE5-1226-5A1B-3E8A-72592E54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08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1B1417-4761-68C3-FD21-302B9E0F6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F8EDBD-AAB9-BA3E-9F3C-B081DCD65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7C82D-677F-60F6-10D8-056966FA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103EE-F573-5E0B-E87F-221B032A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D6F79-0607-59FB-4F3B-D8545F3E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9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HANH TÂM">
            <a:extLst>
              <a:ext uri="{FF2B5EF4-FFF2-40B4-BE49-F238E27FC236}">
                <a16:creationId xmlns:a16="http://schemas.microsoft.com/office/drawing/2014/main" id="{C5DD9D69-B78C-0DE8-56C2-E93FAFA7A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31E81-4751-FDAD-5223-91A00C3935A4}"/>
              </a:ext>
            </a:extLst>
          </p:cNvPr>
          <p:cNvSpPr txBox="1"/>
          <p:nvPr userDrawn="1"/>
        </p:nvSpPr>
        <p:spPr>
          <a:xfrm>
            <a:off x="0" y="6445088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chemeClr val="bg1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2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HANH TÂM" descr="A blue and white clouds&#10;&#10;Description automatically generated">
            <a:extLst>
              <a:ext uri="{FF2B5EF4-FFF2-40B4-BE49-F238E27FC236}">
                <a16:creationId xmlns:a16="http://schemas.microsoft.com/office/drawing/2014/main" id="{A00CE873-184A-3F11-B31A-C3FA63A10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364" y="-1245140"/>
            <a:ext cx="16792681" cy="11430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E9A99-2656-2194-DA3D-495E6F03D763}"/>
              </a:ext>
            </a:extLst>
          </p:cNvPr>
          <p:cNvSpPr txBox="1"/>
          <p:nvPr userDrawn="1"/>
        </p:nvSpPr>
        <p:spPr>
          <a:xfrm>
            <a:off x="0" y="6445088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rgbClr val="95F2F2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rgbClr val="95F2F2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14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ctangular object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E47A7055-E33A-DC6E-6B12-0622DE4EE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r="6130" b="2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DB6F13-9E91-F8B5-29DE-61103875857B}"/>
              </a:ext>
            </a:extLst>
          </p:cNvPr>
          <p:cNvSpPr txBox="1"/>
          <p:nvPr userDrawn="1"/>
        </p:nvSpPr>
        <p:spPr>
          <a:xfrm>
            <a:off x="231354" y="6457890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chemeClr val="bg1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8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5B6C-F824-FBBE-29A0-8952E532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1816E-AE19-6438-3508-3C99C3815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84E03-C0AC-CD17-2F99-2F0BCE991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EDFFC-AF66-EA46-7AF5-8AD52DBF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31E9A-F52A-DB9E-7818-34B5FB99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C199-530A-D61C-8A6D-EAE2C23E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1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A59F-5D66-0B56-725B-DAC33A88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4D8EB-79B2-53AA-2D67-CC90D9CE3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61FFC-2FE5-67D0-366E-2C3E3E5C4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0D33F-1293-6D58-59EA-28A18AF06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E9B59-4D7C-3B2A-9972-7DCB0AE637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88ED5-5C6F-D4EA-347F-5F3BCE68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B3F3D3-13B2-B329-277F-8A4BDFA1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CEBCE-1431-FED6-BF54-44509719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8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147D-40EA-B753-4324-44B67777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B5AC42-D5B5-F34F-F952-2AE02ACB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65E48-FDFF-97D5-DAED-F6CB834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348DD-EB85-0A5B-5D04-B152D764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9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F63D53-ADC7-97B0-9BB0-F6EA29A0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7E386A-CE9E-8BB7-61F9-2200B95D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5C1C6-A7A5-95AD-E22F-0C314213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28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589C-1FD6-A5A0-0537-98F9F1D0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0D729-51FA-4977-D85E-1F393BD73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77EFD-DE84-A312-6817-FE835D295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5421B-12FE-C255-21E3-E0B8326D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2D851-1965-094A-F9F6-BC0CDF84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3884F-D2E3-EBCE-800B-891F86D9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9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4DEA75D4-9B7A-7A79-4B49-EA60B5EAAC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1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6B78-ED9E-4F29-B74D-15586534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4694B8-CF11-59DE-1C0E-1037441CF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0D70D-A38A-A6BD-526B-A934AE3DD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5DB48-79F7-F04F-AA75-3FC42F85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C0012-5471-40E6-1FC4-DD184CFF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7AFFC-FD7E-B34A-426D-87AFE49E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22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396D-734E-20B4-B6C9-1FC479EC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37D32-DECE-C41F-8011-CD2B8A9F8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04E7F-6519-2DF9-9E64-4AEEAE4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250DD-FF08-00C2-49B6-CE2E4564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CA2B5-0B1A-2B93-C015-74978FEA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77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4819E4-523E-7170-3BB4-6E5B081BB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4CF11-3EF4-21F1-4D89-A3F80FB0A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751BC-3D42-7BBF-A5CE-998B3D3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68EB1-3BCA-693C-339C-71515189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CC997-2706-A53D-7CC5-F6A588A9B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8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F1A9FB6C-993A-58DF-CBED-2CC993BD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F4E84-C0E7-AE31-7B9E-86440D846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EA8E6-5F2C-60F7-ED19-05ED7028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DC453-6F85-1BCE-D52E-DDB5106F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384E0-6D22-8126-E4A7-83ADE9E6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B5924ECA-68DD-54D4-A6DC-CBD03AB2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13E43-9AE2-3B12-8BD6-27F689715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B6887-6F17-1BFA-7776-882065E7A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4ABAB-1E41-78D5-3A27-E66F8EC9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0D1B6-123A-11BB-DB91-077049E9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35878-CE1A-6230-1CDC-93E34DB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4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2A4C-A474-6FD8-35AF-C61B01A0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F28F7-49CE-BEA6-1015-C4E081B69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5A5D2-E84E-3F18-7217-604C45448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611549-DCA8-6E3C-5DE4-E768E1453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546A4-8A3D-4B33-371F-4D7EE9CCC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29510-80AC-EBDF-BDF5-C329B70A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F0580-E161-1FA7-D246-262A8036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8628F-C4B0-721C-B8BC-6DA42D0B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53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B0DA-8713-1740-04DD-6F9CD5FA2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6A319-7000-8F75-1017-6098FFB4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35BFF-6AC6-1279-D9AB-A67409AB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00713-834F-9DBF-3543-79416AA4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1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340982-4D6F-16E5-BE5D-04E37FCBA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F9AFB-FF95-37B7-2500-0B2CC2CE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8E15E-E944-008A-3482-3F12AEA6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01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00E4-6A8D-12B0-E25A-3B66DE61E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EDFC8-FA65-09E1-76D4-00E8692F4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6B7E5-EAA6-762F-B266-854A361CF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D7C5D-BA2E-E711-CD55-CBE60877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F6E3E-07C1-481E-64F7-D0EFDB02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29CF2-A5F3-C9E6-8392-3377B488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8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BD64-0540-DCDB-348C-E2C3CA15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CBD99-4886-4697-EFE3-7F2995652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B5782-A476-3BAE-768F-BA1D7249D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A90DF-4100-2704-37A4-0455D33B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A15F8-B089-A3EA-0EBA-70DD12C2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EB14B-FE24-A335-674E-EDD86C02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11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72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1096B8B-1773-5872-D8E2-D222FD74BAB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2591104" cy="1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3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9.jp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jp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jp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id="{80D38966-E602-C457-1AE5-AA29904DD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4585" r="18228" b="10739"/>
          <a:stretch/>
        </p:blipFill>
        <p:spPr>
          <a:xfrm>
            <a:off x="254000" y="1305066"/>
            <a:ext cx="4902199" cy="5552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8796D-260C-CDA7-84CF-EEAAEF5C1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488" y="0"/>
            <a:ext cx="8212024" cy="66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C3AAF2-91C4-1EE4-3AEA-7113E341574B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F21EA-5EAB-0966-11EB-4DD6954A0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39" y="391478"/>
            <a:ext cx="7466965" cy="3866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9BDE7-A041-9C36-3C4F-AF1EB49E90C8}"/>
              </a:ext>
            </a:extLst>
          </p:cNvPr>
          <p:cNvSpPr txBox="1"/>
          <p:nvPr/>
        </p:nvSpPr>
        <p:spPr>
          <a:xfrm>
            <a:off x="849039" y="4356759"/>
            <a:ext cx="12208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7030A0"/>
                </a:solidFill>
                <a:latin typeface="UTM Avo" panose="02040603050506020204" pitchFamily="18" charset="0"/>
              </a:rPr>
              <a:t>Hãy viết hỗn số biểu thị phần tô màu của mỗi tờ giấy.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38D342-6530-B8BB-F4C3-503A6664E45C}"/>
                  </a:ext>
                </a:extLst>
              </p:cNvPr>
              <p:cNvSpPr txBox="1"/>
              <p:nvPr/>
            </p:nvSpPr>
            <p:spPr>
              <a:xfrm>
                <a:off x="2564130" y="5025457"/>
                <a:ext cx="8321040" cy="1335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Tờ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Tờ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hồng</a:t>
                </a:r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38D342-6530-B8BB-F4C3-503A6664E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130" y="5025457"/>
                <a:ext cx="8321040" cy="1335879"/>
              </a:xfrm>
              <a:prstGeom prst="rect">
                <a:avLst/>
              </a:prstGeom>
              <a:blipFill>
                <a:blip r:embed="rId3"/>
                <a:stretch>
                  <a:fillRect l="-1319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142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C3AAF2-91C4-1EE4-3AEA-7113E341574B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D2407A-D221-4C1C-44ED-B605ED2591EF}"/>
              </a:ext>
            </a:extLst>
          </p:cNvPr>
          <p:cNvSpPr/>
          <p:nvPr/>
        </p:nvSpPr>
        <p:spPr>
          <a:xfrm>
            <a:off x="942975" y="1790700"/>
            <a:ext cx="4343400" cy="228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5E5F29-DC14-E84A-4D44-A4997B3CE616}"/>
                  </a:ext>
                </a:extLst>
              </p:cNvPr>
              <p:cNvSpPr txBox="1"/>
              <p:nvPr/>
            </p:nvSpPr>
            <p:spPr>
              <a:xfrm>
                <a:off x="1066799" y="1885950"/>
                <a:ext cx="4333875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1,3.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5E5F29-DC14-E84A-4D44-A4997B3CE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1885950"/>
                <a:ext cx="4333875" cy="714683"/>
              </a:xfrm>
              <a:prstGeom prst="rect">
                <a:avLst/>
              </a:prstGeom>
              <a:blipFill>
                <a:blip r:embed="rId2"/>
                <a:stretch>
                  <a:fillRect b="-7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C3E5324C-A7F7-0981-CCD9-2464DE494818}"/>
              </a:ext>
            </a:extLst>
          </p:cNvPr>
          <p:cNvSpPr txBox="1"/>
          <p:nvPr/>
        </p:nvSpPr>
        <p:spPr>
          <a:xfrm>
            <a:off x="1095374" y="2695575"/>
            <a:ext cx="433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1,3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3D1F38-7BA6-09E7-D1E1-050855D94FC0}"/>
                  </a:ext>
                </a:extLst>
              </p:cNvPr>
              <p:cNvSpPr txBox="1"/>
              <p:nvPr/>
            </p:nvSpPr>
            <p:spPr>
              <a:xfrm>
                <a:off x="1133474" y="3343275"/>
                <a:ext cx="4333875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1,3 =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3D1F38-7BA6-09E7-D1E1-050855D94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474" y="3343275"/>
                <a:ext cx="4333875" cy="714683"/>
              </a:xfrm>
              <a:prstGeom prst="rect">
                <a:avLst/>
              </a:prstGeom>
              <a:blipFill>
                <a:blip r:embed="rId3"/>
                <a:stretch>
                  <a:fillRect l="-2954" b="-7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D8103D6-33BC-6F54-2366-DB89D79530C5}"/>
              </a:ext>
            </a:extLst>
          </p:cNvPr>
          <p:cNvSpPr/>
          <p:nvPr/>
        </p:nvSpPr>
        <p:spPr>
          <a:xfrm>
            <a:off x="5800725" y="1733550"/>
            <a:ext cx="5753100" cy="228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1F8237-F6BE-1AA8-27C2-DC581F295E97}"/>
                  </a:ext>
                </a:extLst>
              </p:cNvPr>
              <p:cNvSpPr txBox="1"/>
              <p:nvPr/>
            </p:nvSpPr>
            <p:spPr>
              <a:xfrm>
                <a:off x="5924549" y="1828800"/>
                <a:ext cx="5210176" cy="713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2,47.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1F8237-F6BE-1AA8-27C2-DC581F295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549" y="1828800"/>
                <a:ext cx="5210176" cy="713529"/>
              </a:xfrm>
              <a:prstGeom prst="rect">
                <a:avLst/>
              </a:prstGeom>
              <a:blipFill>
                <a:blip r:embed="rId4"/>
                <a:stretch>
                  <a:fillRect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806127FD-2BBF-A327-FD21-117778D63D1E}"/>
              </a:ext>
            </a:extLst>
          </p:cNvPr>
          <p:cNvSpPr txBox="1"/>
          <p:nvPr/>
        </p:nvSpPr>
        <p:spPr>
          <a:xfrm>
            <a:off x="5953124" y="2638425"/>
            <a:ext cx="5772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2,47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8985DBA-D495-A14C-0855-5EFC369E36FC}"/>
                  </a:ext>
                </a:extLst>
              </p:cNvPr>
              <p:cNvSpPr txBox="1"/>
              <p:nvPr/>
            </p:nvSpPr>
            <p:spPr>
              <a:xfrm>
                <a:off x="5991224" y="3286125"/>
                <a:ext cx="4333875" cy="741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2,47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8985DBA-D495-A14C-0855-5EFC369E3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24" y="3286125"/>
                <a:ext cx="4333875" cy="741806"/>
              </a:xfrm>
              <a:prstGeom prst="rect">
                <a:avLst/>
              </a:prstGeom>
              <a:blipFill>
                <a:blip r:embed="rId5"/>
                <a:stretch>
                  <a:fillRect l="-2954" b="-4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561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24" grpId="0"/>
      <p:bldP spid="25" grpId="0"/>
      <p:bldP spid="27" grpId="0" animBg="1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C3AAF2-91C4-1EE4-3AEA-7113E341574B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C437D4-C73D-4DFE-5F75-30E5F44828EE}"/>
              </a:ext>
            </a:extLst>
          </p:cNvPr>
          <p:cNvSpPr txBox="1"/>
          <p:nvPr/>
        </p:nvSpPr>
        <p:spPr>
          <a:xfrm>
            <a:off x="2381250" y="478155"/>
            <a:ext cx="8054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1,3 </a:t>
            </a:r>
            <a:r>
              <a:rPr lang="en-US" sz="3200" b="1" dirty="0" err="1"/>
              <a:t>và</a:t>
            </a:r>
            <a:r>
              <a:rPr lang="en-US" sz="3200" b="1" dirty="0"/>
              <a:t> 2,47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gọi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thập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.</a:t>
            </a:r>
            <a:endParaRPr lang="en-US" sz="3200" dirty="0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8A06E11D-9C18-321D-033C-283BA27B1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820266"/>
              </p:ext>
            </p:extLst>
          </p:nvPr>
        </p:nvGraphicFramePr>
        <p:xfrm>
          <a:off x="609600" y="1394580"/>
          <a:ext cx="10769598" cy="435355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43855">
                  <a:extLst>
                    <a:ext uri="{9D8B030D-6E8A-4147-A177-3AD203B41FA5}">
                      <a16:colId xmlns:a16="http://schemas.microsoft.com/office/drawing/2014/main" val="524020401"/>
                    </a:ext>
                  </a:extLst>
                </a:gridCol>
                <a:gridCol w="1551720">
                  <a:extLst>
                    <a:ext uri="{9D8B030D-6E8A-4147-A177-3AD203B41FA5}">
                      <a16:colId xmlns:a16="http://schemas.microsoft.com/office/drawing/2014/main" val="1808966889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1463342498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991258084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3285868170"/>
                    </a:ext>
                  </a:extLst>
                </a:gridCol>
                <a:gridCol w="1405726">
                  <a:extLst>
                    <a:ext uri="{9D8B030D-6E8A-4147-A177-3AD203B41FA5}">
                      <a16:colId xmlns:a16="http://schemas.microsoft.com/office/drawing/2014/main" val="58692623"/>
                    </a:ext>
                  </a:extLst>
                </a:gridCol>
                <a:gridCol w="1443436">
                  <a:extLst>
                    <a:ext uri="{9D8B030D-6E8A-4147-A177-3AD203B41FA5}">
                      <a16:colId xmlns:a16="http://schemas.microsoft.com/office/drawing/2014/main" val="135936935"/>
                    </a:ext>
                  </a:extLst>
                </a:gridCol>
                <a:gridCol w="1443436">
                  <a:extLst>
                    <a:ext uri="{9D8B030D-6E8A-4147-A177-3AD203B41FA5}">
                      <a16:colId xmlns:a16="http://schemas.microsoft.com/office/drawing/2014/main" val="665032269"/>
                    </a:ext>
                  </a:extLst>
                </a:gridCol>
              </a:tblGrid>
              <a:tr h="873760">
                <a:tc rowSpan="2"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01869"/>
                  </a:ext>
                </a:extLst>
              </a:tr>
              <a:tr h="873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7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537992"/>
                  </a:ext>
                </a:extLst>
              </a:tr>
              <a:tr h="728133"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085494"/>
                  </a:ext>
                </a:extLst>
              </a:tr>
              <a:tr h="728133"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46981"/>
                  </a:ext>
                </a:extLst>
              </a:tr>
              <a:tr h="728133"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002060"/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327423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17A4BED1-EC30-B4B7-7E86-32997690FF67}"/>
              </a:ext>
            </a:extLst>
          </p:cNvPr>
          <p:cNvSpPr txBox="1"/>
          <p:nvPr/>
        </p:nvSpPr>
        <p:spPr>
          <a:xfrm>
            <a:off x="828675" y="361950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1,3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76E2E6-1FB2-EE9E-7E4F-7B0B0019F20D}"/>
              </a:ext>
            </a:extLst>
          </p:cNvPr>
          <p:cNvSpPr txBox="1"/>
          <p:nvPr/>
        </p:nvSpPr>
        <p:spPr>
          <a:xfrm>
            <a:off x="5419725" y="3609975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B72ED5-363D-A9C7-35CC-607394E7D139}"/>
              </a:ext>
            </a:extLst>
          </p:cNvPr>
          <p:cNvSpPr txBox="1"/>
          <p:nvPr/>
        </p:nvSpPr>
        <p:spPr>
          <a:xfrm>
            <a:off x="6477000" y="361950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,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380A119-13EB-3698-E3CD-ACBBB1BE73DC}"/>
              </a:ext>
            </a:extLst>
          </p:cNvPr>
          <p:cNvSpPr txBox="1"/>
          <p:nvPr/>
        </p:nvSpPr>
        <p:spPr>
          <a:xfrm>
            <a:off x="7400925" y="358140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E4C7EA2-CA6E-C097-07F5-0789E8CED365}"/>
              </a:ext>
            </a:extLst>
          </p:cNvPr>
          <p:cNvSpPr txBox="1"/>
          <p:nvPr/>
        </p:nvSpPr>
        <p:spPr>
          <a:xfrm>
            <a:off x="666750" y="4391025"/>
            <a:ext cx="1009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2,47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EB768D5-53E8-C911-3C47-C04A906DA1C6}"/>
              </a:ext>
            </a:extLst>
          </p:cNvPr>
          <p:cNvSpPr txBox="1"/>
          <p:nvPr/>
        </p:nvSpPr>
        <p:spPr>
          <a:xfrm>
            <a:off x="5419725" y="4352925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7E9E5F-2D90-3956-2013-FC8E3611C77A}"/>
              </a:ext>
            </a:extLst>
          </p:cNvPr>
          <p:cNvSpPr txBox="1"/>
          <p:nvPr/>
        </p:nvSpPr>
        <p:spPr>
          <a:xfrm>
            <a:off x="6496050" y="4333875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,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FC20DA-BC66-C250-3393-0DC189C12BC5}"/>
              </a:ext>
            </a:extLst>
          </p:cNvPr>
          <p:cNvSpPr txBox="1"/>
          <p:nvPr/>
        </p:nvSpPr>
        <p:spPr>
          <a:xfrm>
            <a:off x="7429500" y="4371975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62FDBF1-F38E-BBF3-D1A7-E2F03AC5957D}"/>
              </a:ext>
            </a:extLst>
          </p:cNvPr>
          <p:cNvSpPr txBox="1"/>
          <p:nvPr/>
        </p:nvSpPr>
        <p:spPr>
          <a:xfrm>
            <a:off x="8934450" y="4352925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A1902E-496F-A060-5F86-9400C2D7A1D7}"/>
              </a:ext>
            </a:extLst>
          </p:cNvPr>
          <p:cNvSpPr txBox="1"/>
          <p:nvPr/>
        </p:nvSpPr>
        <p:spPr>
          <a:xfrm>
            <a:off x="600075" y="5172075"/>
            <a:ext cx="127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123,567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DEED0A9-0CF2-D77C-84FE-C45285C8B194}"/>
              </a:ext>
            </a:extLst>
          </p:cNvPr>
          <p:cNvSpPr txBox="1"/>
          <p:nvPr/>
        </p:nvSpPr>
        <p:spPr>
          <a:xfrm>
            <a:off x="2257425" y="5057775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C54F04-0D3A-74A8-4BA0-98B0AC4D5AD6}"/>
              </a:ext>
            </a:extLst>
          </p:cNvPr>
          <p:cNvSpPr txBox="1"/>
          <p:nvPr/>
        </p:nvSpPr>
        <p:spPr>
          <a:xfrm>
            <a:off x="3867150" y="506730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3C199D7-2A4D-DA1F-85C2-9226215A4C72}"/>
              </a:ext>
            </a:extLst>
          </p:cNvPr>
          <p:cNvSpPr txBox="1"/>
          <p:nvPr/>
        </p:nvSpPr>
        <p:spPr>
          <a:xfrm>
            <a:off x="5410200" y="502920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5F88826-DD6C-9B36-7726-B15012BF8F7E}"/>
              </a:ext>
            </a:extLst>
          </p:cNvPr>
          <p:cNvSpPr txBox="1"/>
          <p:nvPr/>
        </p:nvSpPr>
        <p:spPr>
          <a:xfrm>
            <a:off x="6486525" y="508635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,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8D38440-A004-7BE5-6301-D41BECDDDCBB}"/>
              </a:ext>
            </a:extLst>
          </p:cNvPr>
          <p:cNvSpPr txBox="1"/>
          <p:nvPr/>
        </p:nvSpPr>
        <p:spPr>
          <a:xfrm>
            <a:off x="7486650" y="508635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471471C-FA53-BFD1-54C2-0C21DAAA8707}"/>
              </a:ext>
            </a:extLst>
          </p:cNvPr>
          <p:cNvSpPr txBox="1"/>
          <p:nvPr/>
        </p:nvSpPr>
        <p:spPr>
          <a:xfrm>
            <a:off x="8924925" y="512445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95DB63B-F82F-BDF4-C3A4-F8F30DE33567}"/>
              </a:ext>
            </a:extLst>
          </p:cNvPr>
          <p:cNvSpPr txBox="1"/>
          <p:nvPr/>
        </p:nvSpPr>
        <p:spPr>
          <a:xfrm>
            <a:off x="10382250" y="5067300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9618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1" grpId="0"/>
      <p:bldP spid="72" grpId="0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C3AAF2-91C4-1EE4-3AEA-7113E341574B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8DE191-57F0-3A78-6D39-2A6F71EFFADC}"/>
              </a:ext>
            </a:extLst>
          </p:cNvPr>
          <p:cNvSpPr txBox="1"/>
          <p:nvPr/>
        </p:nvSpPr>
        <p:spPr>
          <a:xfrm>
            <a:off x="1323975" y="628650"/>
            <a:ext cx="9648825" cy="15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257FF-C706-EDB7-AD16-045331332177}"/>
              </a:ext>
            </a:extLst>
          </p:cNvPr>
          <p:cNvSpPr txBox="1"/>
          <p:nvPr/>
        </p:nvSpPr>
        <p:spPr>
          <a:xfrm>
            <a:off x="1057276" y="342900"/>
            <a:ext cx="10410824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 xét: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2728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 số thập phân gồm hai phần: phần nguyên và phần thập phân được phân cách bởi dấu phẩy.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chữ số ở bên trái dấu phẩy thuộc về phần nguyên, những chữ số ở bên phải dấu phẩy thuộc về phần thập phân.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91D967-77CC-79AB-6421-353D111EB0B1}"/>
              </a:ext>
            </a:extLst>
          </p:cNvPr>
          <p:cNvSpPr txBox="1"/>
          <p:nvPr/>
        </p:nvSpPr>
        <p:spPr>
          <a:xfrm>
            <a:off x="1000126" y="2733675"/>
            <a:ext cx="1152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800" b="1" i="0" u="none" strike="noStrike" dirty="0" err="1">
                <a:solidFill>
                  <a:srgbClr val="1F2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2800" b="1" i="0" u="none" strike="noStrike" dirty="0">
                <a:solidFill>
                  <a:srgbClr val="1F2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u="none" strike="noStrike" dirty="0" err="1">
                <a:solidFill>
                  <a:srgbClr val="1F2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2800" b="1" i="0" u="none" strike="noStrike" dirty="0">
                <a:solidFill>
                  <a:srgbClr val="1F2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8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1C2EFC-C5DC-B87F-2EC8-3E158436B985}"/>
              </a:ext>
            </a:extLst>
          </p:cNvPr>
          <p:cNvSpPr txBox="1"/>
          <p:nvPr/>
        </p:nvSpPr>
        <p:spPr>
          <a:xfrm>
            <a:off x="5514974" y="2724150"/>
            <a:ext cx="191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1F2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123,567</a:t>
            </a:r>
            <a:endParaRPr lang="vi-VN" sz="32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477922DF-15D5-7869-7BBB-3110B06764CE}"/>
              </a:ext>
            </a:extLst>
          </p:cNvPr>
          <p:cNvSpPr/>
          <p:nvPr/>
        </p:nvSpPr>
        <p:spPr>
          <a:xfrm rot="16200000">
            <a:off x="5815015" y="3033711"/>
            <a:ext cx="190502" cy="504826"/>
          </a:xfrm>
          <a:prstGeom prst="leftBrace">
            <a:avLst>
              <a:gd name="adj1" fmla="val 3254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A6B943-2657-1444-50BE-6130EC0183A9}"/>
              </a:ext>
            </a:extLst>
          </p:cNvPr>
          <p:cNvCxnSpPr/>
          <p:nvPr/>
        </p:nvCxnSpPr>
        <p:spPr>
          <a:xfrm flipV="1">
            <a:off x="5295900" y="3381375"/>
            <a:ext cx="495300" cy="2952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3073C7-B4CA-D413-7C42-86F00910F8C5}"/>
              </a:ext>
            </a:extLst>
          </p:cNvPr>
          <p:cNvSpPr txBox="1"/>
          <p:nvPr/>
        </p:nvSpPr>
        <p:spPr>
          <a:xfrm>
            <a:off x="3790950" y="3638550"/>
            <a:ext cx="2152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Phần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nguyên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1BC5F78D-5D70-6B01-D359-362AF94753D8}"/>
              </a:ext>
            </a:extLst>
          </p:cNvPr>
          <p:cNvSpPr/>
          <p:nvPr/>
        </p:nvSpPr>
        <p:spPr>
          <a:xfrm rot="16200000">
            <a:off x="6548440" y="2995611"/>
            <a:ext cx="190502" cy="504826"/>
          </a:xfrm>
          <a:prstGeom prst="leftBrace">
            <a:avLst>
              <a:gd name="adj1" fmla="val 3254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E82ADE-F072-85E5-55E8-81FF15170727}"/>
              </a:ext>
            </a:extLst>
          </p:cNvPr>
          <p:cNvCxnSpPr>
            <a:cxnSpLocks/>
          </p:cNvCxnSpPr>
          <p:nvPr/>
        </p:nvCxnSpPr>
        <p:spPr>
          <a:xfrm flipH="1" flipV="1">
            <a:off x="6781800" y="3343275"/>
            <a:ext cx="400050" cy="3619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BC4BA5-0377-35FB-61D4-FC975F7B9BC8}"/>
              </a:ext>
            </a:extLst>
          </p:cNvPr>
          <p:cNvSpPr txBox="1"/>
          <p:nvPr/>
        </p:nvSpPr>
        <p:spPr>
          <a:xfrm>
            <a:off x="6638924" y="3609975"/>
            <a:ext cx="2676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Phần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thập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phân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 animBg="1"/>
      <p:bldP spid="13" grpId="0"/>
      <p:bldP spid="15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387EB5-BC99-E4F5-468C-0ED920E9664A}"/>
              </a:ext>
            </a:extLst>
          </p:cNvPr>
          <p:cNvSpPr/>
          <p:nvPr/>
        </p:nvSpPr>
        <p:spPr>
          <a:xfrm>
            <a:off x="504851" y="314325"/>
            <a:ext cx="10261141" cy="5676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E34AA2-8E2D-EACC-E4FC-D7710E9ABAAC}"/>
                  </a:ext>
                </a:extLst>
              </p:cNvPr>
              <p:cNvSpPr txBox="1"/>
              <p:nvPr/>
            </p:nvSpPr>
            <p:spPr>
              <a:xfrm>
                <a:off x="1133475" y="1209675"/>
                <a:ext cx="10267950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đơn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hàng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10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đơn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hàng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thấp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liền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đơn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hàng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đơ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ị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ng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cao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ơ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ề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tr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ướ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E34AA2-8E2D-EACC-E4FC-D7710E9AB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475" y="1209675"/>
                <a:ext cx="10267950" cy="995144"/>
              </a:xfrm>
              <a:prstGeom prst="rect">
                <a:avLst/>
              </a:prstGeom>
              <a:blipFill>
                <a:blip r:embed="rId2"/>
                <a:stretch>
                  <a:fillRect l="-831" t="-4878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3170A1B-0014-B859-0849-149DF2608091}"/>
              </a:ext>
            </a:extLst>
          </p:cNvPr>
          <p:cNvSpPr txBox="1"/>
          <p:nvPr/>
        </p:nvSpPr>
        <p:spPr>
          <a:xfrm>
            <a:off x="1143000" y="2314575"/>
            <a:ext cx="9305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đọc một số thập phân, ta đọc lần lượt từ hàng cao đến hàng thấp: trước hết đọc phần nguyên, đọc dấu “phẩy”, sau đó đọc phần thập phân.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viết một số thập phân, ta viết lần lượt từ hàng cao đến hàng thấp: trước hết viết phần nguyên, viết dấu “phẩy”, sau đó viết phần thập phân.</a:t>
            </a:r>
          </a:p>
        </p:txBody>
      </p:sp>
    </p:spTree>
    <p:extLst>
      <p:ext uri="{BB962C8B-B14F-4D97-AF65-F5344CB8AC3E}">
        <p14:creationId xmlns:p14="http://schemas.microsoft.com/office/powerpoint/2010/main" val="427939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build="p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47627A-AE2E-5E26-5F1E-5F206C61473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033" y1="50485" x2="65330" y2="52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684" y="1281786"/>
            <a:ext cx="8763528" cy="6258976"/>
          </a:xfrm>
          <a:prstGeom prst="rect">
            <a:avLst/>
          </a:prstGeom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E75BAD3-D61A-2310-9491-7F9CEA797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47" y="156740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172C32-4890-BAEA-7B5C-055DDC7A3A41}"/>
              </a:ext>
            </a:extLst>
          </p:cNvPr>
          <p:cNvGrpSpPr/>
          <p:nvPr/>
        </p:nvGrpSpPr>
        <p:grpSpPr>
          <a:xfrm>
            <a:off x="886815" y="637037"/>
            <a:ext cx="699183" cy="549818"/>
            <a:chOff x="3259432" y="692331"/>
            <a:chExt cx="773024" cy="701099"/>
          </a:xfrm>
        </p:grpSpPr>
        <p:sp>
          <p:nvSpPr>
            <p:cNvPr id="8" name="Isosceles Triangle 21">
              <a:extLst>
                <a:ext uri="{FF2B5EF4-FFF2-40B4-BE49-F238E27FC236}">
                  <a16:creationId xmlns:a16="http://schemas.microsoft.com/office/drawing/2014/main" id="{77BA1359-79F1-9F75-2ED2-86A1FB4EDA6E}"/>
                </a:ext>
              </a:extLst>
            </p:cNvPr>
            <p:cNvSpPr/>
            <p:nvPr/>
          </p:nvSpPr>
          <p:spPr>
            <a:xfrm>
              <a:off x="3259432" y="692331"/>
              <a:ext cx="773024" cy="70109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232C39-EE0D-D592-C2C1-6481F32B2381}"/>
                </a:ext>
              </a:extLst>
            </p:cNvPr>
            <p:cNvSpPr/>
            <p:nvPr/>
          </p:nvSpPr>
          <p:spPr>
            <a:xfrm>
              <a:off x="3461451" y="785116"/>
              <a:ext cx="368992" cy="5298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 w="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8F6B20-B15F-BDB4-E65A-D2FAF87A67A4}"/>
              </a:ext>
            </a:extLst>
          </p:cNvPr>
          <p:cNvSpPr/>
          <p:nvPr/>
        </p:nvSpPr>
        <p:spPr>
          <a:xfrm flipH="1">
            <a:off x="1511435" y="425550"/>
            <a:ext cx="960423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BE021F-1A3E-4F10-84FE-06F80E124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757362"/>
            <a:ext cx="10763250" cy="1666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7BF3D1-FE5E-25C9-77AB-2F30B096E494}"/>
              </a:ext>
            </a:extLst>
          </p:cNvPr>
          <p:cNvSpPr txBox="1"/>
          <p:nvPr/>
        </p:nvSpPr>
        <p:spPr>
          <a:xfrm>
            <a:off x="2019300" y="2171700"/>
            <a:ext cx="140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3,7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BFA83B-9246-A62E-88C3-8672715A2AA1}"/>
              </a:ext>
            </a:extLst>
          </p:cNvPr>
          <p:cNvSpPr txBox="1"/>
          <p:nvPr/>
        </p:nvSpPr>
        <p:spPr>
          <a:xfrm>
            <a:off x="285751" y="346710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ba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phẩy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bảy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9CD349-14E8-6ED3-040D-15EBF27839AF}"/>
              </a:ext>
            </a:extLst>
          </p:cNvPr>
          <p:cNvSpPr txBox="1"/>
          <p:nvPr/>
        </p:nvSpPr>
        <p:spPr>
          <a:xfrm>
            <a:off x="6181725" y="2162175"/>
            <a:ext cx="164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5,63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3E73E2-38C0-2132-BDA7-6C8FD547B9A4}"/>
              </a:ext>
            </a:extLst>
          </p:cNvPr>
          <p:cNvSpPr txBox="1"/>
          <p:nvPr/>
        </p:nvSpPr>
        <p:spPr>
          <a:xfrm>
            <a:off x="3686175" y="3448050"/>
            <a:ext cx="4190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 phẩy sáu mươi ba.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24F8C-9220-4DCA-5CB7-EA06E6DCEA60}"/>
              </a:ext>
            </a:extLst>
          </p:cNvPr>
          <p:cNvSpPr txBox="1"/>
          <p:nvPr/>
        </p:nvSpPr>
        <p:spPr>
          <a:xfrm>
            <a:off x="10544175" y="2152650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12,378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04F144-3B1B-2A80-E45F-5A2902D18E62}"/>
              </a:ext>
            </a:extLst>
          </p:cNvPr>
          <p:cNvSpPr txBox="1"/>
          <p:nvPr/>
        </p:nvSpPr>
        <p:spPr>
          <a:xfrm>
            <a:off x="8143876" y="3419475"/>
            <a:ext cx="323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hai phẩy ba trăm bảy mươi tám.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4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35" grpId="0"/>
      <p:bldP spid="37" grpId="0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172C32-4890-BAEA-7B5C-055DDC7A3A41}"/>
              </a:ext>
            </a:extLst>
          </p:cNvPr>
          <p:cNvGrpSpPr/>
          <p:nvPr/>
        </p:nvGrpSpPr>
        <p:grpSpPr>
          <a:xfrm>
            <a:off x="886815" y="637037"/>
            <a:ext cx="699183" cy="549818"/>
            <a:chOff x="3259432" y="692331"/>
            <a:chExt cx="773024" cy="701099"/>
          </a:xfrm>
        </p:grpSpPr>
        <p:sp>
          <p:nvSpPr>
            <p:cNvPr id="8" name="Isosceles Triangle 21">
              <a:extLst>
                <a:ext uri="{FF2B5EF4-FFF2-40B4-BE49-F238E27FC236}">
                  <a16:creationId xmlns:a16="http://schemas.microsoft.com/office/drawing/2014/main" id="{77BA1359-79F1-9F75-2ED2-86A1FB4EDA6E}"/>
                </a:ext>
              </a:extLst>
            </p:cNvPr>
            <p:cNvSpPr/>
            <p:nvPr/>
          </p:nvSpPr>
          <p:spPr>
            <a:xfrm>
              <a:off x="3259432" y="692331"/>
              <a:ext cx="773024" cy="70109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232C39-EE0D-D592-C2C1-6481F32B2381}"/>
                </a:ext>
              </a:extLst>
            </p:cNvPr>
            <p:cNvSpPr/>
            <p:nvPr/>
          </p:nvSpPr>
          <p:spPr>
            <a:xfrm>
              <a:off x="3461451" y="785116"/>
              <a:ext cx="368992" cy="5298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 w="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8F6B20-B15F-BDB4-E65A-D2FAF87A67A4}"/>
              </a:ext>
            </a:extLst>
          </p:cNvPr>
          <p:cNvSpPr/>
          <p:nvPr/>
        </p:nvSpPr>
        <p:spPr>
          <a:xfrm flipH="1">
            <a:off x="1511435" y="425550"/>
            <a:ext cx="960423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A621F-2461-6654-EE65-F0B21C64A3B3}"/>
              </a:ext>
            </a:extLst>
          </p:cNvPr>
          <p:cNvSpPr txBox="1"/>
          <p:nvPr/>
        </p:nvSpPr>
        <p:spPr>
          <a:xfrm>
            <a:off x="276224" y="3143250"/>
            <a:ext cx="3609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9722D-8A6C-9109-4881-5C9569505F51}"/>
              </a:ext>
            </a:extLst>
          </p:cNvPr>
          <p:cNvSpPr txBox="1"/>
          <p:nvPr/>
        </p:nvSpPr>
        <p:spPr>
          <a:xfrm>
            <a:off x="4095749" y="3038475"/>
            <a:ext cx="397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63.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C2EA26-2D91-E749-F548-0E041DE95DC6}"/>
              </a:ext>
            </a:extLst>
          </p:cNvPr>
          <p:cNvSpPr txBox="1"/>
          <p:nvPr/>
        </p:nvSpPr>
        <p:spPr>
          <a:xfrm>
            <a:off x="1409700" y="2143125"/>
            <a:ext cx="140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3,7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987630-F536-FFCF-F76B-667AACEFB3B3}"/>
              </a:ext>
            </a:extLst>
          </p:cNvPr>
          <p:cNvSpPr txBox="1"/>
          <p:nvPr/>
        </p:nvSpPr>
        <p:spPr>
          <a:xfrm>
            <a:off x="5372100" y="2152650"/>
            <a:ext cx="164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5,63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09F809-A02E-7614-A80D-C657D99BD41D}"/>
              </a:ext>
            </a:extLst>
          </p:cNvPr>
          <p:cNvSpPr txBox="1"/>
          <p:nvPr/>
        </p:nvSpPr>
        <p:spPr>
          <a:xfrm>
            <a:off x="9553575" y="2124075"/>
            <a:ext cx="164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12,378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257CF-5A88-C534-B113-2B80FFE2B888}"/>
              </a:ext>
            </a:extLst>
          </p:cNvPr>
          <p:cNvSpPr txBox="1"/>
          <p:nvPr/>
        </p:nvSpPr>
        <p:spPr>
          <a:xfrm>
            <a:off x="8305799" y="3048000"/>
            <a:ext cx="397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378.</a:t>
            </a:r>
          </a:p>
        </p:txBody>
      </p:sp>
    </p:spTree>
    <p:extLst>
      <p:ext uri="{BB962C8B-B14F-4D97-AF65-F5344CB8AC3E}">
        <p14:creationId xmlns:p14="http://schemas.microsoft.com/office/powerpoint/2010/main" val="14928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172C32-4890-BAEA-7B5C-055DDC7A3A41}"/>
              </a:ext>
            </a:extLst>
          </p:cNvPr>
          <p:cNvGrpSpPr/>
          <p:nvPr/>
        </p:nvGrpSpPr>
        <p:grpSpPr>
          <a:xfrm>
            <a:off x="886815" y="637037"/>
            <a:ext cx="699183" cy="549818"/>
            <a:chOff x="3259432" y="692331"/>
            <a:chExt cx="773024" cy="701099"/>
          </a:xfrm>
        </p:grpSpPr>
        <p:sp>
          <p:nvSpPr>
            <p:cNvPr id="8" name="Isosceles Triangle 21">
              <a:extLst>
                <a:ext uri="{FF2B5EF4-FFF2-40B4-BE49-F238E27FC236}">
                  <a16:creationId xmlns:a16="http://schemas.microsoft.com/office/drawing/2014/main" id="{77BA1359-79F1-9F75-2ED2-86A1FB4EDA6E}"/>
                </a:ext>
              </a:extLst>
            </p:cNvPr>
            <p:cNvSpPr/>
            <p:nvPr/>
          </p:nvSpPr>
          <p:spPr>
            <a:xfrm>
              <a:off x="3259432" y="692331"/>
              <a:ext cx="773024" cy="70109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232C39-EE0D-D592-C2C1-6481F32B2381}"/>
                </a:ext>
              </a:extLst>
            </p:cNvPr>
            <p:cNvSpPr/>
            <p:nvPr/>
          </p:nvSpPr>
          <p:spPr>
            <a:xfrm>
              <a:off x="3461451" y="785116"/>
              <a:ext cx="368992" cy="5298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 w="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8F6B20-B15F-BDB4-E65A-D2FAF87A67A4}"/>
              </a:ext>
            </a:extLst>
          </p:cNvPr>
          <p:cNvSpPr/>
          <p:nvPr/>
        </p:nvSpPr>
        <p:spPr>
          <a:xfrm flipH="1">
            <a:off x="1511435" y="577950"/>
            <a:ext cx="96042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5F7CD-4B71-FBA4-A0EC-B5433CA6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4" y="1499416"/>
            <a:ext cx="11344275" cy="1370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FC5FF6-7714-7361-5486-2A251F2EF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3205162"/>
            <a:ext cx="85344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9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5F4B241-A949-9229-8A22-97517806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766762"/>
            <a:ext cx="1838325" cy="981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DE2133-963E-B964-E01A-E94F196BC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2209800"/>
            <a:ext cx="16002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923539-F0A2-E9BA-F5A8-83CA6DDA3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" y="3457575"/>
            <a:ext cx="1704975" cy="895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3FA63C-4978-39A4-A4F9-B4DAA3149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4895850"/>
            <a:ext cx="17145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9A9B41-D1B4-328E-4322-0E424F4D7C1F}"/>
              </a:ext>
            </a:extLst>
          </p:cNvPr>
          <p:cNvSpPr txBox="1"/>
          <p:nvPr/>
        </p:nvSpPr>
        <p:spPr>
          <a:xfrm>
            <a:off x="2314575" y="904875"/>
            <a:ext cx="874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phẩy bảy mốt hay hai phẩy bảy mươi mốt.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86537F-C2CA-213B-F11C-F48EFDE1D732}"/>
              </a:ext>
            </a:extLst>
          </p:cNvPr>
          <p:cNvSpPr txBox="1"/>
          <p:nvPr/>
        </p:nvSpPr>
        <p:spPr>
          <a:xfrm>
            <a:off x="2333625" y="2143125"/>
            <a:ext cx="8743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 tư phẩy hai không sáu hay ba mươi tư phẩy hai trăm linh sáu.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DD7018-CFB2-048B-8BCE-017A38F67D2E}"/>
              </a:ext>
            </a:extLst>
          </p:cNvPr>
          <p:cNvSpPr txBox="1"/>
          <p:nvPr/>
        </p:nvSpPr>
        <p:spPr>
          <a:xfrm>
            <a:off x="2343150" y="3448050"/>
            <a:ext cx="8743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 chín phẩy không bốn một hay mười chín phẩy không trăm bốn mươi mốt.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F19E9B-CF49-D1AC-50FC-076D66CE80A1}"/>
              </a:ext>
            </a:extLst>
          </p:cNvPr>
          <p:cNvSpPr txBox="1"/>
          <p:nvPr/>
        </p:nvSpPr>
        <p:spPr>
          <a:xfrm>
            <a:off x="2352675" y="4838700"/>
            <a:ext cx="8743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phẩy năm hai ba hay không phẩy năm trăm hai mươi ba.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46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" b="7884"/>
          <a:stretch/>
        </p:blipFill>
        <p:spPr>
          <a:xfrm>
            <a:off x="0" y="-389106"/>
            <a:ext cx="12852400" cy="8242082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E6A82212-FCC5-09EF-61EE-C235173FA5E2}"/>
              </a:ext>
            </a:extLst>
          </p:cNvPr>
          <p:cNvSpPr/>
          <p:nvPr/>
        </p:nvSpPr>
        <p:spPr>
          <a:xfrm>
            <a:off x="3822300" y="2026323"/>
            <a:ext cx="8255000" cy="5826652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0" y="25345"/>
            <a:ext cx="4071364" cy="41149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D79BC6-E56F-86AF-B844-BDC08ECD1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914" y="214008"/>
            <a:ext cx="8183105" cy="1346235"/>
          </a:xfrm>
          <a:prstGeom prst="rect">
            <a:avLst/>
          </a:prstGeom>
        </p:spPr>
      </p:pic>
      <p:pic>
        <p:nvPicPr>
          <p:cNvPr id="19" name="Picture 18" descr="A child holding a green board&#10;&#10;Description automatically generated">
            <a:extLst>
              <a:ext uri="{FF2B5EF4-FFF2-40B4-BE49-F238E27FC236}">
                <a16:creationId xmlns:a16="http://schemas.microsoft.com/office/drawing/2014/main" id="{C9207F73-BCEF-A921-B3AD-6FA5724D9E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466" y="8557618"/>
            <a:ext cx="3578708" cy="47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44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172C32-4890-BAEA-7B5C-055DDC7A3A41}"/>
              </a:ext>
            </a:extLst>
          </p:cNvPr>
          <p:cNvGrpSpPr/>
          <p:nvPr/>
        </p:nvGrpSpPr>
        <p:grpSpPr>
          <a:xfrm>
            <a:off x="886815" y="637037"/>
            <a:ext cx="699183" cy="549818"/>
            <a:chOff x="3259432" y="692331"/>
            <a:chExt cx="773024" cy="701099"/>
          </a:xfrm>
        </p:grpSpPr>
        <p:sp>
          <p:nvSpPr>
            <p:cNvPr id="8" name="Isosceles Triangle 21">
              <a:extLst>
                <a:ext uri="{FF2B5EF4-FFF2-40B4-BE49-F238E27FC236}">
                  <a16:creationId xmlns:a16="http://schemas.microsoft.com/office/drawing/2014/main" id="{77BA1359-79F1-9F75-2ED2-86A1FB4EDA6E}"/>
                </a:ext>
              </a:extLst>
            </p:cNvPr>
            <p:cNvSpPr/>
            <p:nvPr/>
          </p:nvSpPr>
          <p:spPr>
            <a:xfrm>
              <a:off x="3259432" y="692331"/>
              <a:ext cx="773024" cy="70109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232C39-EE0D-D592-C2C1-6481F32B2381}"/>
                </a:ext>
              </a:extLst>
            </p:cNvPr>
            <p:cNvSpPr/>
            <p:nvPr/>
          </p:nvSpPr>
          <p:spPr>
            <a:xfrm>
              <a:off x="3461451" y="785116"/>
              <a:ext cx="368992" cy="5298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 w="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8F6B20-B15F-BDB4-E65A-D2FAF87A67A4}"/>
              </a:ext>
            </a:extLst>
          </p:cNvPr>
          <p:cNvSpPr/>
          <p:nvPr/>
        </p:nvSpPr>
        <p:spPr>
          <a:xfrm flipH="1">
            <a:off x="1549535" y="692250"/>
            <a:ext cx="96042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27158-1338-FA69-DB36-F93038A33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97993"/>
            <a:ext cx="11315700" cy="3350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A430F4-1643-ADCC-FABE-B172DE5FA315}"/>
              </a:ext>
            </a:extLst>
          </p:cNvPr>
          <p:cNvSpPr txBox="1"/>
          <p:nvPr/>
        </p:nvSpPr>
        <p:spPr>
          <a:xfrm>
            <a:off x="8286750" y="2009775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3,08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72B11-11DB-E077-EB41-868E7072BA23}"/>
              </a:ext>
            </a:extLst>
          </p:cNvPr>
          <p:cNvSpPr txBox="1"/>
          <p:nvPr/>
        </p:nvSpPr>
        <p:spPr>
          <a:xfrm>
            <a:off x="4924425" y="283845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15,6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7FC94F-9AEA-6E79-DED1-A0340C4C3C76}"/>
              </a:ext>
            </a:extLst>
          </p:cNvPr>
          <p:cNvSpPr txBox="1"/>
          <p:nvPr/>
        </p:nvSpPr>
        <p:spPr>
          <a:xfrm>
            <a:off x="10687050" y="2847975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3,39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994F1A-76BE-9E8F-A22B-D186ADD0638F}"/>
              </a:ext>
            </a:extLst>
          </p:cNvPr>
          <p:cNvSpPr txBox="1"/>
          <p:nvPr/>
        </p:nvSpPr>
        <p:spPr>
          <a:xfrm>
            <a:off x="647700" y="3686175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256,73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60EE9-66D2-EAE1-1E36-EDC5CD76814D}"/>
              </a:ext>
            </a:extLst>
          </p:cNvPr>
          <p:cNvSpPr txBox="1"/>
          <p:nvPr/>
        </p:nvSpPr>
        <p:spPr>
          <a:xfrm>
            <a:off x="2581275" y="5172075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5,302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56B51-D03C-E65F-FC8F-54371EF9B9E7}"/>
              </a:ext>
            </a:extLst>
          </p:cNvPr>
          <p:cNvSpPr txBox="1"/>
          <p:nvPr/>
        </p:nvSpPr>
        <p:spPr>
          <a:xfrm>
            <a:off x="8296275" y="5095875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10,082</a:t>
            </a:r>
          </a:p>
        </p:txBody>
      </p:sp>
    </p:spTree>
    <p:extLst>
      <p:ext uri="{BB962C8B-B14F-4D97-AF65-F5344CB8AC3E}">
        <p14:creationId xmlns:p14="http://schemas.microsoft.com/office/powerpoint/2010/main" val="79769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id="{80D38966-E602-C457-1AE5-AA29904DD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4585" r="18228" b="10739"/>
          <a:stretch/>
        </p:blipFill>
        <p:spPr>
          <a:xfrm>
            <a:off x="254000" y="1305066"/>
            <a:ext cx="4902199" cy="5552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62CD05-177C-680A-3AC4-AB0778381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48" y="9293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0F9E50-16AF-C6AA-9502-CE0B6B0BC61E}"/>
              </a:ext>
            </a:extLst>
          </p:cNvPr>
          <p:cNvGrpSpPr/>
          <p:nvPr/>
        </p:nvGrpSpPr>
        <p:grpSpPr>
          <a:xfrm rot="727752" flipH="1">
            <a:off x="3226257" y="161459"/>
            <a:ext cx="6035153" cy="2901321"/>
            <a:chOff x="8599614" y="1959266"/>
            <a:chExt cx="3829418" cy="24070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AA160F-6BB5-FC3F-0C95-18F6BA2147B7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5" name="ïsḻîdé">
                <a:extLst>
                  <a:ext uri="{FF2B5EF4-FFF2-40B4-BE49-F238E27FC236}">
                    <a16:creationId xmlns:a16="http://schemas.microsoft.com/office/drawing/2014/main" id="{9CD0E614-BE3A-9C9F-6598-E0BC8E4FD17F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6" name="iŝ1iḍe">
                <a:extLst>
                  <a:ext uri="{FF2B5EF4-FFF2-40B4-BE49-F238E27FC236}">
                    <a16:creationId xmlns:a16="http://schemas.microsoft.com/office/drawing/2014/main" id="{EBBCC7CE-B397-E41F-2A24-EC52F5FDDD9B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F2D91D63-128E-FC2F-8611-B3DE5774FF11}"/>
                </a:ext>
              </a:extLst>
            </p:cNvPr>
            <p:cNvSpPr/>
            <p:nvPr/>
          </p:nvSpPr>
          <p:spPr>
            <a:xfrm rot="303657">
              <a:off x="8898090" y="2521710"/>
              <a:ext cx="3450157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Nhắc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thập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phân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C51D38B1-A961-FC2B-76A0-4A212AE43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99160" y="15786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29B489-0843-DEC1-2E33-D10471301118}"/>
              </a:ext>
            </a:extLst>
          </p:cNvPr>
          <p:cNvSpPr/>
          <p:nvPr/>
        </p:nvSpPr>
        <p:spPr>
          <a:xfrm>
            <a:off x="3877971" y="3972560"/>
            <a:ext cx="8314029" cy="27603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D3C28-456C-05FC-D509-20584652119F}"/>
              </a:ext>
            </a:extLst>
          </p:cNvPr>
          <p:cNvSpPr txBox="1"/>
          <p:nvPr/>
        </p:nvSpPr>
        <p:spPr>
          <a:xfrm>
            <a:off x="4221481" y="4275455"/>
            <a:ext cx="7838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đọc một số thập phân, ta đọc lần lượt từ hàng cao đến hàng thấp: trước hết đọc phần nguyên, đọc dấu “phẩy”, sau đó đọc phần thập phân.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viết một số thập phân, ta viết lần lượt từ hàng cao đến hàng thấp: trước hết viết phần nguyên, viết dấu “phẩy”, sau đó viết phần thập phân.</a:t>
            </a:r>
          </a:p>
        </p:txBody>
      </p:sp>
    </p:spTree>
    <p:extLst>
      <p:ext uri="{BB962C8B-B14F-4D97-AF65-F5344CB8AC3E}">
        <p14:creationId xmlns:p14="http://schemas.microsoft.com/office/powerpoint/2010/main" val="81905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Trường Em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7541" y="6219969"/>
            <a:ext cx="497541" cy="4975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6FB0BE-BA28-0ED9-72C0-2EEFB1D5F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954" y="1140619"/>
            <a:ext cx="6864691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0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E6A82212-FCC5-09EF-61EE-C235173FA5E2}"/>
              </a:ext>
            </a:extLst>
          </p:cNvPr>
          <p:cNvSpPr/>
          <p:nvPr/>
        </p:nvSpPr>
        <p:spPr>
          <a:xfrm>
            <a:off x="11975808" y="7217923"/>
            <a:ext cx="2616409" cy="1846748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7" name="Picture 6" descr="A child holding a green board&#10;&#10;Description automatically generated">
            <a:extLst>
              <a:ext uri="{FF2B5EF4-FFF2-40B4-BE49-F238E27FC236}">
                <a16:creationId xmlns:a16="http://schemas.microsoft.com/office/drawing/2014/main" id="{1BB47CB0-B22D-A17C-3ABF-9B9B95C465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C9248D-D0E4-58B0-64FC-DD1AE9528996}"/>
              </a:ext>
            </a:extLst>
          </p:cNvPr>
          <p:cNvSpPr/>
          <p:nvPr/>
        </p:nvSpPr>
        <p:spPr>
          <a:xfrm>
            <a:off x="190900" y="2712250"/>
            <a:ext cx="6715738" cy="20210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EBD2D-0EAE-51B3-6105-9A40DB0B2BE5}"/>
              </a:ext>
            </a:extLst>
          </p:cNvPr>
          <p:cNvSpPr txBox="1"/>
          <p:nvPr/>
        </p:nvSpPr>
        <p:spPr>
          <a:xfrm>
            <a:off x="491508" y="2950887"/>
            <a:ext cx="6143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/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𝟎𝟎𝟕</m:t>
                      </m:r>
                    </m:oMath>
                  </m:oMathPara>
                </a14:m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F7392D-4ACD-E5A0-84DA-4FA0CCB35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blipFill>
                <a:blip r:embed="rId8"/>
                <a:stretch>
                  <a:fillRect r="-35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1824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4396E35F-ED47-9665-F15D-122BEC92D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C1E559C2-A6E1-DC52-84F7-24E82770BC3A}"/>
              </a:ext>
            </a:extLst>
          </p:cNvPr>
          <p:cNvSpPr/>
          <p:nvPr/>
        </p:nvSpPr>
        <p:spPr>
          <a:xfrm>
            <a:off x="11975808" y="7217923"/>
            <a:ext cx="2616409" cy="1846748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BA28B13E-92AE-C4FB-6679-7CBFA854B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5" name="Picture 4" descr="A child holding a green board&#10;&#10;Description automatically generated">
            <a:extLst>
              <a:ext uri="{FF2B5EF4-FFF2-40B4-BE49-F238E27FC236}">
                <a16:creationId xmlns:a16="http://schemas.microsoft.com/office/drawing/2014/main" id="{76AEE7C4-193D-EA97-1EA9-15DA919220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49956B-4CD5-CA8C-7F52-889D9117E6E2}"/>
              </a:ext>
            </a:extLst>
          </p:cNvPr>
          <p:cNvSpPr/>
          <p:nvPr/>
        </p:nvSpPr>
        <p:spPr>
          <a:xfrm>
            <a:off x="190900" y="2712250"/>
            <a:ext cx="6715738" cy="20210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D0EB81-B8CB-D0CC-2AC8-E60B06593340}"/>
              </a:ext>
            </a:extLst>
          </p:cNvPr>
          <p:cNvSpPr txBox="1"/>
          <p:nvPr/>
        </p:nvSpPr>
        <p:spPr>
          <a:xfrm>
            <a:off x="491508" y="2950887"/>
            <a:ext cx="6143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7FF9E6-50B5-3EF8-522D-9D9B6B44E931}"/>
                  </a:ext>
                </a:extLst>
              </p:cNvPr>
              <p:cNvSpPr txBox="1"/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72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𝟑𝟐𝟔</m:t>
                      </m:r>
                    </m:oMath>
                  </m:oMathPara>
                </a14:m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7FF9E6-50B5-3EF8-522D-9D9B6B44E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blipFill>
                <a:blip r:embed="rId8"/>
                <a:stretch>
                  <a:fillRect r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6366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4396E35F-ED47-9665-F15D-122BEC92D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C1E559C2-A6E1-DC52-84F7-24E82770BC3A}"/>
              </a:ext>
            </a:extLst>
          </p:cNvPr>
          <p:cNvSpPr/>
          <p:nvPr/>
        </p:nvSpPr>
        <p:spPr>
          <a:xfrm>
            <a:off x="11975808" y="7217923"/>
            <a:ext cx="2616409" cy="1846748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BA28B13E-92AE-C4FB-6679-7CBFA854B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5" name="Picture 4" descr="A child holding a green board&#10;&#10;Description automatically generated">
            <a:extLst>
              <a:ext uri="{FF2B5EF4-FFF2-40B4-BE49-F238E27FC236}">
                <a16:creationId xmlns:a16="http://schemas.microsoft.com/office/drawing/2014/main" id="{76AEE7C4-193D-EA97-1EA9-15DA919220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49956B-4CD5-CA8C-7F52-889D9117E6E2}"/>
              </a:ext>
            </a:extLst>
          </p:cNvPr>
          <p:cNvSpPr/>
          <p:nvPr/>
        </p:nvSpPr>
        <p:spPr>
          <a:xfrm>
            <a:off x="190900" y="2154622"/>
            <a:ext cx="6715738" cy="25786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D0EB81-B8CB-D0CC-2AC8-E60B06593340}"/>
                  </a:ext>
                </a:extLst>
              </p:cNvPr>
              <p:cNvSpPr txBox="1"/>
              <p:nvPr/>
            </p:nvSpPr>
            <p:spPr>
              <a:xfrm>
                <a:off x="502018" y="2320266"/>
                <a:ext cx="6143017" cy="2041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Chuyển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PS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thập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thập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D0EB81-B8CB-D0CC-2AC8-E60B06593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18" y="2320266"/>
                <a:ext cx="6143017" cy="2041649"/>
              </a:xfrm>
              <a:prstGeom prst="rect">
                <a:avLst/>
              </a:prstGeom>
              <a:blipFill>
                <a:blip r:embed="rId8"/>
                <a:stretch>
                  <a:fillRect t="-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7FF9E6-50B5-3EF8-522D-9D9B6B44E931}"/>
                  </a:ext>
                </a:extLst>
              </p:cNvPr>
              <p:cNvSpPr txBox="1"/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𝟎𝟎𝟖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7FF9E6-50B5-3EF8-522D-9D9B6B44E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blipFill>
                <a:blip r:embed="rId9"/>
                <a:stretch>
                  <a:fillRect r="-35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4533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4396E35F-ED47-9665-F15D-122BEC92D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 b="19014"/>
          <a:stretch/>
        </p:blipFill>
        <p:spPr>
          <a:xfrm>
            <a:off x="0" y="-381195"/>
            <a:ext cx="12192000" cy="723919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C1E559C2-A6E1-DC52-84F7-24E82770BC3A}"/>
              </a:ext>
            </a:extLst>
          </p:cNvPr>
          <p:cNvSpPr/>
          <p:nvPr/>
        </p:nvSpPr>
        <p:spPr>
          <a:xfrm>
            <a:off x="11975808" y="7217923"/>
            <a:ext cx="2616409" cy="1846748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BA28B13E-92AE-C4FB-6679-7CBFA854B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0" y="-185719"/>
            <a:ext cx="2546089" cy="2573320"/>
          </a:xfrm>
          <a:prstGeom prst="rect">
            <a:avLst/>
          </a:prstGeom>
        </p:spPr>
      </p:pic>
      <p:pic>
        <p:nvPicPr>
          <p:cNvPr id="5" name="Picture 4" descr="A child holding a green board&#10;&#10;Description automatically generated">
            <a:extLst>
              <a:ext uri="{FF2B5EF4-FFF2-40B4-BE49-F238E27FC236}">
                <a16:creationId xmlns:a16="http://schemas.microsoft.com/office/drawing/2014/main" id="{76AEE7C4-193D-EA97-1EA9-15DA919220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6" y="-197774"/>
            <a:ext cx="5441004" cy="723573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49956B-4CD5-CA8C-7F52-889D9117E6E2}"/>
              </a:ext>
            </a:extLst>
          </p:cNvPr>
          <p:cNvSpPr/>
          <p:nvPr/>
        </p:nvSpPr>
        <p:spPr>
          <a:xfrm>
            <a:off x="190900" y="2154622"/>
            <a:ext cx="6715738" cy="25786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D0EB81-B8CB-D0CC-2AC8-E60B06593340}"/>
                  </a:ext>
                </a:extLst>
              </p:cNvPr>
              <p:cNvSpPr txBox="1"/>
              <p:nvPr/>
            </p:nvSpPr>
            <p:spPr>
              <a:xfrm>
                <a:off x="502018" y="2320266"/>
                <a:ext cx="6143017" cy="2041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Chuyển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PS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𝟐𝟓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D0EB81-B8CB-D0CC-2AC8-E60B06593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18" y="2320266"/>
                <a:ext cx="6143017" cy="2041649"/>
              </a:xfrm>
              <a:prstGeom prst="rect">
                <a:avLst/>
              </a:prstGeom>
              <a:blipFill>
                <a:blip r:embed="rId8"/>
                <a:stretch>
                  <a:fillRect t="-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7FF9E6-50B5-3EF8-522D-9D9B6B44E931}"/>
                  </a:ext>
                </a:extLst>
              </p:cNvPr>
              <p:cNvSpPr txBox="1"/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7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𝟎𝟐𝟓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7FF9E6-50B5-3EF8-522D-9D9B6B44E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780" y="4885136"/>
                <a:ext cx="1907607" cy="1200329"/>
              </a:xfrm>
              <a:prstGeom prst="rect">
                <a:avLst/>
              </a:prstGeom>
              <a:blipFill>
                <a:blip r:embed="rId9"/>
                <a:stretch>
                  <a:fillRect r="-34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3579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Callout 26">
            <a:extLst>
              <a:ext uri="{FF2B5EF4-FFF2-40B4-BE49-F238E27FC236}">
                <a16:creationId xmlns:a16="http://schemas.microsoft.com/office/drawing/2014/main" id="{B01E4F14-8A20-F225-4757-08FFBCE9E751}"/>
              </a:ext>
            </a:extLst>
          </p:cNvPr>
          <p:cNvSpPr/>
          <p:nvPr/>
        </p:nvSpPr>
        <p:spPr>
          <a:xfrm>
            <a:off x="1646722" y="217596"/>
            <a:ext cx="1214969" cy="775678"/>
          </a:xfrm>
          <a:prstGeom prst="cloudCallout">
            <a:avLst>
              <a:gd name="adj1" fmla="val -63848"/>
              <a:gd name="adj2" fmla="val 40948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71844-0851-9398-F06D-A4320883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28" y="74119"/>
            <a:ext cx="1572904" cy="1121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B31E37-BE69-8FD3-B722-A7861FCAD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73" y="1064691"/>
            <a:ext cx="7913294" cy="1761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41835D-DD4D-B278-D9F1-747017E62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248" y="2841724"/>
            <a:ext cx="238374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0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1400080-2CF9-B03E-0213-285E98FD3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07" y="1495307"/>
            <a:ext cx="4401693" cy="56453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3B66C8-6000-5264-8AE2-599C8E173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4" y="0"/>
            <a:ext cx="7361853" cy="60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C3AAF2-91C4-1EE4-3AEA-7113E341574B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F21EA-5EAB-0966-11EB-4DD6954A0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39" y="391478"/>
            <a:ext cx="7466965" cy="3866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9BDE7-A041-9C36-3C4F-AF1EB49E90C8}"/>
              </a:ext>
            </a:extLst>
          </p:cNvPr>
          <p:cNvSpPr txBox="1"/>
          <p:nvPr/>
        </p:nvSpPr>
        <p:spPr>
          <a:xfrm>
            <a:off x="2339975" y="4451352"/>
            <a:ext cx="7572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Đã tô màu bao nhiêu phần tờ giấy.</a:t>
            </a:r>
            <a:endParaRPr lang="en-US" sz="3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38D342-6530-B8BB-F4C3-503A6664E45C}"/>
                  </a:ext>
                </a:extLst>
              </p:cNvPr>
              <p:cNvSpPr txBox="1"/>
              <p:nvPr/>
            </p:nvSpPr>
            <p:spPr>
              <a:xfrm>
                <a:off x="2468880" y="5092132"/>
                <a:ext cx="8321040" cy="1784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indent="-342900" algn="just"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Tờ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1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tờ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tờ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marR="0" indent="-342900" algn="just"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Tờ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hồng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2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tờ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tờ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38D342-6530-B8BB-F4C3-503A6664E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880" y="5092132"/>
                <a:ext cx="8321040" cy="1784078"/>
              </a:xfrm>
              <a:prstGeom prst="rect">
                <a:avLst/>
              </a:prstGeom>
              <a:blipFill>
                <a:blip r:embed="rId3"/>
                <a:stretch>
                  <a:fillRect l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595</Words>
  <Application>Microsoft Office PowerPoint</Application>
  <PresentationFormat>Widescreen</PresentationFormat>
  <Paragraphs>100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Microsoft YaHei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SVN-Dumpling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</cp:revision>
  <dcterms:created xsi:type="dcterms:W3CDTF">2024-09-17T13:08:29Z</dcterms:created>
  <dcterms:modified xsi:type="dcterms:W3CDTF">2024-09-27T03:13:29Z</dcterms:modified>
</cp:coreProperties>
</file>