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904" r:id="rId2"/>
    <p:sldId id="905" r:id="rId3"/>
    <p:sldId id="300" r:id="rId4"/>
    <p:sldId id="286" r:id="rId5"/>
    <p:sldId id="906" r:id="rId6"/>
    <p:sldId id="902" r:id="rId7"/>
    <p:sldId id="295" r:id="rId8"/>
    <p:sldId id="292" r:id="rId9"/>
    <p:sldId id="299" r:id="rId10"/>
    <p:sldId id="293" r:id="rId11"/>
    <p:sldId id="907" r:id="rId12"/>
    <p:sldId id="265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E9A"/>
    <a:srgbClr val="331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0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5B8FC-413B-4F34-97F8-A84D307A3A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9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5B8FC-413B-4F34-97F8-A84D307A3A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0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177CAED8-FCB5-4215-A710-01469A2B2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7BE700A9-C1D5-4B61-9B1D-892E425CA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BE38EC3D-C151-4753-8618-D5DE760F93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5E320C-1A6A-4D32-B6DE-8067B65A2F11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717" y="273050"/>
            <a:ext cx="10968567" cy="58547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sz="1400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 eaLnBrk="1" fontAlgn="base" hangingPunct="1"/>
            <a:endParaRPr sz="1400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en-US" sz="1400" strike="noStrike" noProof="1" dirty="0">
                <a:latin typeface="Arial" pitchFamily="34" charset="0"/>
                <a:ea typeface="Arial" charset="0"/>
                <a:cs typeface="+mn-ea"/>
              </a:rPr>
              <a:pPr lvl="0" algn="r" eaLnBrk="1" fontAlgn="base" hangingPunct="1"/>
              <a:t>‹#›</a:t>
            </a:fld>
            <a:endParaRPr lang="en-US" altLang="en-US" sz="1400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004B9DC1-F812-44CD-92AB-1237830D0877}"/>
              </a:ext>
            </a:extLst>
          </p:cNvPr>
          <p:cNvSpPr/>
          <p:nvPr/>
        </p:nvSpPr>
        <p:spPr>
          <a:xfrm>
            <a:off x="-2" y="0"/>
            <a:ext cx="12192002" cy="6437073"/>
          </a:xfrm>
          <a:prstGeom prst="rect">
            <a:avLst/>
          </a:prstGeom>
          <a:solidFill>
            <a:srgbClr val="DEEBF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84DAA12-DA51-4ECE-A468-D2E1665BD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152">
            <a:off x="2763488" y="3823435"/>
            <a:ext cx="4323347" cy="15211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954C8E-A179-4810-ADF1-62EE40BDC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" y="167653"/>
            <a:ext cx="2346240" cy="12776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2C18205-9451-4C33-B445-1E4EF9C46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4"/>
          <a:stretch/>
        </p:blipFill>
        <p:spPr>
          <a:xfrm>
            <a:off x="-1" y="3192539"/>
            <a:ext cx="12192000" cy="36532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1A66E4-2B54-45AC-A13C-DF2FDCCEC9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4801266"/>
            <a:ext cx="5288280" cy="1954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366707-86C0-47E2-B93C-C29042239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811"/>
            <a:ext cx="12192000" cy="1081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342BD2-6DC5-4189-9C79-4D49DEB8CE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5"/>
          <a:stretch/>
        </p:blipFill>
        <p:spPr>
          <a:xfrm>
            <a:off x="0" y="5019176"/>
            <a:ext cx="12192000" cy="18388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A4F5EF-9A05-451B-8D57-EA919654F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2"/>
          <a:stretch/>
        </p:blipFill>
        <p:spPr>
          <a:xfrm>
            <a:off x="282257" y="2849880"/>
            <a:ext cx="2471090" cy="4019912"/>
          </a:xfrm>
          <a:prstGeom prst="rect">
            <a:avLst/>
          </a:prstGeom>
        </p:spPr>
      </p:pic>
      <p:sp>
        <p:nvSpPr>
          <p:cNvPr id="14" name="TextBox 15"/>
          <p:cNvSpPr txBox="1"/>
          <p:nvPr/>
        </p:nvSpPr>
        <p:spPr>
          <a:xfrm>
            <a:off x="662267" y="-28188"/>
            <a:ext cx="1122045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spcBef>
                <a:spcPct val="0"/>
              </a:spcBef>
            </a:pPr>
            <a:r>
              <a:rPr lang="en-US" sz="40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2"/>
          <p:cNvSpPr/>
          <p:nvPr/>
        </p:nvSpPr>
        <p:spPr>
          <a:xfrm>
            <a:off x="4038600" y="1371600"/>
            <a:ext cx="0" cy="2514600"/>
          </a:xfrm>
          <a:prstGeom prst="line">
            <a:avLst/>
          </a:prstGeom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eaLnBrk="0" hangingPunct="0"/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pic>
        <p:nvPicPr>
          <p:cNvPr id="51202" name="Picture 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46751" y="5803900"/>
            <a:ext cx="965200" cy="1143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04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53800" y="5892800"/>
            <a:ext cx="838200" cy="990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07" name="Text Box 21"/>
          <p:cNvSpPr txBox="1"/>
          <p:nvPr/>
        </p:nvSpPr>
        <p:spPr>
          <a:xfrm>
            <a:off x="1524000" y="457200"/>
            <a:ext cx="9144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Arial" pitchFamily="34" charset="0"/>
              </a:rPr>
              <a:t>Luyện tập</a:t>
            </a:r>
          </a:p>
        </p:txBody>
      </p:sp>
      <p:sp>
        <p:nvSpPr>
          <p:cNvPr id="93222" name="Text Box 38"/>
          <p:cNvSpPr txBox="1"/>
          <p:nvPr/>
        </p:nvSpPr>
        <p:spPr>
          <a:xfrm>
            <a:off x="3625464" y="3523496"/>
            <a:ext cx="990600" cy="396240"/>
          </a:xfrm>
          <a:prstGeom prst="rect">
            <a:avLst/>
          </a:prstGeom>
          <a:noFill/>
          <a:ln w="19050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000" b="1" dirty="0">
                <a:latin typeface="Arial" pitchFamily="34" charset="0"/>
                <a:ea typeface="Arial" pitchFamily="34" charset="0"/>
              </a:rPr>
              <a:t>m</a:t>
            </a:r>
            <a:endParaRPr sz="2000" b="1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93224" name="Text Box 40"/>
          <p:cNvSpPr txBox="1"/>
          <p:nvPr/>
        </p:nvSpPr>
        <p:spPr>
          <a:xfrm>
            <a:off x="3962400" y="2311619"/>
            <a:ext cx="914400" cy="396240"/>
          </a:xfrm>
          <a:prstGeom prst="rect">
            <a:avLst/>
          </a:prstGeom>
          <a:noFill/>
          <a:ln w="19050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000" b="1">
                <a:latin typeface="Arial" pitchFamily="34" charset="0"/>
                <a:ea typeface="Arial" pitchFamily="34" charset="0"/>
              </a:rPr>
              <a:t>m</a:t>
            </a:r>
            <a:endParaRPr sz="2000" b="1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93228" name="Text Box 44"/>
          <p:cNvSpPr txBox="1"/>
          <p:nvPr/>
        </p:nvSpPr>
        <p:spPr>
          <a:xfrm>
            <a:off x="1637687" y="4080269"/>
            <a:ext cx="1264285" cy="396240"/>
          </a:xfrm>
          <a:prstGeom prst="rect">
            <a:avLst/>
          </a:prstGeom>
          <a:noFill/>
          <a:ln w="19050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000" b="1">
                <a:latin typeface="Arial" pitchFamily="34" charset="0"/>
                <a:ea typeface="Arial" pitchFamily="34" charset="0"/>
              </a:rPr>
              <a:t>m</a:t>
            </a:r>
            <a:endParaRPr sz="2000" b="1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51242" name="Text Box 58"/>
          <p:cNvSpPr txBox="1"/>
          <p:nvPr/>
        </p:nvSpPr>
        <p:spPr>
          <a:xfrm>
            <a:off x="629351" y="174275"/>
            <a:ext cx="8839200" cy="13849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400" b="1" u="sng" dirty="0">
                <a:solidFill>
                  <a:srgbClr val="CC0099"/>
                </a:solidFill>
                <a:latin typeface="Arial" pitchFamily="34" charset="0"/>
                <a:ea typeface="Arial" pitchFamily="34" charset="0"/>
              </a:rPr>
              <a:t>Bài 1</a:t>
            </a:r>
            <a:r>
              <a:rPr lang="vi-VN" sz="2400" b="1" dirty="0">
                <a:solidFill>
                  <a:srgbClr val="CC0099"/>
                </a:solidFill>
                <a:latin typeface="Arial" pitchFamily="34" charset="0"/>
                <a:ea typeface="Arial" pitchFamily="34" charset="0"/>
              </a:rPr>
              <a:t>:</a:t>
            </a:r>
            <a:r>
              <a:rPr lang="vi-VN" sz="2400" b="1" dirty="0">
                <a:latin typeface="Times New Roman" pitchFamily="18" charset="0"/>
                <a:ea typeface="Arial" pitchFamily="34" charset="0"/>
              </a:rPr>
              <a:t>Tính diện tích xung quanh và diện tích toàn phần của hình hộp chữ nhật có </a:t>
            </a:r>
          </a:p>
          <a:p>
            <a:pPr marL="457200" indent="-457200"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ea typeface="Arial" pitchFamily="34" charset="0"/>
              </a:rPr>
              <a:t>b.   </a:t>
            </a:r>
            <a:r>
              <a:rPr lang="en-US" sz="2400" b="1" dirty="0" err="1">
                <a:latin typeface="Times New Roman" pitchFamily="18" charset="0"/>
                <a:ea typeface="Arial" pitchFamily="34" charset="0"/>
              </a:rPr>
              <a:t>Chiều</a:t>
            </a:r>
            <a:r>
              <a:rPr lang="en-US" sz="2400" b="1" dirty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" pitchFamily="34" charset="0"/>
              </a:rPr>
              <a:t>dài</a:t>
            </a:r>
            <a:r>
              <a:rPr lang="en-US" sz="2400" b="1" dirty="0">
                <a:latin typeface="Times New Roman" pitchFamily="18" charset="0"/>
                <a:ea typeface="Arial" pitchFamily="34" charset="0"/>
              </a:rPr>
              <a:t>        m, </a:t>
            </a:r>
            <a:r>
              <a:rPr lang="en-US" sz="2400" b="1" dirty="0" err="1">
                <a:latin typeface="Times New Roman" pitchFamily="18" charset="0"/>
                <a:ea typeface="Arial" pitchFamily="34" charset="0"/>
              </a:rPr>
              <a:t>rộng</a:t>
            </a:r>
            <a:r>
              <a:rPr lang="en-US" sz="2400" b="1" dirty="0">
                <a:latin typeface="Times New Roman" pitchFamily="18" charset="0"/>
                <a:ea typeface="Arial" pitchFamily="34" charset="0"/>
              </a:rPr>
              <a:t>      m </a:t>
            </a:r>
            <a:r>
              <a:rPr lang="en-US" sz="2400" b="1" dirty="0" err="1">
                <a:latin typeface="Times New Roman" pitchFamily="18" charset="0"/>
                <a:ea typeface="Arial" pitchFamily="34" charset="0"/>
              </a:rPr>
              <a:t>và</a:t>
            </a:r>
            <a:r>
              <a:rPr lang="en-US" sz="2400" b="1" dirty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" pitchFamily="34" charset="0"/>
              </a:rPr>
              <a:t>chiều</a:t>
            </a:r>
            <a:r>
              <a:rPr lang="en-US" sz="2400" b="1" dirty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" pitchFamily="34" charset="0"/>
              </a:rPr>
              <a:t>cao</a:t>
            </a:r>
            <a:r>
              <a:rPr lang="en-US" sz="2400" b="1" dirty="0">
                <a:latin typeface="Times New Roman" pitchFamily="18" charset="0"/>
                <a:ea typeface="Arial" pitchFamily="34" charset="0"/>
              </a:rPr>
              <a:t>       m ;</a:t>
            </a:r>
            <a:endParaRPr lang="vi-VN" sz="2400" b="1" dirty="0"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50178" name="AutoShape 6"/>
          <p:cNvSpPr/>
          <p:nvPr/>
        </p:nvSpPr>
        <p:spPr>
          <a:xfrm>
            <a:off x="170739" y="1793536"/>
            <a:ext cx="3306762" cy="2039937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endParaRPr lang="vi-VN" altLang="x-none" dirty="0">
              <a:latin typeface="Arial" pitchFamily="34" charset="0"/>
              <a:ea typeface="Arial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602903" y="930603"/>
            <a:ext cx="319088" cy="849222"/>
            <a:chOff x="2308" y="1742"/>
            <a:chExt cx="201" cy="713"/>
          </a:xfrm>
        </p:grpSpPr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132158" y="935858"/>
            <a:ext cx="319088" cy="849222"/>
            <a:chOff x="2308" y="1742"/>
            <a:chExt cx="201" cy="713"/>
          </a:xfrm>
        </p:grpSpPr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581069" y="925349"/>
            <a:ext cx="319088" cy="849222"/>
            <a:chOff x="2308" y="1742"/>
            <a:chExt cx="201" cy="713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3322861" y="3289756"/>
            <a:ext cx="319088" cy="849222"/>
            <a:chOff x="2308" y="1742"/>
            <a:chExt cx="201" cy="713"/>
          </a:xfrm>
        </p:grpSpPr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1325896" y="3868244"/>
            <a:ext cx="319088" cy="849222"/>
            <a:chOff x="2308" y="1742"/>
            <a:chExt cx="201" cy="713"/>
          </a:xfrm>
        </p:grpSpPr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3627661" y="2102507"/>
            <a:ext cx="319088" cy="849222"/>
            <a:chOff x="2308" y="1742"/>
            <a:chExt cx="201" cy="713"/>
          </a:xfrm>
        </p:grpSpPr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758205" y="1739852"/>
            <a:ext cx="6469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                    </a:t>
            </a:r>
            <a:r>
              <a:rPr lang="en-US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giải</a:t>
            </a:r>
            <a:endParaRPr lang="en-US" b="1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(        +          ) x 2 x             =             (m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+          x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  =              (m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          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xq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     m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S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     m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5415280" y="2402353"/>
            <a:ext cx="304800" cy="611011"/>
            <a:chOff x="2317" y="1831"/>
            <a:chExt cx="192" cy="513"/>
          </a:xfrm>
        </p:grpSpPr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2341" y="1831"/>
              <a:ext cx="137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48" name="Group 18"/>
          <p:cNvGrpSpPr>
            <a:grpSpLocks/>
          </p:cNvGrpSpPr>
          <p:nvPr/>
        </p:nvGrpSpPr>
        <p:grpSpPr bwMode="auto">
          <a:xfrm flipH="1">
            <a:off x="6036524" y="2401612"/>
            <a:ext cx="346565" cy="611752"/>
            <a:chOff x="2317" y="1907"/>
            <a:chExt cx="149" cy="400"/>
          </a:xfrm>
        </p:grpSpPr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2341" y="1907"/>
              <a:ext cx="125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4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51" name="Group 18"/>
          <p:cNvGrpSpPr>
            <a:grpSpLocks/>
          </p:cNvGrpSpPr>
          <p:nvPr/>
        </p:nvGrpSpPr>
        <p:grpSpPr bwMode="auto">
          <a:xfrm flipH="1">
            <a:off x="7277460" y="2429972"/>
            <a:ext cx="346565" cy="611752"/>
            <a:chOff x="2317" y="1907"/>
            <a:chExt cx="149" cy="400"/>
          </a:xfrm>
        </p:grpSpPr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2341" y="1907"/>
              <a:ext cx="125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4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 flipH="1">
            <a:off x="8100230" y="2401612"/>
            <a:ext cx="393084" cy="611752"/>
            <a:chOff x="2297" y="1907"/>
            <a:chExt cx="169" cy="400"/>
          </a:xfrm>
        </p:grpSpPr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2297" y="1907"/>
              <a:ext cx="169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17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4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57" name="Group 18"/>
          <p:cNvGrpSpPr>
            <a:grpSpLocks/>
          </p:cNvGrpSpPr>
          <p:nvPr/>
        </p:nvGrpSpPr>
        <p:grpSpPr bwMode="auto">
          <a:xfrm flipH="1">
            <a:off x="5060296" y="3562368"/>
            <a:ext cx="393084" cy="611752"/>
            <a:chOff x="2297" y="1907"/>
            <a:chExt cx="169" cy="400"/>
          </a:xfrm>
        </p:grpSpPr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2297" y="1907"/>
              <a:ext cx="169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17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4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5773745" y="3527967"/>
            <a:ext cx="304800" cy="611011"/>
            <a:chOff x="2317" y="1831"/>
            <a:chExt cx="192" cy="513"/>
          </a:xfrm>
        </p:grpSpPr>
        <p:sp>
          <p:nvSpPr>
            <p:cNvPr id="61" name="Text Box 15"/>
            <p:cNvSpPr txBox="1">
              <a:spLocks noChangeArrowheads="1"/>
            </p:cNvSpPr>
            <p:nvPr/>
          </p:nvSpPr>
          <p:spPr bwMode="auto">
            <a:xfrm>
              <a:off x="2341" y="1831"/>
              <a:ext cx="137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63" name="Group 18"/>
          <p:cNvGrpSpPr>
            <a:grpSpLocks/>
          </p:cNvGrpSpPr>
          <p:nvPr/>
        </p:nvGrpSpPr>
        <p:grpSpPr bwMode="auto">
          <a:xfrm flipH="1">
            <a:off x="6352279" y="3534534"/>
            <a:ext cx="346565" cy="611752"/>
            <a:chOff x="2317" y="1907"/>
            <a:chExt cx="149" cy="400"/>
          </a:xfrm>
        </p:grpSpPr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2341" y="1907"/>
              <a:ext cx="125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4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66" name="Group 18"/>
          <p:cNvGrpSpPr>
            <a:grpSpLocks/>
          </p:cNvGrpSpPr>
          <p:nvPr/>
        </p:nvGrpSpPr>
        <p:grpSpPr bwMode="auto">
          <a:xfrm flipH="1">
            <a:off x="7417438" y="3534534"/>
            <a:ext cx="476818" cy="596458"/>
            <a:chOff x="2261" y="1907"/>
            <a:chExt cx="205" cy="390"/>
          </a:xfrm>
        </p:grpSpPr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2261" y="1907"/>
              <a:ext cx="20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4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69" name="Group 18"/>
          <p:cNvGrpSpPr>
            <a:grpSpLocks/>
          </p:cNvGrpSpPr>
          <p:nvPr/>
        </p:nvGrpSpPr>
        <p:grpSpPr bwMode="auto">
          <a:xfrm flipH="1">
            <a:off x="9468551" y="4108515"/>
            <a:ext cx="393084" cy="611752"/>
            <a:chOff x="2297" y="1907"/>
            <a:chExt cx="169" cy="400"/>
          </a:xfrm>
        </p:grpSpPr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>
              <a:off x="2297" y="1907"/>
              <a:ext cx="169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17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4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  <p:grpSp>
        <p:nvGrpSpPr>
          <p:cNvPr id="72" name="Group 18"/>
          <p:cNvGrpSpPr>
            <a:grpSpLocks/>
          </p:cNvGrpSpPr>
          <p:nvPr/>
        </p:nvGrpSpPr>
        <p:grpSpPr bwMode="auto">
          <a:xfrm flipH="1">
            <a:off x="9535272" y="4717466"/>
            <a:ext cx="476818" cy="596458"/>
            <a:chOff x="2261" y="1907"/>
            <a:chExt cx="205" cy="390"/>
          </a:xfrm>
        </p:grpSpPr>
        <p:sp>
          <p:nvSpPr>
            <p:cNvPr id="73" name="Text Box 15"/>
            <p:cNvSpPr txBox="1">
              <a:spLocks noChangeArrowheads="1"/>
            </p:cNvSpPr>
            <p:nvPr/>
          </p:nvSpPr>
          <p:spPr bwMode="auto">
            <a:xfrm>
              <a:off x="2261" y="1907"/>
              <a:ext cx="20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45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2" grpId="0"/>
      <p:bldP spid="93222" grpId="1"/>
      <p:bldP spid="93224" grpId="0"/>
      <p:bldP spid="93224" grpId="1"/>
      <p:bldP spid="93228" grpId="0"/>
      <p:bldP spid="93228" grpId="1"/>
      <p:bldP spid="50178" grpId="0" bldLvl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/>
          <p:nvPr/>
        </p:nvSpPr>
        <p:spPr>
          <a:xfrm>
            <a:off x="384810" y="223520"/>
            <a:ext cx="10695732" cy="129266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2600" b="1" u="sng" dirty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</a:rPr>
              <a:t>Bài 2</a:t>
            </a:r>
            <a:r>
              <a:rPr sz="2600" b="1" dirty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</a:rPr>
              <a:t>:</a:t>
            </a:r>
            <a:r>
              <a:rPr sz="26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sz="2600" b="1" dirty="0">
                <a:latin typeface="Times New Roman" pitchFamily="18" charset="0"/>
                <a:ea typeface="Times New Roman" pitchFamily="18" charset="0"/>
              </a:rPr>
              <a:t>Một </a:t>
            </a:r>
            <a:r>
              <a:rPr lang="vi-VN" sz="2600" b="1" dirty="0">
                <a:latin typeface="Times New Roman" pitchFamily="18" charset="0"/>
                <a:ea typeface="Times New Roman" pitchFamily="18" charset="0"/>
              </a:rPr>
              <a:t>cái thùng không nắp hình hộp chữ nhật có chiều dài 1,5 m, chiều rộng 0,6 m chiều cao 8 dm người ta đặt sơn mặt ngoài của thùng. Hỏi diện tích quét sơn là bao nhiêu mét vuông?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522535" y="1770969"/>
            <a:ext cx="3709150" cy="2385699"/>
            <a:chOff x="377" y="968"/>
            <a:chExt cx="1444" cy="1873"/>
          </a:xfrm>
        </p:grpSpPr>
        <p:grpSp>
          <p:nvGrpSpPr>
            <p:cNvPr id="5" name="Group 15"/>
            <p:cNvGrpSpPr/>
            <p:nvPr/>
          </p:nvGrpSpPr>
          <p:grpSpPr>
            <a:xfrm>
              <a:off x="377" y="968"/>
              <a:ext cx="1444" cy="1872"/>
              <a:chOff x="428" y="824"/>
              <a:chExt cx="1492" cy="2064"/>
            </a:xfrm>
          </p:grpSpPr>
          <p:sp>
            <p:nvSpPr>
              <p:cNvPr id="9" name="AutoShape 16"/>
              <p:cNvSpPr/>
              <p:nvPr/>
            </p:nvSpPr>
            <p:spPr>
              <a:xfrm>
                <a:off x="432" y="824"/>
                <a:ext cx="1488" cy="2064"/>
              </a:xfrm>
              <a:prstGeom prst="cube">
                <a:avLst>
                  <a:gd name="adj" fmla="val 25000"/>
                </a:avLst>
              </a:prstGeom>
              <a:solidFill>
                <a:srgbClr val="8FCCD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  <p:sp>
            <p:nvSpPr>
              <p:cNvPr id="10" name="AutoShape 17"/>
              <p:cNvSpPr/>
              <p:nvPr/>
            </p:nvSpPr>
            <p:spPr>
              <a:xfrm>
                <a:off x="428" y="846"/>
                <a:ext cx="1484" cy="490"/>
              </a:xfrm>
              <a:prstGeom prst="parallelogram">
                <a:avLst>
                  <a:gd name="adj" fmla="val 10807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6" name="Line 18"/>
            <p:cNvSpPr/>
            <p:nvPr/>
          </p:nvSpPr>
          <p:spPr>
            <a:xfrm flipH="1">
              <a:off x="377" y="2444"/>
              <a:ext cx="253" cy="39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7" name="Line 19"/>
            <p:cNvSpPr/>
            <p:nvPr/>
          </p:nvSpPr>
          <p:spPr>
            <a:xfrm>
              <a:off x="624" y="968"/>
              <a:ext cx="0" cy="14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8" name="Line 20"/>
            <p:cNvSpPr/>
            <p:nvPr/>
          </p:nvSpPr>
          <p:spPr>
            <a:xfrm flipV="1">
              <a:off x="624" y="2385"/>
              <a:ext cx="1193" cy="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8754035" y="645459"/>
            <a:ext cx="204395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2535" y="1021976"/>
            <a:ext cx="2328241" cy="4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89820" y="1021976"/>
            <a:ext cx="204395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319682" y="1041794"/>
            <a:ext cx="204395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88723" y="645459"/>
            <a:ext cx="419125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72407" y="1496723"/>
            <a:ext cx="2175911" cy="5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"/>
          <p:cNvSpPr txBox="1"/>
          <p:nvPr/>
        </p:nvSpPr>
        <p:spPr>
          <a:xfrm>
            <a:off x="1156995" y="4181581"/>
            <a:ext cx="146748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1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,5  </a:t>
            </a:r>
            <a:r>
              <a:rPr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m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31" name="Text Box 4"/>
          <p:cNvSpPr txBox="1"/>
          <p:nvPr/>
        </p:nvSpPr>
        <p:spPr>
          <a:xfrm>
            <a:off x="3951080" y="3698194"/>
            <a:ext cx="146748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0,6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m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32" name="Text Box 4"/>
          <p:cNvSpPr txBox="1"/>
          <p:nvPr/>
        </p:nvSpPr>
        <p:spPr>
          <a:xfrm>
            <a:off x="4283129" y="2378588"/>
            <a:ext cx="146748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8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d</a:t>
            </a:r>
            <a:r>
              <a:rPr sz="2400" b="1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m</a:t>
            </a:r>
            <a:endParaRPr sz="24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</a:endParaRPr>
          </a:p>
        </p:txBody>
      </p:sp>
      <p:grpSp>
        <p:nvGrpSpPr>
          <p:cNvPr id="35" name="Group 14"/>
          <p:cNvGrpSpPr/>
          <p:nvPr/>
        </p:nvGrpSpPr>
        <p:grpSpPr>
          <a:xfrm>
            <a:off x="540550" y="1770969"/>
            <a:ext cx="3716856" cy="2384425"/>
            <a:chOff x="-1892" y="333"/>
            <a:chExt cx="1447" cy="1872"/>
          </a:xfrm>
        </p:grpSpPr>
        <p:grpSp>
          <p:nvGrpSpPr>
            <p:cNvPr id="36" name="Group 15"/>
            <p:cNvGrpSpPr/>
            <p:nvPr/>
          </p:nvGrpSpPr>
          <p:grpSpPr>
            <a:xfrm>
              <a:off x="-1892" y="333"/>
              <a:ext cx="1440" cy="1872"/>
              <a:chOff x="-1916" y="124"/>
              <a:chExt cx="1488" cy="2064"/>
            </a:xfrm>
          </p:grpSpPr>
          <p:sp>
            <p:nvSpPr>
              <p:cNvPr id="40" name="AutoShape 16"/>
              <p:cNvSpPr/>
              <p:nvPr/>
            </p:nvSpPr>
            <p:spPr>
              <a:xfrm>
                <a:off x="-1916" y="124"/>
                <a:ext cx="1488" cy="206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  <p:sp>
            <p:nvSpPr>
              <p:cNvPr id="41" name="AutoShape 17"/>
              <p:cNvSpPr/>
              <p:nvPr/>
            </p:nvSpPr>
            <p:spPr>
              <a:xfrm>
                <a:off x="-1914" y="127"/>
                <a:ext cx="1482" cy="499"/>
              </a:xfrm>
              <a:prstGeom prst="parallelogram">
                <a:avLst>
                  <a:gd name="adj" fmla="val 10807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37" name="Line 18"/>
            <p:cNvSpPr/>
            <p:nvPr/>
          </p:nvSpPr>
          <p:spPr>
            <a:xfrm flipH="1">
              <a:off x="-1879" y="1814"/>
              <a:ext cx="221" cy="3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8" name="Line 19"/>
            <p:cNvSpPr/>
            <p:nvPr/>
          </p:nvSpPr>
          <p:spPr>
            <a:xfrm>
              <a:off x="-1642" y="337"/>
              <a:ext cx="0" cy="14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39" name="Line 20"/>
            <p:cNvSpPr/>
            <p:nvPr/>
          </p:nvSpPr>
          <p:spPr>
            <a:xfrm flipV="1">
              <a:off x="-1638" y="1730"/>
              <a:ext cx="1193" cy="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7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 descr="Parchment"/>
          <p:cNvSpPr txBox="1"/>
          <p:nvPr/>
        </p:nvSpPr>
        <p:spPr>
          <a:xfrm>
            <a:off x="24130" y="13335"/>
            <a:ext cx="12246610" cy="6949440"/>
          </a:xfrm>
          <a:prstGeom prst="rect">
            <a:avLst/>
          </a:prstGeom>
          <a:blipFill rotWithShape="1">
            <a:blip r:embed="rId2"/>
          </a:blip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92164" name="Text Box 4"/>
          <p:cNvSpPr txBox="1"/>
          <p:nvPr/>
        </p:nvSpPr>
        <p:spPr>
          <a:xfrm>
            <a:off x="906145" y="4596130"/>
            <a:ext cx="110045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1,5 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m</a:t>
            </a:r>
          </a:p>
        </p:txBody>
      </p:sp>
      <p:sp>
        <p:nvSpPr>
          <p:cNvPr id="92165" name="Text Box 5"/>
          <p:cNvSpPr txBox="1"/>
          <p:nvPr/>
        </p:nvSpPr>
        <p:spPr>
          <a:xfrm>
            <a:off x="3977440" y="4025900"/>
            <a:ext cx="1066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0,6 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m</a:t>
            </a:r>
          </a:p>
        </p:txBody>
      </p:sp>
      <p:sp>
        <p:nvSpPr>
          <p:cNvPr id="92166" name="Text Box 6"/>
          <p:cNvSpPr txBox="1"/>
          <p:nvPr/>
        </p:nvSpPr>
        <p:spPr>
          <a:xfrm>
            <a:off x="4191000" y="2743200"/>
            <a:ext cx="1066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8 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dm</a:t>
            </a:r>
          </a:p>
        </p:txBody>
      </p:sp>
      <p:sp>
        <p:nvSpPr>
          <p:cNvPr id="92167" name="Text Box 7"/>
          <p:cNvSpPr txBox="1"/>
          <p:nvPr/>
        </p:nvSpPr>
        <p:spPr>
          <a:xfrm>
            <a:off x="4884011" y="2757709"/>
            <a:ext cx="6911975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latin typeface="Arial" pitchFamily="34" charset="0"/>
                <a:ea typeface="Arial" pitchFamily="34" charset="0"/>
              </a:rPr>
              <a:t>   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Diện tích xung quanh của thùn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g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là:</a:t>
            </a:r>
          </a:p>
        </p:txBody>
      </p:sp>
      <p:sp>
        <p:nvSpPr>
          <p:cNvPr id="92168" name="Text Box 8"/>
          <p:cNvSpPr txBox="1"/>
          <p:nvPr/>
        </p:nvSpPr>
        <p:spPr>
          <a:xfrm>
            <a:off x="5338505" y="3258907"/>
            <a:ext cx="53022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(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1,5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+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0,6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) x 2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x 0,8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 =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3,36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(m</a:t>
            </a:r>
            <a:r>
              <a:rPr sz="2800" b="1" baseline="30000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2 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)</a:t>
            </a:r>
          </a:p>
        </p:txBody>
      </p:sp>
      <p:sp>
        <p:nvSpPr>
          <p:cNvPr id="92169" name="Text Box 9"/>
          <p:cNvSpPr txBox="1"/>
          <p:nvPr/>
        </p:nvSpPr>
        <p:spPr>
          <a:xfrm>
            <a:off x="4622104" y="3703885"/>
            <a:ext cx="6096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>
                <a:latin typeface="Arial" pitchFamily="34" charset="0"/>
                <a:ea typeface="Arial" pitchFamily="34" charset="0"/>
              </a:rPr>
              <a:t>    </a:t>
            </a:r>
            <a:r>
              <a:rPr lang="en-US" sz="2800" b="1" dirty="0">
                <a:latin typeface="Arial" pitchFamily="34" charset="0"/>
                <a:ea typeface="Arial" pitchFamily="34" charset="0"/>
              </a:rPr>
              <a:t> </a:t>
            </a:r>
            <a:r>
              <a:rPr sz="2800" b="1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Diện 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tích mặt đáy của thùng là:</a:t>
            </a:r>
          </a:p>
        </p:txBody>
      </p:sp>
      <p:sp>
        <p:nvSpPr>
          <p:cNvPr id="92170" name="Text Box 10"/>
          <p:cNvSpPr txBox="1"/>
          <p:nvPr/>
        </p:nvSpPr>
        <p:spPr>
          <a:xfrm>
            <a:off x="5410200" y="4265112"/>
            <a:ext cx="31242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1,5 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x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0,6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=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0,9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(m</a:t>
            </a:r>
            <a:r>
              <a:rPr sz="2800" b="1" baseline="30000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2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)</a:t>
            </a:r>
          </a:p>
        </p:txBody>
      </p:sp>
      <p:sp>
        <p:nvSpPr>
          <p:cNvPr id="92171" name="Text Box 11"/>
          <p:cNvSpPr txBox="1"/>
          <p:nvPr/>
        </p:nvSpPr>
        <p:spPr>
          <a:xfrm>
            <a:off x="4567555" y="4702810"/>
            <a:ext cx="6101715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latin typeface="Arial" pitchFamily="34" charset="0"/>
                <a:ea typeface="Arial" pitchFamily="34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" pitchFamily="34" charset="0"/>
              </a:rPr>
              <a:t>  </a:t>
            </a:r>
            <a:r>
              <a:rPr sz="2800" b="1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Diện 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tích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quét sơn là 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:</a:t>
            </a:r>
          </a:p>
        </p:txBody>
      </p:sp>
      <p:sp>
        <p:nvSpPr>
          <p:cNvPr id="92172" name="Text Box 12"/>
          <p:cNvSpPr txBox="1"/>
          <p:nvPr/>
        </p:nvSpPr>
        <p:spPr>
          <a:xfrm>
            <a:off x="5105400" y="5191125"/>
            <a:ext cx="38100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3,36</a:t>
            </a:r>
            <a:r>
              <a:rPr sz="2800" b="1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+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0,9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=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4,26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 (m</a:t>
            </a:r>
            <a:r>
              <a:rPr sz="2800" b="1" baseline="30000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2</a:t>
            </a:r>
            <a:r>
              <a:rPr sz="2800" b="1" dirty="0">
                <a:solidFill>
                  <a:srgbClr val="003300"/>
                </a:solidFill>
                <a:latin typeface="Times New Roman" pitchFamily="18" charset="0"/>
                <a:ea typeface="Arial" pitchFamily="34" charset="0"/>
              </a:rPr>
              <a:t>)</a:t>
            </a:r>
            <a:endParaRPr sz="28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2173" name="Text Box 13"/>
          <p:cNvSpPr txBox="1"/>
          <p:nvPr/>
        </p:nvSpPr>
        <p:spPr>
          <a:xfrm>
            <a:off x="6629400" y="5715000"/>
            <a:ext cx="31242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Đáp số: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4,26</a:t>
            </a:r>
            <a:r>
              <a:rPr sz="2800" b="1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 m</a:t>
            </a:r>
            <a:r>
              <a:rPr sz="2800" b="1" baseline="30000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2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468747" y="2160934"/>
            <a:ext cx="3709150" cy="2385699"/>
            <a:chOff x="377" y="968"/>
            <a:chExt cx="1444" cy="1873"/>
          </a:xfrm>
        </p:grpSpPr>
        <p:grpSp>
          <p:nvGrpSpPr>
            <p:cNvPr id="57357" name="Group 15"/>
            <p:cNvGrpSpPr/>
            <p:nvPr/>
          </p:nvGrpSpPr>
          <p:grpSpPr>
            <a:xfrm>
              <a:off x="377" y="968"/>
              <a:ext cx="1444" cy="1872"/>
              <a:chOff x="428" y="824"/>
              <a:chExt cx="1492" cy="2064"/>
            </a:xfrm>
          </p:grpSpPr>
          <p:sp>
            <p:nvSpPr>
              <p:cNvPr id="57358" name="AutoShape 16"/>
              <p:cNvSpPr/>
              <p:nvPr/>
            </p:nvSpPr>
            <p:spPr>
              <a:xfrm>
                <a:off x="432" y="824"/>
                <a:ext cx="1488" cy="206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  <p:sp>
            <p:nvSpPr>
              <p:cNvPr id="57359" name="AutoShape 17"/>
              <p:cNvSpPr/>
              <p:nvPr/>
            </p:nvSpPr>
            <p:spPr>
              <a:xfrm>
                <a:off x="428" y="846"/>
                <a:ext cx="1484" cy="490"/>
              </a:xfrm>
              <a:prstGeom prst="parallelogram">
                <a:avLst>
                  <a:gd name="adj" fmla="val 10807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algn="ctr" eaLnBrk="1" hangingPunct="1"/>
                <a:endParaRPr lang="vi-VN" altLang="x-none" dirty="0">
                  <a:latin typeface="Arial" pitchFamily="34" charset="0"/>
                  <a:ea typeface="Arial" pitchFamily="34" charset="0"/>
                </a:endParaRPr>
              </a:p>
            </p:txBody>
          </p:sp>
        </p:grpSp>
        <p:sp>
          <p:nvSpPr>
            <p:cNvPr id="57360" name="Line 18"/>
            <p:cNvSpPr/>
            <p:nvPr/>
          </p:nvSpPr>
          <p:spPr>
            <a:xfrm flipH="1">
              <a:off x="377" y="2444"/>
              <a:ext cx="253" cy="39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57361" name="Line 19"/>
            <p:cNvSpPr/>
            <p:nvPr/>
          </p:nvSpPr>
          <p:spPr>
            <a:xfrm>
              <a:off x="624" y="968"/>
              <a:ext cx="0" cy="14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  <p:sp>
          <p:nvSpPr>
            <p:cNvPr id="57362" name="Line 20"/>
            <p:cNvSpPr/>
            <p:nvPr/>
          </p:nvSpPr>
          <p:spPr>
            <a:xfrm flipV="1">
              <a:off x="624" y="2385"/>
              <a:ext cx="1193" cy="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eaLnBrk="0" hangingPunct="0"/>
              <a:endParaRPr lang="en-US" altLang="en-US">
                <a:latin typeface="Arial" pitchFamily="34" charset="0"/>
                <a:ea typeface="Arial" pitchFamily="34" charset="0"/>
              </a:endParaRPr>
            </a:p>
          </p:txBody>
        </p:sp>
      </p:grpSp>
      <p:sp>
        <p:nvSpPr>
          <p:cNvPr id="92181" name="Text Box 21"/>
          <p:cNvSpPr txBox="1"/>
          <p:nvPr/>
        </p:nvSpPr>
        <p:spPr>
          <a:xfrm>
            <a:off x="384810" y="223520"/>
            <a:ext cx="10695732" cy="129266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sz="2600" b="1" u="sng" dirty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</a:rPr>
              <a:t>Bài 2</a:t>
            </a:r>
            <a:r>
              <a:rPr sz="2600" b="1" dirty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</a:rPr>
              <a:t>:</a:t>
            </a:r>
            <a:r>
              <a:rPr sz="26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sz="2600" b="1" dirty="0">
                <a:latin typeface="Times New Roman" pitchFamily="18" charset="0"/>
                <a:ea typeface="Times New Roman" pitchFamily="18" charset="0"/>
              </a:rPr>
              <a:t>Một </a:t>
            </a:r>
            <a:r>
              <a:rPr lang="vi-VN" sz="2600" b="1" dirty="0">
                <a:latin typeface="Times New Roman" pitchFamily="18" charset="0"/>
                <a:ea typeface="Times New Roman" pitchFamily="18" charset="0"/>
              </a:rPr>
              <a:t>cái thùng không nắp hình hộp chữ nhật có chiều dài 1,5 m, chiều rộng 0,6 m chiều cao 8 dm người ta đặt sơn mặt ngoài của thùng. Hỏi diện tích quét sơn là bao nhiêu mét vuông?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5289342" y="2237244"/>
            <a:ext cx="579120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 dirty="0">
                <a:latin typeface="Arial" pitchFamily="34" charset="0"/>
                <a:ea typeface="Arial" pitchFamily="34" charset="0"/>
              </a:rPr>
              <a:t>  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ea typeface="Arial" pitchFamily="34" charset="0"/>
              </a:rPr>
              <a:t>Đổi 8dm = 0,8 m</a:t>
            </a:r>
          </a:p>
        </p:txBody>
      </p:sp>
      <p:sp>
        <p:nvSpPr>
          <p:cNvPr id="22" name="Text Box 7"/>
          <p:cNvSpPr txBox="1"/>
          <p:nvPr/>
        </p:nvSpPr>
        <p:spPr>
          <a:xfrm>
            <a:off x="5899759" y="1600504"/>
            <a:ext cx="5383288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sz="2800" b="1">
                <a:latin typeface="Arial" pitchFamily="34" charset="0"/>
                <a:ea typeface="Arial" pitchFamily="34" charset="0"/>
              </a:rPr>
              <a:t>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Arial" pitchFamily="34" charset="0"/>
              </a:rPr>
              <a:t>giải</a:t>
            </a:r>
            <a:endParaRPr lang="vi-VN" sz="2800" b="1" u="sng" dirty="0">
              <a:solidFill>
                <a:srgbClr val="FF0000"/>
              </a:solidFill>
              <a:latin typeface="Times New Roman" pitchFamily="18" charset="0"/>
              <a:ea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68" grpId="0"/>
      <p:bldP spid="92169" grpId="0"/>
      <p:bldP spid="92170" grpId="0"/>
      <p:bldP spid="92171" grpId="0"/>
      <p:bldP spid="92172" grpId="0"/>
      <p:bldP spid="92173" grpId="0"/>
      <p:bldP spid="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03200" y="152400"/>
            <a:ext cx="680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36846" y="712381"/>
            <a:ext cx="11508316" cy="2554545"/>
          </a:xfrm>
          <a:prstGeom prst="rect">
            <a:avLst/>
          </a:prstGeom>
          <a:solidFill>
            <a:srgbClr val="66FFFF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8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Chu vi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 x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02783" y="3597397"/>
            <a:ext cx="11535833" cy="2031325"/>
          </a:xfrm>
          <a:prstGeom prst="rect">
            <a:avLst/>
          </a:prstGeom>
          <a:solidFill>
            <a:srgbClr val="66FFFF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sz="3600" b="1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</a:t>
            </a:r>
            <a:endParaRPr lang="en-US" sz="36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35834" y="6242051"/>
            <a:ext cx="656167" cy="3524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vi-VN" sz="2954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94488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6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44800" y="0"/>
            <a:ext cx="680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6172200"/>
            <a:ext cx="806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2811049"/>
            <a:ext cx="995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55">
            <a:extLst>
              <a:ext uri="{FF2B5EF4-FFF2-40B4-BE49-F238E27FC236}">
                <a16:creationId xmlns:a16="http://schemas.microsoft.com/office/drawing/2014/main" id="{562538EE-00D6-4142-B8D1-5C91376CC4AE}"/>
              </a:ext>
            </a:extLst>
          </p:cNvPr>
          <p:cNvSpPr txBox="1"/>
          <p:nvPr/>
        </p:nvSpPr>
        <p:spPr>
          <a:xfrm>
            <a:off x="2959894" y="2447416"/>
            <a:ext cx="6761560" cy="14196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625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rruba KT" panose="02040603050506020204" pitchFamily="18" charset="0"/>
                <a:ea typeface="字魂36号-正文宋楷" panose="02000000000000000000" pitchFamily="2" charset="-122"/>
              </a:rPr>
              <a:t>Khởi</a:t>
            </a:r>
            <a:r>
              <a:rPr lang="en-US" altLang="zh-CN" sz="862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rruba KT" panose="02040603050506020204" pitchFamily="18" charset="0"/>
                <a:ea typeface="字魂36号-正文宋楷" panose="02000000000000000000" pitchFamily="2" charset="-122"/>
              </a:rPr>
              <a:t> </a:t>
            </a:r>
            <a:r>
              <a:rPr lang="en-US" altLang="zh-CN" sz="8625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rruba KT" panose="02040603050506020204" pitchFamily="18" charset="0"/>
                <a:ea typeface="字魂36号-正文宋楷" panose="02000000000000000000" pitchFamily="2" charset="-122"/>
              </a:rPr>
              <a:t>động</a:t>
            </a:r>
            <a:endParaRPr lang="zh-CN" altLang="en-US" sz="8625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rruba KT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2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1" y="3359930"/>
            <a:ext cx="5271231" cy="3339411"/>
            <a:chOff x="10236" y="3683291"/>
            <a:chExt cx="3953423" cy="33394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9" y="3886200"/>
              <a:ext cx="3892010" cy="31365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36" y="3683291"/>
              <a:ext cx="4270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7" name="Cloud Callout 6"/>
          <p:cNvSpPr/>
          <p:nvPr/>
        </p:nvSpPr>
        <p:spPr>
          <a:xfrm flipH="1">
            <a:off x="6717664" y="841414"/>
            <a:ext cx="5592456" cy="2365645"/>
          </a:xfrm>
          <a:prstGeom prst="cloudCallout">
            <a:avLst>
              <a:gd name="adj1" fmla="val 64166"/>
              <a:gd name="adj2" fmla="val 75283"/>
            </a:avLst>
          </a:prstGeom>
          <a:solidFill>
            <a:schemeClr val="bg1"/>
          </a:solidFill>
          <a:ln>
            <a:solidFill>
              <a:srgbClr val="24C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toàn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562838"/>
            <a:ext cx="5210229" cy="31427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00800" y="3374218"/>
            <a:ext cx="5234357" cy="3325123"/>
            <a:chOff x="4958520" y="3683291"/>
            <a:chExt cx="3925768" cy="33251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520" y="3844708"/>
              <a:ext cx="3925768" cy="3163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05400" y="3683291"/>
              <a:ext cx="4270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3" y="3535634"/>
            <a:ext cx="5225121" cy="3163706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 flipH="1">
            <a:off x="0" y="830817"/>
            <a:ext cx="6304509" cy="1837330"/>
          </a:xfrm>
          <a:prstGeom prst="cloudCallout">
            <a:avLst>
              <a:gd name="adj1" fmla="val -44313"/>
              <a:gd name="adj2" fmla="val 119451"/>
            </a:avLst>
          </a:prstGeom>
          <a:solidFill>
            <a:schemeClr val="bg1"/>
          </a:solidFill>
          <a:ln>
            <a:solidFill>
              <a:srgbClr val="24C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336800" y="33610"/>
            <a:ext cx="10668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TRÒ CHƠI: CHIẾC HỘP BÍ MẬT</a:t>
            </a:r>
          </a:p>
        </p:txBody>
      </p:sp>
    </p:spTree>
    <p:extLst>
      <p:ext uri="{BB962C8B-B14F-4D97-AF65-F5344CB8AC3E}">
        <p14:creationId xmlns:p14="http://schemas.microsoft.com/office/powerpoint/2010/main" val="16640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36846" y="712381"/>
            <a:ext cx="11508316" cy="2554545"/>
          </a:xfrm>
          <a:prstGeom prst="rect">
            <a:avLst/>
          </a:prstGeom>
          <a:solidFill>
            <a:srgbClr val="66FFFF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58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Chu vi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 x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28084" y="3597396"/>
            <a:ext cx="11535833" cy="3693319"/>
          </a:xfrm>
          <a:prstGeom prst="rect">
            <a:avLst/>
          </a:prstGeom>
          <a:solidFill>
            <a:srgbClr val="66FFFF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baseline="-250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sz="3600" b="1" baseline="-25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(S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baseline="-25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36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1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535834" y="6242051"/>
            <a:ext cx="656167" cy="35242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vi-VN" sz="2954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004B9DC1-F812-44CD-92AB-1237830D0877}"/>
              </a:ext>
            </a:extLst>
          </p:cNvPr>
          <p:cNvSpPr/>
          <p:nvPr/>
        </p:nvSpPr>
        <p:spPr>
          <a:xfrm>
            <a:off x="-2" y="0"/>
            <a:ext cx="12192002" cy="6437073"/>
          </a:xfrm>
          <a:prstGeom prst="rect">
            <a:avLst/>
          </a:prstGeom>
          <a:solidFill>
            <a:srgbClr val="DEEBF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84DAA12-DA51-4ECE-A468-D2E1665BD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152">
            <a:off x="2763488" y="3823435"/>
            <a:ext cx="4323347" cy="15211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954C8E-A179-4810-ADF1-62EE40BDC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" y="167653"/>
            <a:ext cx="2346240" cy="12776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2C18205-9451-4C33-B445-1E4EF9C46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4"/>
          <a:stretch/>
        </p:blipFill>
        <p:spPr>
          <a:xfrm>
            <a:off x="-1" y="3192539"/>
            <a:ext cx="12192000" cy="36532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1A66E4-2B54-45AC-A13C-DF2FDCCEC9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4801266"/>
            <a:ext cx="5288280" cy="19546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366707-86C0-47E2-B93C-C29042239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811"/>
            <a:ext cx="12192000" cy="1081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342BD2-6DC5-4189-9C79-4D49DEB8CE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5"/>
          <a:stretch/>
        </p:blipFill>
        <p:spPr>
          <a:xfrm>
            <a:off x="0" y="5019176"/>
            <a:ext cx="12192000" cy="18388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A4F5EF-9A05-451B-8D57-EA919654F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2"/>
          <a:stretch/>
        </p:blipFill>
        <p:spPr>
          <a:xfrm>
            <a:off x="282257" y="2849880"/>
            <a:ext cx="2471090" cy="4019912"/>
          </a:xfrm>
          <a:prstGeom prst="rect">
            <a:avLst/>
          </a:prstGeom>
        </p:spPr>
      </p:pic>
      <p:sp>
        <p:nvSpPr>
          <p:cNvPr id="14" name="TextBox 15"/>
          <p:cNvSpPr txBox="1"/>
          <p:nvPr/>
        </p:nvSpPr>
        <p:spPr>
          <a:xfrm>
            <a:off x="662267" y="-28188"/>
            <a:ext cx="11220450" cy="190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spcBef>
                <a:spcPct val="0"/>
              </a:spcBef>
            </a:pPr>
            <a:r>
              <a:rPr lang="en-US" sz="40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110)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38A8FD12-7DF2-4F62-8D49-C7FB8911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768">
            <a:off x="2879725" y="2244725"/>
            <a:ext cx="15319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7C5C987-A6E2-40F8-A4BD-8B09AF96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3989389" y="1169988"/>
            <a:ext cx="947737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34" descr="1">
            <a:extLst>
              <a:ext uri="{FF2B5EF4-FFF2-40B4-BE49-F238E27FC236}">
                <a16:creationId xmlns:a16="http://schemas.microsoft.com/office/drawing/2014/main" id="{50D28428-027A-4627-B0BF-51928CD27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0563"/>
            <a:ext cx="12048564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36f9a2a7dc2088575b3175c2c9b24629">
            <a:extLst>
              <a:ext uri="{FF2B5EF4-FFF2-40B4-BE49-F238E27FC236}">
                <a16:creationId xmlns:a16="http://schemas.microsoft.com/office/drawing/2014/main" id="{E76FA1F0-0848-46FB-9701-128AA2FC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32" y="4543103"/>
            <a:ext cx="3360739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5DA57F67-70D4-440F-82D4-D3B7D10C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663281"/>
            <a:ext cx="6524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5">
            <a:extLst>
              <a:ext uri="{FF2B5EF4-FFF2-40B4-BE49-F238E27FC236}">
                <a16:creationId xmlns:a16="http://schemas.microsoft.com/office/drawing/2014/main" id="{DB14A5B4-0158-46C0-B898-F8A78C7934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7150" y="2057400"/>
            <a:ext cx="4972050" cy="251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</a:rPr>
              <a:t>2. </a:t>
            </a:r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</a:rPr>
              <a:t>LUYỆN TẬP</a:t>
            </a:r>
            <a:endParaRPr lang="vi-VN" sz="2700" b="1" kern="10" dirty="0">
              <a:ln w="9525"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pic>
        <p:nvPicPr>
          <p:cNvPr id="18" name="图片 44">
            <a:extLst>
              <a:ext uri="{FF2B5EF4-FFF2-40B4-BE49-F238E27FC236}">
                <a16:creationId xmlns:a16="http://schemas.microsoft.com/office/drawing/2014/main" id="{F3A3A858-71A5-43A9-B73E-5F926427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768">
            <a:off x="5588000" y="963614"/>
            <a:ext cx="15303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4">
            <a:extLst>
              <a:ext uri="{FF2B5EF4-FFF2-40B4-BE49-F238E27FC236}">
                <a16:creationId xmlns:a16="http://schemas.microsoft.com/office/drawing/2014/main" id="{4A52858D-FCC4-4670-B09B-D195FCB8D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2" name="Picture 17" descr="rose19">
            <a:extLst>
              <a:ext uri="{FF2B5EF4-FFF2-40B4-BE49-F238E27FC236}">
                <a16:creationId xmlns:a16="http://schemas.microsoft.com/office/drawing/2014/main" id="{31204FDE-F711-46A5-BC7B-2B334C3F11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1" y="4255476"/>
            <a:ext cx="947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7" descr="rose19">
            <a:extLst>
              <a:ext uri="{FF2B5EF4-FFF2-40B4-BE49-F238E27FC236}">
                <a16:creationId xmlns:a16="http://schemas.microsoft.com/office/drawing/2014/main" id="{D8B14D88-DF21-4CF3-89A4-4554A9CC4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6" y="4589608"/>
            <a:ext cx="9477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rose19">
            <a:extLst>
              <a:ext uri="{FF2B5EF4-FFF2-40B4-BE49-F238E27FC236}">
                <a16:creationId xmlns:a16="http://schemas.microsoft.com/office/drawing/2014/main" id="{5A42AD9B-ADFC-40AC-8DC7-0AD5B9D44A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157" y="4798734"/>
            <a:ext cx="949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-0.00139 L -0.01472 -0.00139 C -0.01641 0.00139 -0.01797 0.00463 -0.01966 0.00741 C -0.02253 0.01181 -0.025 0.0132 -0.02813 0.01736 C -0.02878 0.01829 -0.03216 0.02269 -0.03308 0.02361 C -0.03386 0.02431 -0.03451 0.02454 -0.03529 0.025 C -0.03594 0.02593 -0.03672 0.02662 -0.03737 0.02755 C -0.03828 0.02871 -0.0392 0.03033 -0.04024 0.03125 C -0.04089 0.03195 -0.04167 0.03195 -0.04232 0.03264 C -0.05104 0.03912 -0.04024 0.03125 -0.04727 0.0375 C -0.04792 0.0382 -0.0487 0.0382 -0.04935 0.03889 C -0.05039 0.03959 -0.0513 0.04051 -0.05222 0.04144 C -0.05287 0.0419 -0.05365 0.0419 -0.05443 0.0426 C -0.05508 0.04329 -0.05573 0.04468 -0.05651 0.04514 C -0.05834 0.0463 -0.06029 0.04676 -0.06211 0.04769 C -0.06498 0.04908 -0.06407 0.04908 -0.06706 0.05139 C -0.06823 0.05232 -0.0694 0.05324 -0.07071 0.05394 C -0.07201 0.05486 -0.07487 0.05648 -0.07487 0.05648 C -0.07578 0.05764 -0.0767 0.05926 -0.07774 0.06019 C -0.07878 0.06135 -0.08008 0.06181 -0.08125 0.06273 C -0.08607 0.06644 -0.08203 0.06459 -0.08763 0.06644 C -0.09089 0.06945 -0.09037 0.06922 -0.09401 0.07153 C -0.09779 0.07408 -0.09479 0.0713 -0.09961 0.07523 C -0.10495 0.0794 -0.10026 0.07639 -0.10456 0.07917 C -0.10547 0.08033 -0.10834 0.08426 -0.10951 0.08542 C -0.11185 0.0875 -0.1142 0.08982 -0.11667 0.09167 C -0.11784 0.0926 -0.11901 0.09306 -0.12018 0.09422 C -0.12162 0.09561 -0.12292 0.09792 -0.12448 0.09931 L -0.13008 0.10417 C -0.13242 0.11042 -0.13034 0.10625 -0.13438 0.11042 C -0.13581 0.11204 -0.13854 0.11551 -0.13854 0.11551 C -0.14167 0.12385 -0.13802 0.11459 -0.14206 0.12315 C -0.14349 0.12593 -0.14453 0.12894 -0.14571 0.13195 C -0.14584 0.13311 -0.14636 0.13426 -0.14636 0.13565 C -0.14636 0.13611 -0.14532 0.14352 -0.14492 0.14445 C -0.1444 0.14607 -0.14349 0.14676 -0.14284 0.14815 C -0.1418 0.1507 -0.14115 0.15371 -0.13998 0.15579 C -0.13907 0.15741 -0.13815 0.15926 -0.13711 0.16088 C -0.1336 0.16598 -0.12982 0.17061 -0.12578 0.17477 C -0.12487 0.1757 -0.12396 0.17639 -0.12305 0.17709 C -0.11836 0.18195 -0.12084 0.18033 -0.11589 0.18357 C -0.11315 0.18519 -0.11159 0.18611 -0.10886 0.18727 C -0.10378 0.18936 -0.10703 0.1875 -0.10326 0.18982 C -0.10248 0.19051 -0.10183 0.19167 -0.10104 0.19236 C -0.10039 0.19283 -0.09974 0.19352 -0.09896 0.19352 C -0.08203 0.19445 -0.06498 0.19445 -0.04805 0.19491 C -0.04714 0.19514 -0.04401 0.1963 -0.0431 0.19723 C -0.04232 0.19792 -0.04167 0.19908 -0.04089 0.19977 C -0.03841 0.20232 -0.03841 0.20209 -0.03594 0.20371 C -0.03438 0.20648 -0.03373 0.20811 -0.03177 0.20996 C -0.03099 0.21042 -0.03034 0.21065 -0.02956 0.21111 C -0.02891 0.2125 -0.02826 0.21389 -0.02748 0.21482 C -0.02683 0.21598 -0.02591 0.21644 -0.02539 0.21736 C -0.02474 0.21852 -0.02461 0.22037 -0.02396 0.2213 C -0.02318 0.22223 -0.02201 0.22199 -0.0211 0.22246 C -0.02018 0.22338 -0.01927 0.22431 -0.01823 0.225 C -0.01641 0.22616 -0.01498 0.22593 -0.01328 0.22755 C -0.0125 0.22824 -0.01198 0.2294 -0.0112 0.2301 C -0.0099 0.23102 -0.00508 0.23218 -0.00417 0.23264 C 0.00521 0.23912 -0.00495 0.23264 0.01575 0.2375 C 0.01745 0.23797 0.01901 0.23912 0.0207 0.24005 C 0.02135 0.24051 0.02213 0.24074 0.02278 0.24144 C 0.0237 0.24213 0.02461 0.24306 0.02565 0.24375 C 0.02695 0.24491 0.02982 0.2463 0.02982 0.2463 C 0.0306 0.24769 0.03112 0.24908 0.03203 0.25023 C 0.03255 0.25093 0.03346 0.25093 0.03411 0.25139 C 0.0358 0.25255 0.0375 0.25371 0.03906 0.2551 C 0.04453 0.25996 0.03802 0.25579 0.04323 0.25903 C 0.04505 0.26204 0.04648 0.26389 0.04752 0.26783 C 0.0483 0.27061 0.04883 0.27385 0.04961 0.27662 C 0.05026 0.27848 0.05117 0.27986 0.05182 0.28148 C 0.05495 0.29051 0.0513 0.28311 0.05534 0.29051 C 0.05573 0.29306 0.05677 0.30139 0.05742 0.30301 C 0.0582 0.30463 0.05898 0.30625 0.0595 0.30811 C 0.0612 0.3125 0.06054 0.31366 0.06315 0.3169 C 0.06367 0.3176 0.06458 0.31736 0.06523 0.31806 C 0.06666 0.31945 0.06797 0.32176 0.06953 0.32315 C 0.07083 0.32431 0.07226 0.32593 0.0737 0.32686 C 0.07552 0.32801 0.07942 0.3294 0.07942 0.3294 C 0.08541 0.33658 0.07773 0.32801 0.08359 0.33311 C 0.08906 0.33797 0.08255 0.3338 0.08789 0.33704 C 0.08854 0.3382 0.08919 0.33959 0.08997 0.34074 C 0.09062 0.34167 0.09166 0.3419 0.09205 0.34329 C 0.09271 0.34468 0.09258 0.34653 0.09284 0.34838 C 0.09375 0.34746 0.09492 0.34699 0.0957 0.34584 C 0.09661 0.34398 0.097 0.34144 0.09778 0.33936 C 0.10143 0.33079 0.09974 0.34144 0.10416 0.3257 C 0.10599 0.31922 0.10468 0.32153 0.10768 0.31806 C 0.10859 0.31551 0.10976 0.3132 0.11054 0.31042 C 0.11093 0.3088 0.11146 0.30718 0.11198 0.30556 C 0.11224 0.30417 0.11237 0.30301 0.11263 0.30162 C 0.11497 0.29283 0.11471 0.29375 0.11692 0.28797 C 0.11718 0.28658 0.11732 0.28542 0.11758 0.28403 C 0.11849 0.28079 0.11979 0.27755 0.12044 0.27408 C 0.1207 0.27269 0.12096 0.27153 0.12109 0.27037 C 0.12135 0.26852 0.12148 0.2669 0.12187 0.26528 C 0.12278 0.26042 0.12343 0.25834 0.12461 0.25394 C 0.12487 0.25139 0.12487 0.24885 0.12539 0.2463 C 0.12578 0.24445 0.12721 0.24329 0.12747 0.24144 C 0.12812 0.23773 0.12786 0.2338 0.12825 0.2301 C 0.12838 0.22871 0.12864 0.22755 0.1289 0.22616 C 0.12864 0.19028 0.12825 0.15417 0.12825 0.11806 C 0.12825 0.10973 0.12851 0.10116 0.1289 0.09283 C 0.12903 0.09167 0.12942 0.09051 0.12968 0.08912 C 0.12995 0.08704 0.13008 0.08496 0.13034 0.08287 C 0.1306 0.08125 0.13086 0.0794 0.13099 0.07778 C 0.13125 0.07408 0.13138 0.07014 0.13177 0.06644 C 0.1319 0.06482 0.13229 0.0632 0.13242 0.06135 C 0.13281 0.05764 0.13294 0.05394 0.1332 0.05023 C 0.13346 0.04098 0.13333 0.03172 0.13385 0.02246 C 0.13398 0.01991 0.13528 0.01482 0.13528 0.01482 C 0.13554 0.01158 0.13567 0.00811 0.13593 0.00486 C 0.13685 -0.00463 0.13646 0.00186 0.13737 -0.00648 C 0.13763 -0.00902 0.13789 -0.01157 0.13815 -0.01412 C 0.13828 -0.01597 0.13906 -0.02083 0.13958 -0.02291 C 0.13997 -0.02453 0.14049 -0.02615 0.14101 -0.02777 C 0.14023 -0.04676 0.1401 -0.06574 0.1388 -0.08449 C 0.13867 -0.08727 0.13737 -0.08935 0.13672 -0.09189 C 0.13424 -0.10139 0.13515 -0.09977 0.13242 -0.10833 C 0.13164 -0.11088 0.12995 -0.11574 0.1289 -0.11852 C 0.12825 -0.12014 0.12747 -0.12176 0.12682 -0.12338 C 0.12656 -0.12523 0.1263 -0.12685 0.12604 -0.12847 C 0.12578 -0.13148 0.12578 -0.13449 0.12539 -0.13727 C 0.12513 -0.13912 0.12448 -0.14074 0.12396 -0.14236 C 0.11953 -0.15648 0.12383 -0.14166 0.12044 -0.1537 C 0.12018 -0.15532 0.12005 -0.15717 0.11966 -0.15879 C 0.1194 -0.16041 0.11875 -0.16203 0.11836 -0.16365 C 0.11784 -0.16574 0.11745 -0.16805 0.11692 -0.1699 C 0.1164 -0.17176 0.11588 -0.17338 0.11549 -0.175 C 0.11497 -0.17708 0.11458 -0.17916 0.11406 -0.18125 C 0.1125 -0.18727 0.1125 -0.18634 0.11054 -0.19259 C 0.11002 -0.19421 0.10976 -0.19606 0.10911 -0.19768 C 0.10846 -0.19907 0.10768 -0.2 0.10703 -0.20139 C 0.10625 -0.20301 0.10573 -0.20509 0.10482 -0.20648 C 0.10429 -0.20764 0.10338 -0.2081 0.10273 -0.20902 C 0.10195 -0.21018 0.10143 -0.21157 0.10065 -0.21273 C 0.1 -0.21365 0.09909 -0.21435 0.09843 -0.21527 C 0.09778 -0.21643 0.09713 -0.21805 0.09635 -0.21898 C 0.0957 -0.2199 0.09492 -0.21967 0.09427 -0.22037 C 0.09349 -0.22106 0.09284 -0.22222 0.09205 -0.22291 C 0.09101 -0.22384 0.08971 -0.2243 0.08854 -0.22546 C 0.0862 -0.22754 0.08385 -0.23009 0.08151 -0.23287 C 0.08086 -0.23379 0.08021 -0.23472 0.07942 -0.23541 C 0.07851 -0.23611 0.07747 -0.23611 0.07656 -0.23657 C 0.07578 -0.23703 0.07513 -0.2375 0.07448 -0.23796 C 0.07044 -0.24514 0.07448 -0.23912 0.06953 -0.24305 C 0.06875 -0.24352 0.0681 -0.2449 0.06732 -0.24537 C 0.06601 -0.24652 0.06315 -0.24791 0.06315 -0.24791 C 0.05807 -0.25393 0.06445 -0.24699 0.05742 -0.25185 C 0.05664 -0.25231 0.05612 -0.2537 0.05534 -0.25439 C 0.0539 -0.25532 0.05234 -0.25532 0.05104 -0.25671 C 0.05039 -0.25764 0.04974 -0.25856 0.04896 -0.25926 C 0.0483 -0.25995 0.04752 -0.26018 0.04687 -0.26064 C 0.04557 -0.26134 0.04284 -0.26365 0.04114 -0.26435 C 0.03997 -0.26481 0.0388 -0.26504 0.03763 -0.26551 C 0.03385 -0.26713 0.03554 -0.26689 0.03125 -0.26805 C 0.02955 -0.26852 0.02799 -0.26898 0.0263 -0.26944 C 0.02565 -0.27014 0.025 -0.27129 0.02422 -0.27199 C 0.02252 -0.27314 0.01849 -0.27384 0.01705 -0.2743 C 0.01562 -0.275 0.01432 -0.27615 0.01289 -0.27685 C 0.01211 -0.27731 0.01146 -0.27801 0.01067 -0.27824 C -0.00391 -0.28032 0.00508 -0.27916 -0.01615 -0.28078 C -0.01758 -0.28102 -0.01901 -0.28148 -0.02045 -0.28194 C -0.02136 -0.2824 -0.02227 -0.2831 -0.02318 -0.2831 C -0.03099 -0.2831 -0.0388 -0.2824 -0.04662 -0.28194 C -0.05664 -0.28009 -0.04961 -0.28194 -0.05573 -0.27939 C -0.0569 -0.27893 -0.05821 -0.2787 -0.05938 -0.27824 C -0.06081 -0.27754 -0.06211 -0.27615 -0.06354 -0.27569 C -0.06524 -0.27523 -0.06693 -0.275 -0.06849 -0.2743 C -0.07045 -0.27384 -0.07292 -0.27199 -0.07487 -0.27199 C -0.08334 -0.27106 -0.09193 -0.27106 -0.10039 -0.2706 C -0.1017 -0.2699 -0.10404 -0.26828 -0.10534 -0.26805 C -0.10886 -0.26736 -0.11237 -0.26736 -0.11589 -0.26689 C -0.11771 -0.26643 -0.1211 -0.2662 -0.12305 -0.26435 C -0.12383 -0.26365 -0.12448 -0.26273 -0.12513 -0.2618 C -0.12865 -0.25254 -0.12396 -0.26342 -0.12943 -0.25555 C -0.13151 -0.25231 -0.13073 -0.24838 -0.13216 -0.24421 C -0.13425 -0.23889 -0.13308 -0.24143 -0.13581 -0.23657 C -0.13594 -0.23287 -0.13581 -0.22893 -0.13646 -0.22546 C -0.13672 -0.22361 -0.13789 -0.22291 -0.13854 -0.22152 C -0.1444 -0.20949 -0.13659 -0.22384 -0.14349 -0.21157 C -0.14571 -0.19977 -0.14193 -0.21921 -0.14636 -0.20139 C -0.14675 -0.19977 -0.14688 -0.19814 -0.14701 -0.19652 C -0.14649 -0.19236 -0.14597 -0.18588 -0.14349 -0.18379 C -0.13802 -0.17893 -0.14336 -0.18402 -0.13789 -0.17754 C -0.13607 -0.17546 -0.13399 -0.17361 -0.13216 -0.17129 C -0.12487 -0.16157 -0.13425 -0.17314 -0.12578 -0.16504 C -0.11901 -0.1581 -0.12826 -0.1625 -0.11589 -0.1537 C -0.11472 -0.15277 -0.11354 -0.15231 -0.11237 -0.15115 C -0.11133 -0.15023 -0.11055 -0.14861 -0.10951 -0.14745 C -0.10847 -0.14606 -0.10729 -0.14467 -0.10599 -0.14352 C -0.09922 -0.13703 -0.10013 -0.13958 -0.0905 -0.13102 C -0.08815 -0.12893 -0.08581 -0.12662 -0.08334 -0.12477 C -0.06576 -0.11064 -0.0862 -0.12777 -0.06992 -0.11597 C -0.06797 -0.11458 -0.06615 -0.1125 -0.06433 -0.11088 C -0.06237 -0.10949 -0.06055 -0.10833 -0.0586 -0.10717 C -0.05651 -0.10578 -0.05222 -0.10324 -0.05222 -0.10324 C -0.0513 -0.10208 -0.05039 -0.10069 -0.04935 -0.09953 C -0.0487 -0.09861 -0.04792 -0.09814 -0.04727 -0.09699 C -0.04623 -0.09514 -0.04545 -0.09282 -0.0444 -0.09074 C -0.0431 -0.08819 -0.04128 -0.08611 -0.04024 -0.0831 C -0.03972 -0.08194 -0.03933 -0.08055 -0.0388 -0.07939 C -0.03464 -0.07129 -0.03529 -0.07222 -0.03177 -0.06805 C -0.03125 -0.06597 -0.03073 -0.06389 -0.03034 -0.0618 C -0.02995 -0.05972 -0.02995 -0.05764 -0.02956 -0.05555 C -0.02904 -0.05277 -0.02774 -0.04907 -0.02683 -0.04676 C -0.02539 -0.04328 -0.02435 -0.04051 -0.02253 -0.03796 C -0.02188 -0.03703 -0.0211 -0.03634 -0.02045 -0.03541 C -0.02018 -0.03426 -0.02005 -0.03287 -0.01966 -0.03171 C -0.01849 -0.02777 -0.01706 -0.02569 -0.0155 -0.02291 C -0.01459 -0.00856 -0.01485 -0.00509 -0.01472 -0.00139 Z " pathEditMode="relative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2"/>
          <p:cNvSpPr/>
          <p:nvPr/>
        </p:nvSpPr>
        <p:spPr>
          <a:xfrm>
            <a:off x="4038600" y="1371600"/>
            <a:ext cx="0" cy="2514600"/>
          </a:xfrm>
          <a:prstGeom prst="line">
            <a:avLst/>
          </a:prstGeom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eaLnBrk="0" hangingPunct="0"/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pic>
        <p:nvPicPr>
          <p:cNvPr id="51202" name="Picture 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8900" y="5803900"/>
            <a:ext cx="965200" cy="1143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04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53800" y="5867400"/>
            <a:ext cx="838200" cy="990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07" name="Text Box 21"/>
          <p:cNvSpPr txBox="1"/>
          <p:nvPr/>
        </p:nvSpPr>
        <p:spPr>
          <a:xfrm>
            <a:off x="1524000" y="457200"/>
            <a:ext cx="9144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Arial" pitchFamily="34" charset="0"/>
              </a:rPr>
              <a:t>Luyện tập</a:t>
            </a:r>
          </a:p>
        </p:txBody>
      </p:sp>
      <p:sp>
        <p:nvSpPr>
          <p:cNvPr id="51242" name="Text Box 58"/>
          <p:cNvSpPr txBox="1"/>
          <p:nvPr/>
        </p:nvSpPr>
        <p:spPr>
          <a:xfrm>
            <a:off x="398123" y="202407"/>
            <a:ext cx="11793877" cy="25545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 </a:t>
            </a:r>
            <a:r>
              <a:rPr lang="vi-VN" sz="3200" b="1" u="sng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ea typeface="Arial" pitchFamily="34" charset="0"/>
              </a:rPr>
              <a:t>Tính diện tích xung quanh và diện tích toàn phần của hình hộp chữ nhật có</a:t>
            </a:r>
            <a:r>
              <a:rPr lang="en-US" sz="3200" b="1" dirty="0">
                <a:latin typeface="Times New Roman" pitchFamily="18" charset="0"/>
                <a:ea typeface="Arial" pitchFamily="34" charset="0"/>
              </a:rPr>
              <a:t>:</a:t>
            </a:r>
            <a:r>
              <a:rPr lang="vi-VN" sz="3200" b="1" dirty="0">
                <a:latin typeface="Times New Roman" pitchFamily="18" charset="0"/>
                <a:ea typeface="Arial" pitchFamily="34" charset="0"/>
              </a:rPr>
              <a:t> </a:t>
            </a:r>
          </a:p>
          <a:p>
            <a:pPr marL="457200" lvl="0" indent="-457200" algn="just" eaLnBrk="1" hangingPunct="1">
              <a:spcBef>
                <a:spcPct val="50000"/>
              </a:spcBef>
              <a:buAutoNum type="alphaLcPeriod"/>
            </a:pPr>
            <a:r>
              <a:rPr lang="en-US" sz="3200" b="1" dirty="0">
                <a:latin typeface="Times New Roman" pitchFamily="18" charset="0"/>
                <a:ea typeface="Arial" pitchFamily="34" charset="0"/>
              </a:rPr>
              <a:t>C</a:t>
            </a:r>
            <a:r>
              <a:rPr lang="vi-VN" sz="3200" b="1" dirty="0">
                <a:latin typeface="Times New Roman" pitchFamily="18" charset="0"/>
                <a:ea typeface="Arial" pitchFamily="34" charset="0"/>
              </a:rPr>
              <a:t>hiều dài 25 dm, rộng 1,5 m và chiều cao 18 dm</a:t>
            </a:r>
            <a:r>
              <a:rPr sz="3200" b="1" dirty="0">
                <a:latin typeface="Times New Roman" pitchFamily="18" charset="0"/>
                <a:ea typeface="Arial" pitchFamily="34" charset="0"/>
              </a:rPr>
              <a:t> </a:t>
            </a:r>
            <a:endParaRPr lang="en-US" sz="3200" b="1" dirty="0">
              <a:latin typeface="Times New Roman" pitchFamily="18" charset="0"/>
              <a:ea typeface="Arial" pitchFamily="34" charset="0"/>
            </a:endParaRPr>
          </a:p>
          <a:p>
            <a:pPr marL="457200" indent="-457200" algn="just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ea typeface="Arial" pitchFamily="34" charset="0"/>
              </a:rPr>
              <a:t>Chiều</a:t>
            </a:r>
            <a:r>
              <a:rPr lang="en-US" sz="3200" b="1" dirty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</a:rPr>
              <a:t>dài</a:t>
            </a:r>
            <a:r>
              <a:rPr lang="en-US" sz="3200" b="1" dirty="0">
                <a:latin typeface="Times New Roman" pitchFamily="18" charset="0"/>
                <a:ea typeface="Arial" pitchFamily="34" charset="0"/>
              </a:rPr>
              <a:t>        m,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</a:rPr>
              <a:t>rộng</a:t>
            </a:r>
            <a:r>
              <a:rPr lang="en-US" sz="3200" b="1" dirty="0">
                <a:latin typeface="Times New Roman" pitchFamily="18" charset="0"/>
                <a:ea typeface="Arial" pitchFamily="34" charset="0"/>
              </a:rPr>
              <a:t>      m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</a:rPr>
              <a:t>chiều</a:t>
            </a:r>
            <a:r>
              <a:rPr lang="en-US" sz="3200" b="1" dirty="0">
                <a:latin typeface="Times New Roman" pitchFamily="18" charset="0"/>
                <a:ea typeface="Arial" pitchFamily="34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" pitchFamily="34" charset="0"/>
              </a:rPr>
              <a:t>cao</a:t>
            </a:r>
            <a:r>
              <a:rPr lang="en-US" sz="3200" b="1" dirty="0">
                <a:latin typeface="Times New Roman" pitchFamily="18" charset="0"/>
                <a:ea typeface="Arial" pitchFamily="34" charset="0"/>
              </a:rPr>
              <a:t>       m </a:t>
            </a:r>
            <a:endParaRPr lang="vi-VN" sz="3200" b="1" dirty="0">
              <a:latin typeface="Times New Roman" pitchFamily="18" charset="0"/>
              <a:ea typeface="Arial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86082" y="2044959"/>
            <a:ext cx="319088" cy="1000486"/>
            <a:chOff x="2308" y="1742"/>
            <a:chExt cx="201" cy="840"/>
          </a:xfrm>
        </p:grpSpPr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8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38866" y="2028973"/>
            <a:ext cx="319088" cy="1000486"/>
            <a:chOff x="2308" y="1742"/>
            <a:chExt cx="201" cy="840"/>
          </a:xfrm>
        </p:grpSpPr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8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146496" y="2028973"/>
            <a:ext cx="319088" cy="1000486"/>
            <a:chOff x="2308" y="1742"/>
            <a:chExt cx="201" cy="840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2308" y="1742"/>
              <a:ext cx="13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sz="28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317" y="2111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2"/>
          <p:cNvSpPr/>
          <p:nvPr/>
        </p:nvSpPr>
        <p:spPr>
          <a:xfrm>
            <a:off x="4038600" y="1371600"/>
            <a:ext cx="0" cy="2514600"/>
          </a:xfrm>
          <a:prstGeom prst="line">
            <a:avLst/>
          </a:prstGeom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eaLnBrk="0" hangingPunct="0"/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pic>
        <p:nvPicPr>
          <p:cNvPr id="51202" name="Picture 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8900" y="5803900"/>
            <a:ext cx="965200" cy="1143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04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53800" y="5867400"/>
            <a:ext cx="838200" cy="990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07" name="Text Box 21"/>
          <p:cNvSpPr txBox="1"/>
          <p:nvPr/>
        </p:nvSpPr>
        <p:spPr>
          <a:xfrm>
            <a:off x="1524000" y="457200"/>
            <a:ext cx="9144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Arial" pitchFamily="34" charset="0"/>
              </a:rPr>
              <a:t>Luyện tập</a:t>
            </a:r>
          </a:p>
        </p:txBody>
      </p:sp>
      <p:sp>
        <p:nvSpPr>
          <p:cNvPr id="93222" name="Text Box 38"/>
          <p:cNvSpPr txBox="1"/>
          <p:nvPr/>
        </p:nvSpPr>
        <p:spPr>
          <a:xfrm>
            <a:off x="1143000" y="3985955"/>
            <a:ext cx="990600" cy="396240"/>
          </a:xfrm>
          <a:prstGeom prst="rect">
            <a:avLst/>
          </a:prstGeom>
          <a:noFill/>
          <a:ln w="19050">
            <a:noFill/>
            <a:miter/>
          </a:ln>
        </p:spPr>
        <p:txBody>
          <a:bodyPr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000" b="1" dirty="0">
                <a:latin typeface="Arial" pitchFamily="34" charset="0"/>
                <a:ea typeface="Arial" pitchFamily="34" charset="0"/>
              </a:rPr>
              <a:t>25 dm</a:t>
            </a:r>
            <a:endParaRPr sz="2000" b="1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93228" name="Text Box 44"/>
          <p:cNvSpPr txBox="1"/>
          <p:nvPr/>
        </p:nvSpPr>
        <p:spPr>
          <a:xfrm>
            <a:off x="3262173" y="3589715"/>
            <a:ext cx="1264285" cy="396240"/>
          </a:xfrm>
          <a:prstGeom prst="rect">
            <a:avLst/>
          </a:prstGeom>
          <a:noFill/>
          <a:ln w="19050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sz="2000" b="1" dirty="0">
                <a:latin typeface="Arial" pitchFamily="34" charset="0"/>
                <a:ea typeface="Arial" pitchFamily="34" charset="0"/>
              </a:rPr>
              <a:t>1,5 </a:t>
            </a:r>
            <a:r>
              <a:rPr sz="2000" b="1" dirty="0">
                <a:latin typeface="Arial" pitchFamily="34" charset="0"/>
                <a:ea typeface="Arial" pitchFamily="34" charset="0"/>
              </a:rPr>
              <a:t>m</a:t>
            </a:r>
          </a:p>
        </p:txBody>
      </p:sp>
      <p:sp>
        <p:nvSpPr>
          <p:cNvPr id="51242" name="Text Box 58"/>
          <p:cNvSpPr txBox="1"/>
          <p:nvPr/>
        </p:nvSpPr>
        <p:spPr>
          <a:xfrm>
            <a:off x="0" y="163764"/>
            <a:ext cx="12191999" cy="1600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2800" b="1" u="sng" dirty="0">
                <a:solidFill>
                  <a:srgbClr val="CC0099"/>
                </a:solidFill>
                <a:latin typeface="Arial" pitchFamily="34" charset="0"/>
                <a:ea typeface="Arial" pitchFamily="34" charset="0"/>
              </a:rPr>
              <a:t>Bài 1</a:t>
            </a:r>
            <a:r>
              <a:rPr lang="vi-VN" sz="2800" b="1" dirty="0">
                <a:solidFill>
                  <a:srgbClr val="CC0099"/>
                </a:solidFill>
                <a:latin typeface="Arial" pitchFamily="34" charset="0"/>
                <a:ea typeface="Arial" pitchFamily="34" charset="0"/>
              </a:rPr>
              <a:t>:</a:t>
            </a:r>
            <a:r>
              <a:rPr lang="en-US" sz="2800" b="1" dirty="0"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" pitchFamily="34" charset="0"/>
              </a:rPr>
              <a:t>Tính diện tích xung quanh và diện tích toàn phần của hình hộp chữ nhật có</a:t>
            </a:r>
            <a:r>
              <a:rPr lang="en-US" sz="2800" b="1" dirty="0">
                <a:latin typeface="Times New Roman" pitchFamily="18" charset="0"/>
                <a:ea typeface="Arial" pitchFamily="34" charset="0"/>
              </a:rPr>
              <a:t>:</a:t>
            </a:r>
            <a:r>
              <a:rPr lang="vi-VN" sz="2800" b="1" dirty="0">
                <a:latin typeface="Times New Roman" pitchFamily="18" charset="0"/>
                <a:ea typeface="Arial" pitchFamily="34" charset="0"/>
              </a:rPr>
              <a:t> </a:t>
            </a:r>
          </a:p>
          <a:p>
            <a:pPr marL="457200" lvl="0" indent="-457200" algn="just" eaLnBrk="1" hangingPunct="1">
              <a:spcBef>
                <a:spcPct val="50000"/>
              </a:spcBef>
              <a:buAutoNum type="alphaLcPeriod"/>
            </a:pPr>
            <a:r>
              <a:rPr lang="en-US" sz="2800" b="1" dirty="0">
                <a:latin typeface="Times New Roman" pitchFamily="18" charset="0"/>
                <a:ea typeface="Arial" pitchFamily="34" charset="0"/>
              </a:rPr>
              <a:t>C</a:t>
            </a:r>
            <a:r>
              <a:rPr lang="vi-VN" sz="2800" b="1" dirty="0">
                <a:latin typeface="Times New Roman" pitchFamily="18" charset="0"/>
                <a:ea typeface="Arial" pitchFamily="34" charset="0"/>
              </a:rPr>
              <a:t>hiều dài 25 dm, rộng 1,5 m và chiều cao 18 dm</a:t>
            </a:r>
            <a:r>
              <a:rPr sz="2800" b="1" dirty="0">
                <a:latin typeface="Times New Roman" pitchFamily="18" charset="0"/>
                <a:ea typeface="Arial" pitchFamily="34" charset="0"/>
              </a:rPr>
              <a:t> </a:t>
            </a:r>
            <a:endParaRPr lang="en-US" sz="2800" b="1" dirty="0"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50178" name="AutoShape 6"/>
          <p:cNvSpPr/>
          <p:nvPr/>
        </p:nvSpPr>
        <p:spPr>
          <a:xfrm>
            <a:off x="208620" y="1930741"/>
            <a:ext cx="3306762" cy="2039937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1" hangingPunct="1"/>
            <a:endParaRPr lang="vi-VN" altLang="x-none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32" name="Text Box 41"/>
          <p:cNvSpPr txBox="1"/>
          <p:nvPr/>
        </p:nvSpPr>
        <p:spPr>
          <a:xfrm>
            <a:off x="3448863" y="2527143"/>
            <a:ext cx="1001395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ea typeface="Arial" pitchFamily="34" charset="0"/>
              </a:rPr>
              <a:t>18</a:t>
            </a:r>
            <a:r>
              <a:rPr lang="vi-VN" sz="2000" b="1" dirty="0">
                <a:latin typeface="Arial" pitchFamily="34" charset="0"/>
                <a:ea typeface="Arial" pitchFamily="34" charset="0"/>
              </a:rPr>
              <a:t> d</a:t>
            </a:r>
            <a:r>
              <a:rPr sz="2000" b="1" dirty="0">
                <a:latin typeface="Arial" pitchFamily="34" charset="0"/>
                <a:ea typeface="Arial" pitchFamily="34" charset="0"/>
              </a:rPr>
              <a:t>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2" grpId="0"/>
      <p:bldP spid="93228" grpId="0"/>
      <p:bldP spid="50178" grpId="0" bldLvl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2"/>
          <p:cNvSpPr/>
          <p:nvPr/>
        </p:nvSpPr>
        <p:spPr>
          <a:xfrm>
            <a:off x="4038600" y="1371600"/>
            <a:ext cx="0" cy="2514600"/>
          </a:xfrm>
          <a:prstGeom prst="line">
            <a:avLst/>
          </a:prstGeom>
          <a:ln w="127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en-US" altLang="en-US">
              <a:solidFill>
                <a:prstClr val="black"/>
              </a:solidFill>
              <a:latin typeface="Arial" pitchFamily="34" charset="0"/>
              <a:ea typeface="Arial" pitchFamily="34" charset="0"/>
            </a:endParaRPr>
          </a:p>
        </p:txBody>
      </p:sp>
      <p:pic>
        <p:nvPicPr>
          <p:cNvPr id="51202" name="Picture 3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88900" y="5803900"/>
            <a:ext cx="965200" cy="1143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204" name="Picture 6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353800" y="5867400"/>
            <a:ext cx="838200" cy="990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07" name="Text Box 21"/>
          <p:cNvSpPr txBox="1"/>
          <p:nvPr/>
        </p:nvSpPr>
        <p:spPr>
          <a:xfrm>
            <a:off x="1524000" y="457200"/>
            <a:ext cx="9144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>
                <a:solidFill>
                  <a:prstClr val="white"/>
                </a:solidFill>
                <a:latin typeface="Times New Roman" pitchFamily="18" charset="0"/>
                <a:ea typeface="Arial" pitchFamily="34" charset="0"/>
              </a:rPr>
              <a:t>Luyện tập</a:t>
            </a:r>
          </a:p>
        </p:txBody>
      </p:sp>
      <p:sp>
        <p:nvSpPr>
          <p:cNvPr id="51242" name="Text Box 58"/>
          <p:cNvSpPr txBox="1"/>
          <p:nvPr/>
        </p:nvSpPr>
        <p:spPr>
          <a:xfrm>
            <a:off x="0" y="163764"/>
            <a:ext cx="12191999" cy="1600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</a:rPr>
              <a:t>   </a:t>
            </a:r>
            <a:r>
              <a:rPr lang="vi-VN" sz="2800" b="1" u="sng" dirty="0">
                <a:solidFill>
                  <a:srgbClr val="CC0099"/>
                </a:solidFill>
                <a:ea typeface="Arial" pitchFamily="34" charset="0"/>
              </a:rPr>
              <a:t>Bài 1</a:t>
            </a:r>
            <a:r>
              <a:rPr lang="vi-VN" sz="2800" b="1" dirty="0">
                <a:solidFill>
                  <a:srgbClr val="CC0099"/>
                </a:solidFill>
                <a:ea typeface="Arial" pitchFamily="34" charset="0"/>
              </a:rPr>
              <a:t>: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</a:rPr>
              <a:t>Tính diện tích xung quanh và diện tích toàn phần của hình hộp chữ nhật 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</a:rPr>
              <a:t>: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</a:rPr>
              <a:t> </a:t>
            </a:r>
          </a:p>
          <a:p>
            <a:pPr marL="457200" indent="-457200" algn="just">
              <a:spcBef>
                <a:spcPct val="50000"/>
              </a:spcBef>
              <a:buFontTx/>
              <a:buAutoNum type="alphaLcPeriod"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</a:rPr>
              <a:t>C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</a:rPr>
              <a:t>hiều dài 25 dm, rộng 1,5 m và chiều cao 18 dm</a:t>
            </a:r>
            <a:r>
              <a:rPr sz="2800" b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184908"/>
            <a:ext cx="119817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1,5 m = 15dm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(15 +25) x 2 x 18 = 1440 (dm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x 25 = 375 (dm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1440 +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375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2  = 2190 (dm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xq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:1440 (dm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S</a:t>
            </a:r>
            <a:r>
              <a:rPr lang="en-US" sz="24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2190 (dm</a:t>
            </a:r>
            <a:r>
              <a:rPr lang="en-US" sz="24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591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823</Words>
  <Application>Microsoft Office PowerPoint</Application>
  <PresentationFormat>Widescreen</PresentationFormat>
  <Paragraphs>143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UTM Arruba KT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ASUS PC</dc:creator>
  <cp:lastModifiedBy>AA</cp:lastModifiedBy>
  <cp:revision>91</cp:revision>
  <dcterms:created xsi:type="dcterms:W3CDTF">2018-01-28T21:55:00Z</dcterms:created>
  <dcterms:modified xsi:type="dcterms:W3CDTF">2024-05-24T03:46:17Z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1033-10.1.0.5644</vt:lpwstr>
  </property>
</Properties>
</file>