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6"/>
  </p:notesMasterIdLst>
  <p:sldIdLst>
    <p:sldId id="257" r:id="rId2"/>
    <p:sldId id="2735" r:id="rId3"/>
    <p:sldId id="2740" r:id="rId4"/>
    <p:sldId id="258" r:id="rId5"/>
    <p:sldId id="2742" r:id="rId6"/>
    <p:sldId id="2744" r:id="rId7"/>
    <p:sldId id="259" r:id="rId8"/>
    <p:sldId id="260" r:id="rId9"/>
    <p:sldId id="289" r:id="rId10"/>
    <p:sldId id="2729" r:id="rId11"/>
    <p:sldId id="2736" r:id="rId12"/>
    <p:sldId id="2737" r:id="rId13"/>
    <p:sldId id="2738"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FEC"/>
    <a:srgbClr val="079ACD"/>
    <a:srgbClr val="15BC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85010" autoAdjust="0"/>
  </p:normalViewPr>
  <p:slideViewPr>
    <p:cSldViewPr snapToGrid="0">
      <p:cViewPr varScale="1">
        <p:scale>
          <a:sx n="82" d="100"/>
          <a:sy n="82" d="100"/>
        </p:scale>
        <p:origin x="72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BBD253-60EB-48AC-B916-F62DA118AAF6}"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D2D2AD-5227-4708-850C-074E4C8BAB69}" type="slidenum">
              <a:rPr lang="en-US" smtClean="0"/>
              <a:t>‹#›</a:t>
            </a:fld>
            <a:endParaRPr lang="en-US"/>
          </a:p>
        </p:txBody>
      </p:sp>
    </p:spTree>
    <p:extLst>
      <p:ext uri="{BB962C8B-B14F-4D97-AF65-F5344CB8AC3E}">
        <p14:creationId xmlns:p14="http://schemas.microsoft.com/office/powerpoint/2010/main" val="38849671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10F55-07B6-F0EE-BDB9-47E8D72B77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6BB0DCC-B926-09D7-09F4-2F770F2AB22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64C77E0-A6B0-7E45-A646-11A46DF11BF2}"/>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5" name="Footer Placeholder 4">
            <a:extLst>
              <a:ext uri="{FF2B5EF4-FFF2-40B4-BE49-F238E27FC236}">
                <a16:creationId xmlns:a16="http://schemas.microsoft.com/office/drawing/2014/main" id="{E6098FBF-C731-F886-5C12-2F36EC7DFD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13AA9-8A6A-1FD5-02AE-A6D7FCCCEAE7}"/>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709306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92555-5748-D14C-B5CF-6230615CDE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495A5A9-1BA3-263C-DC2C-7178690C71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4670B4-C89E-261E-DC2C-404ABB99DBB8}"/>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5" name="Footer Placeholder 4">
            <a:extLst>
              <a:ext uri="{FF2B5EF4-FFF2-40B4-BE49-F238E27FC236}">
                <a16:creationId xmlns:a16="http://schemas.microsoft.com/office/drawing/2014/main" id="{33316CB1-7E9D-EEE9-ACAF-2D39137A1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B84C48-F49C-8CE8-C92F-052041CEAB98}"/>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14596407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7BB737-8909-4191-28CC-ECAA606975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527CE2-9731-95CE-33BB-F55BD240F7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AB7318-3939-7F04-054D-7DA2CB3766BD}"/>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5" name="Footer Placeholder 4">
            <a:extLst>
              <a:ext uri="{FF2B5EF4-FFF2-40B4-BE49-F238E27FC236}">
                <a16:creationId xmlns:a16="http://schemas.microsoft.com/office/drawing/2014/main" id="{9753039B-CD93-1BB8-90B3-086D4669A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AFE3CC-8EB9-1B1F-FF4D-D0AACFA9A2B7}"/>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3020903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F368A-6EDD-CEEA-2DC3-EAFC803BA1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177484-4A73-AC4F-5182-B6596533B2E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651CA6-7ADC-82A8-EE28-E607066D8200}"/>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5" name="Footer Placeholder 4">
            <a:extLst>
              <a:ext uri="{FF2B5EF4-FFF2-40B4-BE49-F238E27FC236}">
                <a16:creationId xmlns:a16="http://schemas.microsoft.com/office/drawing/2014/main" id="{AA2D2BED-E473-0FED-B11B-7B21CFB6B0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D88717-9D05-795A-44F4-2F05F945DA58}"/>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116378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D7AF-B672-17F5-73EC-C9C40867CE1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3A3854E-DA2F-5623-7519-E617D02004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2122DF-6411-7DDE-71AC-44742879CA4C}"/>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5" name="Footer Placeholder 4">
            <a:extLst>
              <a:ext uri="{FF2B5EF4-FFF2-40B4-BE49-F238E27FC236}">
                <a16:creationId xmlns:a16="http://schemas.microsoft.com/office/drawing/2014/main" id="{C1AAB1B5-63C1-4B73-38CF-1C0F8C51BB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6B94A-EA63-9753-02FE-9A0929554F59}"/>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58216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1DE5AC-5FC0-58AF-1703-E73ABDF123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66BBAD-9BA5-19A3-7F9C-0EB8198255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DD01B3-0DBB-1DEB-2FD1-1AE30EF2CA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590095-70EA-C289-73FC-C7D45E09EE68}"/>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6" name="Footer Placeholder 5">
            <a:extLst>
              <a:ext uri="{FF2B5EF4-FFF2-40B4-BE49-F238E27FC236}">
                <a16:creationId xmlns:a16="http://schemas.microsoft.com/office/drawing/2014/main" id="{1F8BAA19-2353-827A-30D7-34E49FF056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04EC0-502C-022A-6BF1-B71C8117963D}"/>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133801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C032A-6CFE-1371-D3F0-5EF809B09D9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3A2C1B6-3102-05BC-0CF3-BC4D8EA701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E672C2C-E122-86E0-E670-B26AD2F9A6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57E51B6-397B-4D23-07D4-A5A2615266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00B5C2-A65F-7A10-202D-2E4750651E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10ED58-DCAB-156A-9FD9-705F89BB29F1}"/>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8" name="Footer Placeholder 7">
            <a:extLst>
              <a:ext uri="{FF2B5EF4-FFF2-40B4-BE49-F238E27FC236}">
                <a16:creationId xmlns:a16="http://schemas.microsoft.com/office/drawing/2014/main" id="{916CD88B-0F54-7B2A-19FD-6579FAB9C7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B12794-3426-10B0-544F-BDBAEF7460D8}"/>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5900655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EF855-A666-A0FE-30BF-BCD93BFC254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BD87B-813D-A9E7-D511-85149E4FC5CA}"/>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4" name="Footer Placeholder 3">
            <a:extLst>
              <a:ext uri="{FF2B5EF4-FFF2-40B4-BE49-F238E27FC236}">
                <a16:creationId xmlns:a16="http://schemas.microsoft.com/office/drawing/2014/main" id="{57C7059B-E944-06EA-9C20-0B8B958EE1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4C3722-CB17-1B74-7D3F-B2AB89BBFC1E}"/>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3715069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1D34B19-FADE-5286-9888-FF257A303304}"/>
              </a:ext>
            </a:extLst>
          </p:cNvPr>
          <p:cNvSpPr>
            <a:spLocks noGrp="1"/>
          </p:cNvSpPr>
          <p:nvPr>
            <p:ph type="dt" sz="half" idx="10"/>
          </p:nvPr>
        </p:nvSpPr>
        <p:spPr/>
        <p:txBody>
          <a:bodyPr/>
          <a:lstStyle/>
          <a:p>
            <a:fld id="{27440301-881D-4949-B397-B52227A3CD90}" type="datetimeFigureOut">
              <a:rPr lang="en-US" smtClean="0"/>
              <a:t>12/3/2024</a:t>
            </a:fld>
            <a:endParaRPr lang="en-US"/>
          </a:p>
        </p:txBody>
      </p:sp>
      <p:sp>
        <p:nvSpPr>
          <p:cNvPr id="3" name="Footer Placeholder 2">
            <a:extLst>
              <a:ext uri="{FF2B5EF4-FFF2-40B4-BE49-F238E27FC236}">
                <a16:creationId xmlns:a16="http://schemas.microsoft.com/office/drawing/2014/main" id="{A0C53CB6-DF35-7991-6044-29CD62F83F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BE6F1-71E2-3FD7-DB1D-A68F6A447158}"/>
              </a:ext>
            </a:extLst>
          </p:cNvPr>
          <p:cNvSpPr>
            <a:spLocks noGrp="1"/>
          </p:cNvSpPr>
          <p:nvPr>
            <p:ph type="sldNum" sz="quarter" idx="12"/>
          </p:nvPr>
        </p:nvSpPr>
        <p:spPr/>
        <p:txBody>
          <a:bodyPr/>
          <a:lstStyle/>
          <a:p>
            <a:fld id="{CED78B4E-337E-404C-A03E-ACCF60C730D3}" type="slidenum">
              <a:rPr lang="en-US" smtClean="0"/>
              <a:t>‹#›</a:t>
            </a:fld>
            <a:endParaRPr lang="en-US"/>
          </a:p>
        </p:txBody>
      </p:sp>
    </p:spTree>
    <p:extLst>
      <p:ext uri="{BB962C8B-B14F-4D97-AF65-F5344CB8AC3E}">
        <p14:creationId xmlns:p14="http://schemas.microsoft.com/office/powerpoint/2010/main" val="13600174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F4B6A-C5C0-988D-8272-0004842394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D596250-2B28-F56E-8361-1DAF93E936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039F03-0435-C016-4AD6-75425691AE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372EEA-4D2F-384F-54E7-65D017C3B0AB}"/>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6" name="Footer Placeholder 5">
            <a:extLst>
              <a:ext uri="{FF2B5EF4-FFF2-40B4-BE49-F238E27FC236}">
                <a16:creationId xmlns:a16="http://schemas.microsoft.com/office/drawing/2014/main" id="{ABA8CD56-1641-D088-18D4-49BA7118D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2DF549-94BE-AEFA-86B1-129E70AC4C26}"/>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100859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871C-D95E-F842-6D9A-936043266F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0FC25B-F4FD-CE58-4966-A5DED59AEA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F8BE5D-A9DB-99F9-FBE8-65BB51A252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DFE4C1-AA27-7E30-09EB-8BC08B2C8536}"/>
              </a:ext>
            </a:extLst>
          </p:cNvPr>
          <p:cNvSpPr>
            <a:spLocks noGrp="1"/>
          </p:cNvSpPr>
          <p:nvPr>
            <p:ph type="dt" sz="half" idx="10"/>
          </p:nvPr>
        </p:nvSpPr>
        <p:spPr/>
        <p:txBody>
          <a:bodyPr/>
          <a:lstStyle/>
          <a:p>
            <a:fld id="{9BB4C6FB-CA37-4996-BD29-C69D87FB935D}" type="datetimeFigureOut">
              <a:rPr lang="en-US" smtClean="0"/>
              <a:t>12/3/2024</a:t>
            </a:fld>
            <a:endParaRPr lang="en-US"/>
          </a:p>
        </p:txBody>
      </p:sp>
      <p:sp>
        <p:nvSpPr>
          <p:cNvPr id="6" name="Footer Placeholder 5">
            <a:extLst>
              <a:ext uri="{FF2B5EF4-FFF2-40B4-BE49-F238E27FC236}">
                <a16:creationId xmlns:a16="http://schemas.microsoft.com/office/drawing/2014/main" id="{D81B59E0-881D-0B13-84CB-99F72E64FB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7A7AA3-B4D2-0CE3-5088-96AB7A3283BF}"/>
              </a:ext>
            </a:extLst>
          </p:cNvPr>
          <p:cNvSpPr>
            <a:spLocks noGrp="1"/>
          </p:cNvSpPr>
          <p:nvPr>
            <p:ph type="sldNum" sz="quarter" idx="12"/>
          </p:nvPr>
        </p:nvSpPr>
        <p:spPr/>
        <p:txBody>
          <a:bodyPr/>
          <a:lstStyle/>
          <a:p>
            <a:fld id="{4E72E153-C3DF-4C1A-92D5-0850DEB772BB}" type="slidenum">
              <a:rPr lang="en-US" smtClean="0"/>
              <a:t>‹#›</a:t>
            </a:fld>
            <a:endParaRPr lang="en-US"/>
          </a:p>
        </p:txBody>
      </p:sp>
    </p:spTree>
    <p:extLst>
      <p:ext uri="{BB962C8B-B14F-4D97-AF65-F5344CB8AC3E}">
        <p14:creationId xmlns:p14="http://schemas.microsoft.com/office/powerpoint/2010/main" val="20897687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463383-5AD4-D0F0-7A48-F424C79E68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9322BC-47E2-F2C8-88A6-164F5A7B25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5ACF3D-1403-4E17-0B39-7C91C05B5A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40301-881D-4949-B397-B52227A3CD90}" type="datetimeFigureOut">
              <a:rPr lang="en-US" smtClean="0"/>
              <a:t>12/3/2024</a:t>
            </a:fld>
            <a:endParaRPr lang="en-US"/>
          </a:p>
        </p:txBody>
      </p:sp>
      <p:sp>
        <p:nvSpPr>
          <p:cNvPr id="5" name="Footer Placeholder 4">
            <a:extLst>
              <a:ext uri="{FF2B5EF4-FFF2-40B4-BE49-F238E27FC236}">
                <a16:creationId xmlns:a16="http://schemas.microsoft.com/office/drawing/2014/main" id="{3EB25365-E5F4-4D0D-E31A-1E226D5E25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0EF3636-DF07-C9A8-61C2-49199247B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78B4E-337E-404C-A03E-ACCF60C730D3}" type="slidenum">
              <a:rPr lang="en-US" smtClean="0"/>
              <a:t>‹#›</a:t>
            </a:fld>
            <a:endParaRPr lang="en-US"/>
          </a:p>
        </p:txBody>
      </p:sp>
    </p:spTree>
    <p:extLst>
      <p:ext uri="{BB962C8B-B14F-4D97-AF65-F5344CB8AC3E}">
        <p14:creationId xmlns:p14="http://schemas.microsoft.com/office/powerpoint/2010/main" val="630021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14.jpeg"/><Relationship Id="rId5" Type="http://schemas.openxmlformats.org/officeDocument/2006/relationships/image" Target="../media/image7.png"/><Relationship Id="rId10" Type="http://schemas.openxmlformats.org/officeDocument/2006/relationships/image" Target="../media/image13.jpeg"/><Relationship Id="rId4" Type="http://schemas.openxmlformats.org/officeDocument/2006/relationships/image" Target="../media/image6.png"/><Relationship Id="rId9" Type="http://schemas.openxmlformats.org/officeDocument/2006/relationships/image" Target="../media/image11.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t="-31000" r="-19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2254"/>
          <a:stretch/>
        </p:blipFill>
        <p:spPr>
          <a:xfrm>
            <a:off x="5702520" y="612404"/>
            <a:ext cx="6489480" cy="5633192"/>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4473"/>
          <a:stretch/>
        </p:blipFill>
        <p:spPr>
          <a:xfrm>
            <a:off x="-13856" y="197956"/>
            <a:ext cx="6918721" cy="6248942"/>
          </a:xfrm>
          <a:prstGeom prst="rect">
            <a:avLst/>
          </a:prstGeom>
        </p:spPr>
      </p:pic>
      <p:pic>
        <p:nvPicPr>
          <p:cNvPr id="2" name="Picture 1">
            <a:extLst>
              <a:ext uri="{FF2B5EF4-FFF2-40B4-BE49-F238E27FC236}">
                <a16:creationId xmlns:a16="http://schemas.microsoft.com/office/drawing/2014/main" id="{53CEE953-FE87-2F00-C033-3B9D34AB30A6}"/>
              </a:ext>
            </a:extLst>
          </p:cNvPr>
          <p:cNvPicPr>
            <a:picLocks noChangeAspect="1"/>
          </p:cNvPicPr>
          <p:nvPr/>
        </p:nvPicPr>
        <p:blipFill>
          <a:blip r:embed="rId5"/>
          <a:stretch>
            <a:fillRect/>
          </a:stretch>
        </p:blipFill>
        <p:spPr>
          <a:xfrm>
            <a:off x="4269464" y="795300"/>
            <a:ext cx="8382727" cy="5450296"/>
          </a:xfrm>
          <a:prstGeom prst="rect">
            <a:avLst/>
          </a:prstGeom>
        </p:spPr>
      </p:pic>
    </p:spTree>
    <p:extLst>
      <p:ext uri="{BB962C8B-B14F-4D97-AF65-F5344CB8AC3E}">
        <p14:creationId xmlns:p14="http://schemas.microsoft.com/office/powerpoint/2010/main" val="49874684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4409" y="303135"/>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5</a:t>
              </a:r>
            </a:p>
          </p:txBody>
        </p:sp>
      </p:grpSp>
      <p:sp>
        <p:nvSpPr>
          <p:cNvPr id="3" name="TextBox 2">
            <a:extLst>
              <a:ext uri="{FF2B5EF4-FFF2-40B4-BE49-F238E27FC236}">
                <a16:creationId xmlns:a16="http://schemas.microsoft.com/office/drawing/2014/main" id="{83373374-A7C8-C829-2A28-7ED7C369482C}"/>
              </a:ext>
            </a:extLst>
          </p:cNvPr>
          <p:cNvSpPr txBox="1"/>
          <p:nvPr/>
        </p:nvSpPr>
        <p:spPr>
          <a:xfrm>
            <a:off x="1687445" y="560465"/>
            <a:ext cx="9870146" cy="2246769"/>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a) Có hai túi cà phê, túi thứ nhất cân nặng 1,5 kg, túi thứ hai cân nặng 0,9 kg. Hỏi:</a:t>
            </a:r>
          </a:p>
          <a:p>
            <a:pPr lvl="0" algn="just">
              <a:defRPr/>
            </a:pPr>
            <a:r>
              <a:rPr lang="vi-VN" sz="2800" dirty="0">
                <a:solidFill>
                  <a:srgbClr val="002060"/>
                </a:solidFill>
                <a:latin typeface="Cambria" panose="02040503050406030204" pitchFamily="18" charset="0"/>
                <a:ea typeface="Cambria" panose="02040503050406030204" pitchFamily="18" charset="0"/>
              </a:rPr>
              <a:t>– Túi thứ nhất nặng hơn túi thứ hai bao nhiêu ki-lô-gam?</a:t>
            </a:r>
          </a:p>
          <a:p>
            <a:pPr lvl="0" algn="just">
              <a:defRPr/>
            </a:pPr>
            <a:r>
              <a:rPr lang="vi-VN" sz="2800" dirty="0">
                <a:solidFill>
                  <a:srgbClr val="002060"/>
                </a:solidFill>
                <a:latin typeface="Cambria" panose="02040503050406030204" pitchFamily="18" charset="0"/>
                <a:ea typeface="Cambria" panose="02040503050406030204" pitchFamily="18" charset="0"/>
              </a:rPr>
              <a:t>– Phải san từ túi thứ nhất sang túi thứ hai bao nhiêu ki-lô-gam cà phê để hai túi có cân nặng như nhau?</a:t>
            </a:r>
          </a:p>
        </p:txBody>
      </p:sp>
      <p:sp>
        <p:nvSpPr>
          <p:cNvPr id="15" name="TextBox 14">
            <a:extLst>
              <a:ext uri="{FF2B5EF4-FFF2-40B4-BE49-F238E27FC236}">
                <a16:creationId xmlns:a16="http://schemas.microsoft.com/office/drawing/2014/main" id="{BEF99474-612A-9B40-AD5D-63C6B0F34788}"/>
              </a:ext>
            </a:extLst>
          </p:cNvPr>
          <p:cNvSpPr txBox="1"/>
          <p:nvPr/>
        </p:nvSpPr>
        <p:spPr>
          <a:xfrm>
            <a:off x="1584960" y="2807234"/>
            <a:ext cx="9441712" cy="3539430"/>
          </a:xfrm>
          <a:prstGeom prst="rect">
            <a:avLst/>
          </a:prstGeom>
          <a:noFill/>
        </p:spPr>
        <p:txBody>
          <a:bodyPr wrap="square" rtlCol="0">
            <a:spAutoFit/>
          </a:bodyPr>
          <a:lstStyle/>
          <a:p>
            <a:pPr algn="ctr"/>
            <a:r>
              <a:rPr lang="en-US" sz="3200" u="sng" dirty="0" err="1">
                <a:solidFill>
                  <a:srgbClr val="FF0000"/>
                </a:solidFill>
                <a:latin typeface="Cambria" panose="02040503050406030204" pitchFamily="18" charset="0"/>
                <a:ea typeface="Cambria" panose="02040503050406030204" pitchFamily="18" charset="0"/>
              </a:rPr>
              <a:t>Bài</a:t>
            </a:r>
            <a:r>
              <a:rPr lang="en-US" sz="3200" u="sng" dirty="0">
                <a:solidFill>
                  <a:srgbClr val="FF0000"/>
                </a:solidFill>
                <a:latin typeface="Cambria" panose="02040503050406030204" pitchFamily="18" charset="0"/>
                <a:ea typeface="Cambria" panose="02040503050406030204" pitchFamily="18" charset="0"/>
              </a:rPr>
              <a:t> </a:t>
            </a:r>
            <a:r>
              <a:rPr lang="en-US" sz="3200" u="sng" dirty="0" err="1">
                <a:solidFill>
                  <a:srgbClr val="FF0000"/>
                </a:solidFill>
                <a:latin typeface="Cambria" panose="02040503050406030204" pitchFamily="18" charset="0"/>
                <a:ea typeface="Cambria" panose="02040503050406030204" pitchFamily="18" charset="0"/>
              </a:rPr>
              <a:t>giải</a:t>
            </a:r>
            <a:endParaRPr lang="en-US" sz="3200" u="sng" dirty="0">
              <a:solidFill>
                <a:srgbClr val="FF0000"/>
              </a:solidFill>
              <a:latin typeface="Cambria" panose="02040503050406030204" pitchFamily="18" charset="0"/>
              <a:ea typeface="Cambria" panose="02040503050406030204" pitchFamily="18" charset="0"/>
            </a:endParaRPr>
          </a:p>
          <a:p>
            <a:pPr algn="ctr"/>
            <a:r>
              <a:rPr lang="vi-VN" sz="3200" dirty="0">
                <a:solidFill>
                  <a:srgbClr val="FF0000"/>
                </a:solidFill>
                <a:latin typeface="Cambria" panose="02040503050406030204" pitchFamily="18" charset="0"/>
                <a:ea typeface="Cambria" panose="02040503050406030204" pitchFamily="18" charset="0"/>
              </a:rPr>
              <a:t>Túi thứ nhất nặng hơn túi thứ hai số ki-lô-gam là:</a:t>
            </a:r>
          </a:p>
          <a:p>
            <a:pPr algn="ctr"/>
            <a:r>
              <a:rPr lang="vi-VN" sz="3200" dirty="0">
                <a:solidFill>
                  <a:srgbClr val="FF0000"/>
                </a:solidFill>
                <a:latin typeface="Cambria" panose="02040503050406030204" pitchFamily="18" charset="0"/>
                <a:ea typeface="Cambria" panose="02040503050406030204" pitchFamily="18" charset="0"/>
              </a:rPr>
              <a:t>1,5 – 0,9 = 0,6 (kg)</a:t>
            </a:r>
          </a:p>
          <a:p>
            <a:pPr algn="ctr"/>
            <a:r>
              <a:rPr lang="vi-VN" sz="3200" dirty="0">
                <a:solidFill>
                  <a:srgbClr val="FF0000"/>
                </a:solidFill>
                <a:latin typeface="Cambria" panose="02040503050406030204" pitchFamily="18" charset="0"/>
                <a:ea typeface="Cambria" panose="02040503050406030204" pitchFamily="18" charset="0"/>
              </a:rPr>
              <a:t>Phải san từ túi thứ nhất sang túi thứ hai số ki-lô-gam cà phê để hai túi có cân nặng như nhau là:</a:t>
            </a:r>
          </a:p>
          <a:p>
            <a:pPr algn="ctr"/>
            <a:r>
              <a:rPr lang="vi-VN" sz="3200" dirty="0">
                <a:solidFill>
                  <a:srgbClr val="FF0000"/>
                </a:solidFill>
                <a:latin typeface="Cambria" panose="02040503050406030204" pitchFamily="18" charset="0"/>
                <a:ea typeface="Cambria" panose="02040503050406030204" pitchFamily="18" charset="0"/>
              </a:rPr>
              <a:t>0,6 : 2 = 0,3 (kg)</a:t>
            </a:r>
            <a:endParaRPr lang="en-US" sz="3200" dirty="0">
              <a:solidFill>
                <a:srgbClr val="FF0000"/>
              </a:solidFill>
              <a:latin typeface="Cambria" panose="02040503050406030204" pitchFamily="18" charset="0"/>
              <a:ea typeface="Cambria" panose="02040503050406030204" pitchFamily="18" charset="0"/>
            </a:endParaRPr>
          </a:p>
          <a:p>
            <a:pPr algn="ctr"/>
            <a:r>
              <a:rPr lang="en-US" sz="3200" dirty="0">
                <a:solidFill>
                  <a:srgbClr val="FF0000"/>
                </a:solidFill>
                <a:latin typeface="Cambria" panose="02040503050406030204" pitchFamily="18" charset="0"/>
                <a:ea typeface="Cambria" panose="02040503050406030204" pitchFamily="18" charset="0"/>
              </a:rPr>
              <a:t>                        </a:t>
            </a:r>
            <a:r>
              <a:rPr lang="en-US" sz="3200" u="sng" dirty="0" err="1">
                <a:solidFill>
                  <a:srgbClr val="FF0000"/>
                </a:solidFill>
                <a:latin typeface="Cambria" panose="02040503050406030204" pitchFamily="18" charset="0"/>
                <a:ea typeface="Cambria" panose="02040503050406030204" pitchFamily="18" charset="0"/>
              </a:rPr>
              <a:t>Đáp</a:t>
            </a:r>
            <a:r>
              <a:rPr lang="en-US" sz="3200" u="sng" dirty="0">
                <a:solidFill>
                  <a:srgbClr val="FF0000"/>
                </a:solidFill>
                <a:latin typeface="Cambria" panose="02040503050406030204" pitchFamily="18" charset="0"/>
                <a:ea typeface="Cambria" panose="02040503050406030204" pitchFamily="18" charset="0"/>
              </a:rPr>
              <a:t> </a:t>
            </a:r>
            <a:r>
              <a:rPr lang="en-US" sz="3200" u="sng" dirty="0" err="1">
                <a:solidFill>
                  <a:srgbClr val="FF0000"/>
                </a:solidFill>
                <a:latin typeface="Cambria" panose="02040503050406030204" pitchFamily="18" charset="0"/>
                <a:ea typeface="Cambria" panose="02040503050406030204" pitchFamily="18" charset="0"/>
              </a:rPr>
              <a:t>số</a:t>
            </a:r>
            <a:r>
              <a:rPr lang="en-US" sz="3200" u="sng" dirty="0">
                <a:solidFill>
                  <a:srgbClr val="FF0000"/>
                </a:solidFill>
                <a:latin typeface="Cambria" panose="02040503050406030204" pitchFamily="18" charset="0"/>
                <a:ea typeface="Cambria" panose="02040503050406030204" pitchFamily="18" charset="0"/>
              </a:rPr>
              <a:t>: </a:t>
            </a:r>
            <a:r>
              <a:rPr lang="en-US" sz="3200" dirty="0">
                <a:solidFill>
                  <a:srgbClr val="FF0000"/>
                </a:solidFill>
                <a:latin typeface="Cambria" panose="02040503050406030204" pitchFamily="18" charset="0"/>
                <a:ea typeface="Cambria" panose="02040503050406030204" pitchFamily="18" charset="0"/>
              </a:rPr>
              <a:t>0,6kg; 0,3 kg</a:t>
            </a:r>
          </a:p>
        </p:txBody>
      </p:sp>
      <p:cxnSp>
        <p:nvCxnSpPr>
          <p:cNvPr id="5" name="Straight Connector 4">
            <a:extLst>
              <a:ext uri="{FF2B5EF4-FFF2-40B4-BE49-F238E27FC236}">
                <a16:creationId xmlns:a16="http://schemas.microsoft.com/office/drawing/2014/main" id="{6B0D3AD3-712B-94B4-A58A-4D42DA20A683}"/>
              </a:ext>
            </a:extLst>
          </p:cNvPr>
          <p:cNvCxnSpPr/>
          <p:nvPr/>
        </p:nvCxnSpPr>
        <p:spPr>
          <a:xfrm>
            <a:off x="4954555" y="1017037"/>
            <a:ext cx="398417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a:extLst>
              <a:ext uri="{FF2B5EF4-FFF2-40B4-BE49-F238E27FC236}">
                <a16:creationId xmlns:a16="http://schemas.microsoft.com/office/drawing/2014/main" id="{D41644C3-B95F-A1EE-53AD-94747848247C}"/>
              </a:ext>
            </a:extLst>
          </p:cNvPr>
          <p:cNvCxnSpPr>
            <a:cxnSpLocks/>
          </p:cNvCxnSpPr>
          <p:nvPr/>
        </p:nvCxnSpPr>
        <p:spPr>
          <a:xfrm>
            <a:off x="9330612" y="1017037"/>
            <a:ext cx="193682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48230E32-AF39-3193-7987-2F8C17EA549E}"/>
              </a:ext>
            </a:extLst>
          </p:cNvPr>
          <p:cNvCxnSpPr>
            <a:cxnSpLocks/>
          </p:cNvCxnSpPr>
          <p:nvPr/>
        </p:nvCxnSpPr>
        <p:spPr>
          <a:xfrm>
            <a:off x="1819469" y="1468016"/>
            <a:ext cx="170128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235187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5</a:t>
              </a:r>
            </a:p>
          </p:txBody>
        </p:sp>
      </p:grpSp>
      <p:sp>
        <p:nvSpPr>
          <p:cNvPr id="3" name="TextBox 2">
            <a:extLst>
              <a:ext uri="{FF2B5EF4-FFF2-40B4-BE49-F238E27FC236}">
                <a16:creationId xmlns:a16="http://schemas.microsoft.com/office/drawing/2014/main" id="{83373374-A7C8-C829-2A28-7ED7C369482C}"/>
              </a:ext>
            </a:extLst>
          </p:cNvPr>
          <p:cNvSpPr txBox="1"/>
          <p:nvPr/>
        </p:nvSpPr>
        <p:spPr>
          <a:xfrm>
            <a:off x="1687445" y="560465"/>
            <a:ext cx="9870146" cy="1815882"/>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b) Chị Huế muốn đựng 2,6 kg bột đậu xanh vào các lọ thuỷ tinh. Có hai loại lọ như hình bên. Theo em, nếu chỉ chọn lọ loại 0,65 kg thì cần ít nhất mấy lọ? Nếu chỉ chọn lọ loại 0,4 kg thì cần ít nhất mấy lọ?</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sp>
        <p:nvSpPr>
          <p:cNvPr id="15" name="TextBox 14">
            <a:extLst>
              <a:ext uri="{FF2B5EF4-FFF2-40B4-BE49-F238E27FC236}">
                <a16:creationId xmlns:a16="http://schemas.microsoft.com/office/drawing/2014/main" id="{BEF99474-612A-9B40-AD5D-63C6B0F34788}"/>
              </a:ext>
            </a:extLst>
          </p:cNvPr>
          <p:cNvSpPr txBox="1"/>
          <p:nvPr/>
        </p:nvSpPr>
        <p:spPr>
          <a:xfrm>
            <a:off x="653128" y="2209681"/>
            <a:ext cx="7857461" cy="4031873"/>
          </a:xfrm>
          <a:prstGeom prst="rect">
            <a:avLst/>
          </a:prstGeom>
          <a:noFill/>
        </p:spPr>
        <p:txBody>
          <a:bodyPr wrap="square" rtlCol="0">
            <a:spAutoFit/>
          </a:bodyPr>
          <a:lstStyle/>
          <a:p>
            <a:pPr lvl="0" algn="ctr"/>
            <a:r>
              <a:rPr lang="en-US" sz="3200" b="1" u="sng" dirty="0" err="1">
                <a:solidFill>
                  <a:srgbClr val="FF0000"/>
                </a:solidFill>
                <a:latin typeface="Cambria" panose="02040503050406030204" pitchFamily="18" charset="0"/>
                <a:ea typeface="Cambria" panose="02040503050406030204" pitchFamily="18" charset="0"/>
              </a:rPr>
              <a:t>Bài</a:t>
            </a:r>
            <a:r>
              <a:rPr lang="en-US" sz="3200" b="1" u="sng" dirty="0">
                <a:solidFill>
                  <a:srgbClr val="FF0000"/>
                </a:solidFill>
                <a:latin typeface="Cambria" panose="02040503050406030204" pitchFamily="18" charset="0"/>
                <a:ea typeface="Cambria" panose="02040503050406030204" pitchFamily="18" charset="0"/>
              </a:rPr>
              <a:t> </a:t>
            </a:r>
            <a:r>
              <a:rPr lang="en-US" sz="3200" b="1" u="sng" dirty="0" err="1">
                <a:solidFill>
                  <a:srgbClr val="FF0000"/>
                </a:solidFill>
                <a:latin typeface="Cambria" panose="02040503050406030204" pitchFamily="18" charset="0"/>
                <a:ea typeface="Cambria" panose="02040503050406030204" pitchFamily="18" charset="0"/>
              </a:rPr>
              <a:t>giải</a:t>
            </a:r>
            <a:endParaRPr lang="en-US" sz="3200" b="1" u="sng" dirty="0">
              <a:solidFill>
                <a:srgbClr val="FF0000"/>
              </a:solidFill>
              <a:latin typeface="Cambria" panose="02040503050406030204" pitchFamily="18" charset="0"/>
              <a:ea typeface="Cambria" panose="02040503050406030204" pitchFamily="18" charset="0"/>
            </a:endParaRPr>
          </a:p>
          <a:p>
            <a:pPr lvl="0" algn="ctr"/>
            <a:r>
              <a:rPr lang="en-US" sz="3200" b="1" dirty="0" err="1">
                <a:solidFill>
                  <a:srgbClr val="FF0000"/>
                </a:solidFill>
                <a:latin typeface="Cambria" panose="02040503050406030204" pitchFamily="18" charset="0"/>
                <a:ea typeface="Cambria" panose="02040503050406030204" pitchFamily="18" charset="0"/>
              </a:rPr>
              <a:t>Nếu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loại</a:t>
            </a:r>
            <a:r>
              <a:rPr lang="en-US" sz="3200" b="1" dirty="0">
                <a:solidFill>
                  <a:srgbClr val="FF0000"/>
                </a:solidFill>
                <a:latin typeface="Cambria" panose="02040503050406030204" pitchFamily="18" charset="0"/>
                <a:ea typeface="Cambria" panose="02040503050406030204" pitchFamily="18" charset="0"/>
              </a:rPr>
              <a:t> 0,65 kg </a:t>
            </a:r>
            <a:r>
              <a:rPr lang="en-US" sz="3200" b="1" dirty="0" err="1">
                <a:solidFill>
                  <a:srgbClr val="FF0000"/>
                </a:solidFill>
                <a:latin typeface="Cambria" panose="02040503050406030204" pitchFamily="18" charset="0"/>
                <a:ea typeface="Cambria" panose="02040503050406030204" pitchFamily="18" charset="0"/>
              </a:rPr>
              <a:t>thì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a:t>
            </a:r>
            <a:r>
              <a:rPr lang="en-US" sz="3200" b="1" dirty="0">
                <a:solidFill>
                  <a:srgbClr val="FF0000"/>
                </a:solidFill>
                <a:latin typeface="Cambria" panose="02040503050406030204" pitchFamily="18" charset="0"/>
                <a:ea typeface="Cambria" panose="02040503050406030204" pitchFamily="18" charset="0"/>
              </a:rPr>
              <a:t>:</a:t>
            </a:r>
          </a:p>
          <a:p>
            <a:pPr lvl="0" algn="ctr"/>
            <a:r>
              <a:rPr lang="en-US" sz="3200" b="1" dirty="0">
                <a:solidFill>
                  <a:srgbClr val="FF0000"/>
                </a:solidFill>
                <a:latin typeface="Cambria" panose="02040503050406030204" pitchFamily="18" charset="0"/>
                <a:ea typeface="Cambria" panose="02040503050406030204" pitchFamily="18" charset="0"/>
              </a:rPr>
              <a:t>2,6 : 0,65 = 4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a:t>
            </a:r>
          </a:p>
          <a:p>
            <a:pPr lvl="0" algn="ctr"/>
            <a:r>
              <a:rPr lang="en-US" sz="3200" b="1" dirty="0" err="1">
                <a:solidFill>
                  <a:srgbClr val="FF0000"/>
                </a:solidFill>
                <a:latin typeface="Cambria" panose="02040503050406030204" pitchFamily="18" charset="0"/>
                <a:ea typeface="Cambria" panose="02040503050406030204" pitchFamily="18" charset="0"/>
              </a:rPr>
              <a:t>Nếu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loại</a:t>
            </a:r>
            <a:r>
              <a:rPr lang="en-US" sz="3200" b="1" dirty="0">
                <a:solidFill>
                  <a:srgbClr val="FF0000"/>
                </a:solidFill>
                <a:latin typeface="Cambria" panose="02040503050406030204" pitchFamily="18" charset="0"/>
                <a:ea typeface="Cambria" panose="02040503050406030204" pitchFamily="18" charset="0"/>
              </a:rPr>
              <a:t> 0,4 kg </a:t>
            </a:r>
            <a:r>
              <a:rPr lang="en-US" sz="3200" b="1" dirty="0" err="1">
                <a:solidFill>
                  <a:srgbClr val="FF0000"/>
                </a:solidFill>
                <a:latin typeface="Cambria" panose="02040503050406030204" pitchFamily="18" charset="0"/>
                <a:ea typeface="Cambria" panose="02040503050406030204" pitchFamily="18" charset="0"/>
              </a:rPr>
              <a:t>thì</a:t>
            </a:r>
            <a:r>
              <a:rPr lang="en-US" sz="3200" b="1" dirty="0">
                <a:solidFill>
                  <a:srgbClr val="FF0000"/>
                </a:solidFill>
                <a:latin typeface="Cambria" panose="02040503050406030204" pitchFamily="18" charset="0"/>
                <a:ea typeface="Cambria" panose="02040503050406030204" pitchFamily="18" charset="0"/>
              </a:rPr>
              <a:t> ta </a:t>
            </a:r>
            <a:r>
              <a:rPr lang="en-US" sz="3200" b="1" dirty="0" err="1">
                <a:solidFill>
                  <a:srgbClr val="FF0000"/>
                </a:solidFill>
                <a:latin typeface="Cambria" panose="02040503050406030204" pitchFamily="18" charset="0"/>
                <a:ea typeface="Cambria" panose="02040503050406030204" pitchFamily="18" charset="0"/>
              </a:rPr>
              <a:t>có</a:t>
            </a:r>
            <a:r>
              <a:rPr lang="en-US" sz="3200" b="1" dirty="0">
                <a:solidFill>
                  <a:srgbClr val="FF0000"/>
                </a:solidFill>
                <a:latin typeface="Cambria" panose="02040503050406030204" pitchFamily="18" charset="0"/>
                <a:ea typeface="Cambria" panose="02040503050406030204" pitchFamily="18" charset="0"/>
              </a:rPr>
              <a:t>:</a:t>
            </a:r>
          </a:p>
          <a:p>
            <a:pPr lvl="0" algn="ctr"/>
            <a:r>
              <a:rPr lang="en-US" sz="3200" b="1" dirty="0">
                <a:solidFill>
                  <a:srgbClr val="FF0000"/>
                </a:solidFill>
                <a:latin typeface="Cambria" panose="02040503050406030204" pitchFamily="18" charset="0"/>
                <a:ea typeface="Cambria" panose="02040503050406030204" pitchFamily="18" charset="0"/>
              </a:rPr>
              <a:t>2,6 : 0,4 = 6,5</a:t>
            </a:r>
          </a:p>
          <a:p>
            <a:pPr lvl="0" algn="ctr"/>
            <a:r>
              <a:rPr lang="en-US" sz="3200" b="1" dirty="0" err="1">
                <a:solidFill>
                  <a:srgbClr val="FF0000"/>
                </a:solidFill>
                <a:latin typeface="Cambria" panose="02040503050406030204" pitchFamily="18" charset="0"/>
                <a:ea typeface="Cambria" panose="02040503050406030204" pitchFamily="18" charset="0"/>
              </a:rPr>
              <a:t>Vậy</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nếu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chọn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loại</a:t>
            </a:r>
            <a:r>
              <a:rPr lang="en-US" sz="3200" b="1" dirty="0">
                <a:solidFill>
                  <a:srgbClr val="FF0000"/>
                </a:solidFill>
                <a:latin typeface="Cambria" panose="02040503050406030204" pitchFamily="18" charset="0"/>
                <a:ea typeface="Cambria" panose="02040503050406030204" pitchFamily="18" charset="0"/>
              </a:rPr>
              <a:t> 0,4 kg </a:t>
            </a:r>
            <a:r>
              <a:rPr lang="en-US" sz="3200" b="1" dirty="0" err="1">
                <a:solidFill>
                  <a:srgbClr val="FF0000"/>
                </a:solidFill>
                <a:latin typeface="Cambria" panose="02040503050406030204" pitchFamily="18" charset="0"/>
                <a:ea typeface="Cambria" panose="02040503050406030204" pitchFamily="18" charset="0"/>
              </a:rPr>
              <a:t>thì</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cần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ít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nhất</a:t>
            </a:r>
            <a:r>
              <a:rPr lang="en-US" sz="3200" b="1" dirty="0">
                <a:solidFill>
                  <a:srgbClr val="FF0000"/>
                </a:solidFill>
                <a:latin typeface="Cambria" panose="02040503050406030204" pitchFamily="18" charset="0"/>
                <a:ea typeface="Cambria" panose="02040503050406030204" pitchFamily="18" charset="0"/>
              </a:rPr>
              <a:t> 7 </a:t>
            </a:r>
            <a:r>
              <a:rPr lang="en-US" sz="3200" b="1" dirty="0" err="1">
                <a:solidFill>
                  <a:srgbClr val="FF0000"/>
                </a:solidFill>
                <a:latin typeface="Cambria" panose="02040503050406030204" pitchFamily="18" charset="0"/>
                <a:ea typeface="Cambria" panose="02040503050406030204" pitchFamily="18" charset="0"/>
              </a:rPr>
              <a:t>lọ</a:t>
            </a:r>
            <a:r>
              <a:rPr lang="en-US" sz="3200" b="1" dirty="0">
                <a:solidFill>
                  <a:srgbClr val="FF0000"/>
                </a:solidFill>
                <a:latin typeface="Cambria" panose="02040503050406030204" pitchFamily="18" charset="0"/>
                <a:ea typeface="Cambria" panose="02040503050406030204" pitchFamily="18" charset="0"/>
              </a:rPr>
              <a:t>.</a:t>
            </a:r>
            <a:endPar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5" name="Picture 4">
            <a:extLst>
              <a:ext uri="{FF2B5EF4-FFF2-40B4-BE49-F238E27FC236}">
                <a16:creationId xmlns:a16="http://schemas.microsoft.com/office/drawing/2014/main" id="{C3B8F7E8-30C1-AD75-3506-15C8A30BC9AC}"/>
              </a:ext>
            </a:extLst>
          </p:cNvPr>
          <p:cNvPicPr>
            <a:picLocks noChangeAspect="1"/>
          </p:cNvPicPr>
          <p:nvPr/>
        </p:nvPicPr>
        <p:blipFill>
          <a:blip r:embed="rId2"/>
          <a:stretch>
            <a:fillRect/>
          </a:stretch>
        </p:blipFill>
        <p:spPr>
          <a:xfrm>
            <a:off x="8138447" y="2828925"/>
            <a:ext cx="3400425" cy="3028950"/>
          </a:xfrm>
          <a:prstGeom prst="rect">
            <a:avLst/>
          </a:prstGeom>
        </p:spPr>
      </p:pic>
      <p:cxnSp>
        <p:nvCxnSpPr>
          <p:cNvPr id="6" name="Straight Connector 5">
            <a:extLst>
              <a:ext uri="{FF2B5EF4-FFF2-40B4-BE49-F238E27FC236}">
                <a16:creationId xmlns:a16="http://schemas.microsoft.com/office/drawing/2014/main" id="{B6F15CF7-A282-5684-BB28-DA0D9A97D2CD}"/>
              </a:ext>
            </a:extLst>
          </p:cNvPr>
          <p:cNvCxnSpPr/>
          <p:nvPr/>
        </p:nvCxnSpPr>
        <p:spPr>
          <a:xfrm>
            <a:off x="4478694" y="1000125"/>
            <a:ext cx="543041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B8233CC3-88EA-2087-FA36-DF786B16C471}"/>
              </a:ext>
            </a:extLst>
          </p:cNvPr>
          <p:cNvCxnSpPr>
            <a:cxnSpLocks/>
          </p:cNvCxnSpPr>
          <p:nvPr/>
        </p:nvCxnSpPr>
        <p:spPr>
          <a:xfrm>
            <a:off x="7921690" y="1441774"/>
            <a:ext cx="347098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8704C703-3C9B-5376-F745-DC12441D8F05}"/>
              </a:ext>
            </a:extLst>
          </p:cNvPr>
          <p:cNvCxnSpPr>
            <a:cxnSpLocks/>
          </p:cNvCxnSpPr>
          <p:nvPr/>
        </p:nvCxnSpPr>
        <p:spPr>
          <a:xfrm>
            <a:off x="7249886" y="1861651"/>
            <a:ext cx="2929812"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785045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pSp>
        <p:nvGrpSpPr>
          <p:cNvPr id="9" name="Group 8"/>
          <p:cNvGrpSpPr/>
          <p:nvPr/>
        </p:nvGrpSpPr>
        <p:grpSpPr>
          <a:xfrm>
            <a:off x="924560" y="616446"/>
            <a:ext cx="660400" cy="707886"/>
            <a:chOff x="1219200" y="927874"/>
            <a:chExt cx="660400" cy="707886"/>
          </a:xfrm>
        </p:grpSpPr>
        <p:sp>
          <p:nvSpPr>
            <p:cNvPr id="7" name="Oval 6"/>
            <p:cNvSpPr/>
            <p:nvPr/>
          </p:nvSpPr>
          <p:spPr>
            <a:xfrm>
              <a:off x="1219200" y="975360"/>
              <a:ext cx="660400" cy="660400"/>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8" name="TextBox 7"/>
            <p:cNvSpPr txBox="1"/>
            <p:nvPr/>
          </p:nvSpPr>
          <p:spPr>
            <a:xfrm>
              <a:off x="1330960" y="927874"/>
              <a:ext cx="284480"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sym typeface="Arial" panose="020B0604020202020204" pitchFamily="34" charset="0"/>
                </a:rPr>
                <a:t>6</a:t>
              </a:r>
            </a:p>
          </p:txBody>
        </p:sp>
      </p:grpSp>
      <p:sp>
        <p:nvSpPr>
          <p:cNvPr id="3" name="TextBox 2">
            <a:extLst>
              <a:ext uri="{FF2B5EF4-FFF2-40B4-BE49-F238E27FC236}">
                <a16:creationId xmlns:a16="http://schemas.microsoft.com/office/drawing/2014/main" id="{83373374-A7C8-C829-2A28-7ED7C369482C}"/>
              </a:ext>
            </a:extLst>
          </p:cNvPr>
          <p:cNvSpPr txBox="1"/>
          <p:nvPr/>
        </p:nvSpPr>
        <p:spPr>
          <a:xfrm>
            <a:off x="1687445" y="560465"/>
            <a:ext cx="9870146" cy="954107"/>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Quan sát bảng giá cước vận chuyển bưu phẩm từ Hà Nội đến Thành phố Hồ Chí Minh bên:</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5" name="Picture 4">
            <a:extLst>
              <a:ext uri="{FF2B5EF4-FFF2-40B4-BE49-F238E27FC236}">
                <a16:creationId xmlns:a16="http://schemas.microsoft.com/office/drawing/2014/main" id="{6769330D-B68A-7041-13CE-070B86C7762F}"/>
              </a:ext>
            </a:extLst>
          </p:cNvPr>
          <p:cNvPicPr>
            <a:picLocks noChangeAspect="1"/>
          </p:cNvPicPr>
          <p:nvPr/>
        </p:nvPicPr>
        <p:blipFill>
          <a:blip r:embed="rId2"/>
          <a:stretch>
            <a:fillRect/>
          </a:stretch>
        </p:blipFill>
        <p:spPr>
          <a:xfrm>
            <a:off x="7506586" y="1277680"/>
            <a:ext cx="3962400" cy="3048000"/>
          </a:xfrm>
          <a:prstGeom prst="rect">
            <a:avLst/>
          </a:prstGeom>
        </p:spPr>
      </p:pic>
      <p:sp>
        <p:nvSpPr>
          <p:cNvPr id="6" name="TextBox 5">
            <a:extLst>
              <a:ext uri="{FF2B5EF4-FFF2-40B4-BE49-F238E27FC236}">
                <a16:creationId xmlns:a16="http://schemas.microsoft.com/office/drawing/2014/main" id="{2D6EEA87-EC4F-9068-8355-A7B22A1FC308}"/>
              </a:ext>
            </a:extLst>
          </p:cNvPr>
          <p:cNvSpPr txBox="1"/>
          <p:nvPr/>
        </p:nvSpPr>
        <p:spPr>
          <a:xfrm>
            <a:off x="776177" y="1655618"/>
            <a:ext cx="6496493" cy="2677656"/>
          </a:xfrm>
          <a:prstGeom prst="rect">
            <a:avLst/>
          </a:prstGeom>
          <a:noFill/>
        </p:spPr>
        <p:txBody>
          <a:bodyPr wrap="square" rtlCol="0">
            <a:spAutoFit/>
          </a:bodyPr>
          <a:lstStyle/>
          <a:p>
            <a:pPr lvl="0" algn="just">
              <a:defRPr/>
            </a:pPr>
            <a:r>
              <a:rPr lang="vi-VN" sz="2800" dirty="0">
                <a:solidFill>
                  <a:srgbClr val="002060"/>
                </a:solidFill>
                <a:latin typeface="Cambria" panose="02040503050406030204" pitchFamily="18" charset="0"/>
                <a:ea typeface="Cambria" panose="02040503050406030204" pitchFamily="18" charset="0"/>
              </a:rPr>
              <a:t>Em hãy giúp cô nhân viên bưu điện tính tiền cho hai khách hàng gửi bưu phẩm từ Hà Nội đến Thành phố Hồ Chí Minh. Biết rằng người thứ nhất gửi gói bưu phẩm cân nặng 0,6 kg và người thứ hai gửi gói bưu phẩm cân nặng 0,25 kg.</a:t>
            </a:r>
            <a:endPar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panose="020B0604020202020204" pitchFamily="34" charset="0"/>
            </a:endParaRPr>
          </a:p>
        </p:txBody>
      </p:sp>
      <p:pic>
        <p:nvPicPr>
          <p:cNvPr id="11" name="Picture 10">
            <a:extLst>
              <a:ext uri="{FF2B5EF4-FFF2-40B4-BE49-F238E27FC236}">
                <a16:creationId xmlns:a16="http://schemas.microsoft.com/office/drawing/2014/main" id="{18891766-84AE-5320-7E08-DD220C490643}"/>
              </a:ext>
            </a:extLst>
          </p:cNvPr>
          <p:cNvPicPr>
            <a:picLocks noChangeAspect="1"/>
          </p:cNvPicPr>
          <p:nvPr/>
        </p:nvPicPr>
        <p:blipFill>
          <a:blip r:embed="rId3"/>
          <a:stretch>
            <a:fillRect/>
          </a:stretch>
        </p:blipFill>
        <p:spPr>
          <a:xfrm>
            <a:off x="3753293" y="4299047"/>
            <a:ext cx="5438442" cy="2031753"/>
          </a:xfrm>
          <a:prstGeom prst="rect">
            <a:avLst/>
          </a:prstGeom>
        </p:spPr>
      </p:pic>
    </p:spTree>
    <p:extLst>
      <p:ext uri="{BB962C8B-B14F-4D97-AF65-F5344CB8AC3E}">
        <p14:creationId xmlns:p14="http://schemas.microsoft.com/office/powerpoint/2010/main" val="27512459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sp>
        <p:nvSpPr>
          <p:cNvPr id="4" name="TextBox 3">
            <a:extLst>
              <a:ext uri="{FF2B5EF4-FFF2-40B4-BE49-F238E27FC236}">
                <a16:creationId xmlns:a16="http://schemas.microsoft.com/office/drawing/2014/main" id="{7D7BE2DE-B9C6-ED71-D76D-A675DD4D263B}"/>
              </a:ext>
            </a:extLst>
          </p:cNvPr>
          <p:cNvSpPr txBox="1"/>
          <p:nvPr/>
        </p:nvSpPr>
        <p:spPr>
          <a:xfrm>
            <a:off x="1775637" y="1329070"/>
            <a:ext cx="8963247" cy="4401205"/>
          </a:xfrm>
          <a:prstGeom prst="rect">
            <a:avLst/>
          </a:prstGeom>
          <a:noFill/>
        </p:spPr>
        <p:txBody>
          <a:bodyPr wrap="square" rtlCol="0">
            <a:spAutoFit/>
          </a:bodyPr>
          <a:lstStyle/>
          <a:p>
            <a:pPr algn="ctr"/>
            <a:r>
              <a:rPr lang="en-US" sz="4000" b="1" dirty="0" err="1">
                <a:solidFill>
                  <a:srgbClr val="FF0000"/>
                </a:solidFill>
                <a:latin typeface="Cambria" panose="02040503050406030204" pitchFamily="18" charset="0"/>
                <a:ea typeface="Cambria" panose="02040503050406030204" pitchFamily="18" charset="0"/>
              </a:rPr>
              <a:t>Bài</a:t>
            </a:r>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giải:</a:t>
            </a:r>
          </a:p>
          <a:p>
            <a:pPr algn="ctr"/>
            <a:r>
              <a:rPr lang="vi-VN" sz="4000" dirty="0">
                <a:solidFill>
                  <a:srgbClr val="FF0000"/>
                </a:solidFill>
                <a:latin typeface="Cambria" panose="02040503050406030204" pitchFamily="18" charset="0"/>
                <a:ea typeface="Cambria" panose="02040503050406030204" pitchFamily="18" charset="0"/>
              </a:rPr>
              <a:t>Đổi 0,6 kg = 600 g</a:t>
            </a:r>
          </a:p>
          <a:p>
            <a:pPr algn="ctr"/>
            <a:r>
              <a:rPr lang="vi-VN" sz="4000" dirty="0">
                <a:solidFill>
                  <a:srgbClr val="FF0000"/>
                </a:solidFill>
                <a:latin typeface="Cambria" panose="02040503050406030204" pitchFamily="18" charset="0"/>
                <a:ea typeface="Cambria" panose="02040503050406030204" pitchFamily="18" charset="0"/>
              </a:rPr>
              <a:t>0,25 kg = 250 g</a:t>
            </a:r>
          </a:p>
          <a:p>
            <a:pPr algn="ctr"/>
            <a:r>
              <a:rPr lang="vi-VN" sz="4000" dirty="0">
                <a:solidFill>
                  <a:srgbClr val="FF0000"/>
                </a:solidFill>
                <a:latin typeface="Cambria" panose="02040503050406030204" pitchFamily="18" charset="0"/>
                <a:ea typeface="Cambria" panose="02040503050406030204" pitchFamily="18" charset="0"/>
              </a:rPr>
              <a:t>Giá tiền hai khách hàng gửi bưu phẩm từ Hà Nội đến Thành phố Hồ Chí Minh là:</a:t>
            </a:r>
          </a:p>
          <a:p>
            <a:pPr algn="ctr"/>
            <a:r>
              <a:rPr lang="vi-VN" sz="4000" dirty="0">
                <a:solidFill>
                  <a:srgbClr val="FF0000"/>
                </a:solidFill>
                <a:latin typeface="Cambria" panose="02040503050406030204" pitchFamily="18" charset="0"/>
                <a:ea typeface="Cambria" panose="02040503050406030204" pitchFamily="18" charset="0"/>
              </a:rPr>
              <a:t>15 000 + 7 500 = 22 500 (đồng)</a:t>
            </a:r>
          </a:p>
          <a:p>
            <a:pPr algn="r"/>
            <a:r>
              <a:rPr lang="vi-VN" sz="4000" dirty="0">
                <a:solidFill>
                  <a:srgbClr val="FF0000"/>
                </a:solidFill>
                <a:latin typeface="Cambria" panose="02040503050406030204" pitchFamily="18" charset="0"/>
                <a:ea typeface="Cambria" panose="02040503050406030204" pitchFamily="18" charset="0"/>
              </a:rPr>
              <a:t>Đáp số: 22 500 đồng</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71879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8000" r="-19000" b="-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E8048F-1046-DB50-3182-CC68173FC22B}"/>
              </a:ext>
            </a:extLst>
          </p:cNvPr>
          <p:cNvPicPr>
            <a:picLocks noChangeAspect="1"/>
          </p:cNvPicPr>
          <p:nvPr/>
        </p:nvPicPr>
        <p:blipFill>
          <a:blip r:embed="rId3"/>
          <a:stretch>
            <a:fillRect/>
          </a:stretch>
        </p:blipFill>
        <p:spPr>
          <a:xfrm>
            <a:off x="123697" y="1453725"/>
            <a:ext cx="7498730" cy="3950550"/>
          </a:xfrm>
          <a:prstGeom prst="rect">
            <a:avLst/>
          </a:prstGeom>
        </p:spPr>
      </p:pic>
    </p:spTree>
    <p:extLst>
      <p:ext uri="{BB962C8B-B14F-4D97-AF65-F5344CB8AC3E}">
        <p14:creationId xmlns:p14="http://schemas.microsoft.com/office/powerpoint/2010/main" val="28044774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khởi động đầu giờ _ Nguồn- Yêu dân tộc Việt Nam">
            <a:hlinkClick r:id="" action="ppaction://media"/>
            <a:extLst>
              <a:ext uri="{FF2B5EF4-FFF2-40B4-BE49-F238E27FC236}">
                <a16:creationId xmlns:a16="http://schemas.microsoft.com/office/drawing/2014/main" id="{7E5E17C8-BDF7-F303-A1E5-4DFD1323C53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91672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7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444C99-D8B1-1887-EEDB-13AAB36723C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351" b="31382"/>
          <a:stretch/>
        </p:blipFill>
        <p:spPr>
          <a:xfrm flipH="1">
            <a:off x="-367350" y="2698647"/>
            <a:ext cx="2009644" cy="4159353"/>
          </a:xfrm>
          <a:prstGeom prst="rect">
            <a:avLst/>
          </a:prstGeom>
        </p:spPr>
      </p:pic>
      <p:grpSp>
        <p:nvGrpSpPr>
          <p:cNvPr id="8" name="Group 7">
            <a:extLst>
              <a:ext uri="{FF2B5EF4-FFF2-40B4-BE49-F238E27FC236}">
                <a16:creationId xmlns:a16="http://schemas.microsoft.com/office/drawing/2014/main" id="{9680604C-7781-F6BC-CFEC-8342E0E3862F}"/>
              </a:ext>
            </a:extLst>
          </p:cNvPr>
          <p:cNvGrpSpPr/>
          <p:nvPr/>
        </p:nvGrpSpPr>
        <p:grpSpPr>
          <a:xfrm>
            <a:off x="1400278" y="4349058"/>
            <a:ext cx="5454569" cy="2284557"/>
            <a:chOff x="1400278" y="4349058"/>
            <a:chExt cx="5454569" cy="2284557"/>
          </a:xfrm>
        </p:grpSpPr>
        <p:sp>
          <p:nvSpPr>
            <p:cNvPr id="9" name="Freeform 4">
              <a:extLst>
                <a:ext uri="{FF2B5EF4-FFF2-40B4-BE49-F238E27FC236}">
                  <a16:creationId xmlns:a16="http://schemas.microsoft.com/office/drawing/2014/main" id="{E1528893-D763-F470-9F34-8490DAA32206}"/>
                </a:ext>
              </a:extLst>
            </p:cNvPr>
            <p:cNvSpPr/>
            <p:nvPr/>
          </p:nvSpPr>
          <p:spPr>
            <a:xfrm>
              <a:off x="2799682" y="4547558"/>
              <a:ext cx="1189856" cy="2055494"/>
            </a:xfrm>
            <a:custGeom>
              <a:avLst/>
              <a:gdLst/>
              <a:ahLst/>
              <a:cxnLst/>
              <a:rect l="l" t="t" r="r" b="b"/>
              <a:pathLst>
                <a:path w="3614224" h="5949340">
                  <a:moveTo>
                    <a:pt x="0" y="0"/>
                  </a:moveTo>
                  <a:lnTo>
                    <a:pt x="3614225" y="0"/>
                  </a:lnTo>
                  <a:lnTo>
                    <a:pt x="3614225" y="5949340"/>
                  </a:lnTo>
                  <a:lnTo>
                    <a:pt x="0" y="5949340"/>
                  </a:lnTo>
                  <a:lnTo>
                    <a:pt x="0" y="0"/>
                  </a:lnTo>
                  <a:close/>
                </a:path>
              </a:pathLst>
            </a:custGeom>
            <a:blipFill>
              <a:blip r:embed="rId3"/>
              <a:stretch>
                <a:fillRect/>
              </a:stretch>
            </a:blipFill>
          </p:spPr>
          <p:txBody>
            <a:bodyPr/>
            <a:lstStyle/>
            <a:p>
              <a:endParaRPr lang="en-US"/>
            </a:p>
          </p:txBody>
        </p:sp>
        <p:sp>
          <p:nvSpPr>
            <p:cNvPr id="10" name="Freeform 8">
              <a:extLst>
                <a:ext uri="{FF2B5EF4-FFF2-40B4-BE49-F238E27FC236}">
                  <a16:creationId xmlns:a16="http://schemas.microsoft.com/office/drawing/2014/main" id="{2F47EEFA-92B2-C014-B6C0-1AA47B1280FE}"/>
                </a:ext>
              </a:extLst>
            </p:cNvPr>
            <p:cNvSpPr/>
            <p:nvPr/>
          </p:nvSpPr>
          <p:spPr>
            <a:xfrm>
              <a:off x="1400278" y="4355387"/>
              <a:ext cx="1399404" cy="2153107"/>
            </a:xfrm>
            <a:custGeom>
              <a:avLst/>
              <a:gdLst/>
              <a:ahLst/>
              <a:cxnLst/>
              <a:rect l="l" t="t" r="r" b="b"/>
              <a:pathLst>
                <a:path w="2939730" h="5057601">
                  <a:moveTo>
                    <a:pt x="0" y="0"/>
                  </a:moveTo>
                  <a:lnTo>
                    <a:pt x="2939730" y="0"/>
                  </a:lnTo>
                  <a:lnTo>
                    <a:pt x="2939730" y="5057601"/>
                  </a:lnTo>
                  <a:lnTo>
                    <a:pt x="0" y="5057601"/>
                  </a:lnTo>
                  <a:lnTo>
                    <a:pt x="0" y="0"/>
                  </a:lnTo>
                  <a:close/>
                </a:path>
              </a:pathLst>
            </a:custGeom>
            <a:blipFill>
              <a:blip r:embed="rId4"/>
              <a:stretch>
                <a:fillRect/>
              </a:stretch>
            </a:blipFill>
          </p:spPr>
          <p:txBody>
            <a:bodyPr/>
            <a:lstStyle/>
            <a:p>
              <a:endParaRPr lang="en-US"/>
            </a:p>
          </p:txBody>
        </p:sp>
        <p:sp>
          <p:nvSpPr>
            <p:cNvPr id="11" name="Freeform 9">
              <a:extLst>
                <a:ext uri="{FF2B5EF4-FFF2-40B4-BE49-F238E27FC236}">
                  <a16:creationId xmlns:a16="http://schemas.microsoft.com/office/drawing/2014/main" id="{43A9D17A-A6D4-60E1-3292-93E1B2528C8D}"/>
                </a:ext>
              </a:extLst>
            </p:cNvPr>
            <p:cNvSpPr/>
            <p:nvPr/>
          </p:nvSpPr>
          <p:spPr>
            <a:xfrm>
              <a:off x="3989539" y="4480507"/>
              <a:ext cx="1280962" cy="2153108"/>
            </a:xfrm>
            <a:custGeom>
              <a:avLst/>
              <a:gdLst/>
              <a:ahLst/>
              <a:cxnLst/>
              <a:rect l="l" t="t" r="r" b="b"/>
              <a:pathLst>
                <a:path w="3217305" h="5086648">
                  <a:moveTo>
                    <a:pt x="0" y="0"/>
                  </a:moveTo>
                  <a:lnTo>
                    <a:pt x="3217305" y="0"/>
                  </a:lnTo>
                  <a:lnTo>
                    <a:pt x="3217305" y="5086648"/>
                  </a:lnTo>
                  <a:lnTo>
                    <a:pt x="0" y="5086648"/>
                  </a:lnTo>
                  <a:lnTo>
                    <a:pt x="0" y="0"/>
                  </a:lnTo>
                  <a:close/>
                </a:path>
              </a:pathLst>
            </a:custGeom>
            <a:blipFill>
              <a:blip r:embed="rId5"/>
              <a:stretch>
                <a:fillRect/>
              </a:stretch>
            </a:blipFill>
          </p:spPr>
          <p:txBody>
            <a:bodyPr/>
            <a:lstStyle/>
            <a:p>
              <a:endParaRPr lang="en-US" b="1"/>
            </a:p>
          </p:txBody>
        </p:sp>
        <p:sp>
          <p:nvSpPr>
            <p:cNvPr id="12" name="Freeform 7">
              <a:extLst>
                <a:ext uri="{FF2B5EF4-FFF2-40B4-BE49-F238E27FC236}">
                  <a16:creationId xmlns:a16="http://schemas.microsoft.com/office/drawing/2014/main" id="{08A23835-D9E0-F197-45BD-517992FAD981}"/>
                </a:ext>
              </a:extLst>
            </p:cNvPr>
            <p:cNvSpPr/>
            <p:nvPr/>
          </p:nvSpPr>
          <p:spPr>
            <a:xfrm>
              <a:off x="5455443" y="4349058"/>
              <a:ext cx="1399404" cy="2253994"/>
            </a:xfrm>
            <a:custGeom>
              <a:avLst/>
              <a:gdLst/>
              <a:ahLst/>
              <a:cxnLst/>
              <a:rect l="l" t="t" r="r" b="b"/>
              <a:pathLst>
                <a:path w="2484311" h="4114800">
                  <a:moveTo>
                    <a:pt x="0" y="0"/>
                  </a:moveTo>
                  <a:lnTo>
                    <a:pt x="2484311" y="0"/>
                  </a:lnTo>
                  <a:lnTo>
                    <a:pt x="2484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pic>
        <p:nvPicPr>
          <p:cNvPr id="2" name="Picture 1">
            <a:extLst>
              <a:ext uri="{FF2B5EF4-FFF2-40B4-BE49-F238E27FC236}">
                <a16:creationId xmlns:a16="http://schemas.microsoft.com/office/drawing/2014/main" id="{006E5584-E766-0739-08A5-D32A6F538CCE}"/>
              </a:ext>
            </a:extLst>
          </p:cNvPr>
          <p:cNvPicPr>
            <a:picLocks noChangeAspect="1"/>
          </p:cNvPicPr>
          <p:nvPr/>
        </p:nvPicPr>
        <p:blipFill>
          <a:blip r:embed="rId8"/>
          <a:stretch>
            <a:fillRect/>
          </a:stretch>
        </p:blipFill>
        <p:spPr>
          <a:xfrm>
            <a:off x="0" y="262706"/>
            <a:ext cx="12022354" cy="5791702"/>
          </a:xfrm>
          <a:prstGeom prst="rect">
            <a:avLst/>
          </a:prstGeom>
        </p:spPr>
      </p:pic>
    </p:spTree>
    <p:extLst>
      <p:ext uri="{BB962C8B-B14F-4D97-AF65-F5344CB8AC3E}">
        <p14:creationId xmlns:p14="http://schemas.microsoft.com/office/powerpoint/2010/main" val="421425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ectangle: Rounded Corners 56">
            <a:extLst>
              <a:ext uri="{FF2B5EF4-FFF2-40B4-BE49-F238E27FC236}">
                <a16:creationId xmlns:a16="http://schemas.microsoft.com/office/drawing/2014/main" id="{71C59226-DAE3-861C-F0E4-30CC6D50A58F}"/>
              </a:ext>
            </a:extLst>
          </p:cNvPr>
          <p:cNvSpPr/>
          <p:nvPr/>
        </p:nvSpPr>
        <p:spPr>
          <a:xfrm>
            <a:off x="1417689" y="297734"/>
            <a:ext cx="9356622" cy="40517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068B731D-8CAC-4B7A-1ED8-82F0E150929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351" b="31382"/>
          <a:stretch/>
        </p:blipFill>
        <p:spPr>
          <a:xfrm flipH="1">
            <a:off x="-367350" y="2780839"/>
            <a:ext cx="2009644" cy="4159353"/>
          </a:xfrm>
          <a:prstGeom prst="rect">
            <a:avLst/>
          </a:prstGeom>
        </p:spPr>
      </p:pic>
      <p:grpSp>
        <p:nvGrpSpPr>
          <p:cNvPr id="13" name="Group 12">
            <a:extLst>
              <a:ext uri="{FF2B5EF4-FFF2-40B4-BE49-F238E27FC236}">
                <a16:creationId xmlns:a16="http://schemas.microsoft.com/office/drawing/2014/main" id="{39450E2D-6C44-8CED-7CDD-75B233CE9275}"/>
              </a:ext>
            </a:extLst>
          </p:cNvPr>
          <p:cNvGrpSpPr/>
          <p:nvPr/>
        </p:nvGrpSpPr>
        <p:grpSpPr>
          <a:xfrm>
            <a:off x="1400278" y="4431250"/>
            <a:ext cx="5454569" cy="2284557"/>
            <a:chOff x="1400278" y="4349058"/>
            <a:chExt cx="5454569" cy="2284557"/>
          </a:xfrm>
        </p:grpSpPr>
        <p:sp>
          <p:nvSpPr>
            <p:cNvPr id="8" name="Freeform 4">
              <a:extLst>
                <a:ext uri="{FF2B5EF4-FFF2-40B4-BE49-F238E27FC236}">
                  <a16:creationId xmlns:a16="http://schemas.microsoft.com/office/drawing/2014/main" id="{6CA8F361-25E3-CC7E-A256-565A32402974}"/>
                </a:ext>
              </a:extLst>
            </p:cNvPr>
            <p:cNvSpPr/>
            <p:nvPr/>
          </p:nvSpPr>
          <p:spPr>
            <a:xfrm>
              <a:off x="2799682" y="4547558"/>
              <a:ext cx="1189856" cy="2055494"/>
            </a:xfrm>
            <a:custGeom>
              <a:avLst/>
              <a:gdLst/>
              <a:ahLst/>
              <a:cxnLst/>
              <a:rect l="l" t="t" r="r" b="b"/>
              <a:pathLst>
                <a:path w="3614224" h="5949340">
                  <a:moveTo>
                    <a:pt x="0" y="0"/>
                  </a:moveTo>
                  <a:lnTo>
                    <a:pt x="3614225" y="0"/>
                  </a:lnTo>
                  <a:lnTo>
                    <a:pt x="3614225" y="5949340"/>
                  </a:lnTo>
                  <a:lnTo>
                    <a:pt x="0" y="5949340"/>
                  </a:lnTo>
                  <a:lnTo>
                    <a:pt x="0" y="0"/>
                  </a:lnTo>
                  <a:close/>
                </a:path>
              </a:pathLst>
            </a:custGeom>
            <a:blipFill>
              <a:blip r:embed="rId5"/>
              <a:stretch>
                <a:fillRect/>
              </a:stretch>
            </a:blipFill>
          </p:spPr>
          <p:txBody>
            <a:bodyPr/>
            <a:lstStyle/>
            <a:p>
              <a:endParaRPr lang="en-US"/>
            </a:p>
          </p:txBody>
        </p:sp>
        <p:sp>
          <p:nvSpPr>
            <p:cNvPr id="10" name="Freeform 8">
              <a:extLst>
                <a:ext uri="{FF2B5EF4-FFF2-40B4-BE49-F238E27FC236}">
                  <a16:creationId xmlns:a16="http://schemas.microsoft.com/office/drawing/2014/main" id="{D369F22A-B5CA-4204-F1E3-6F73FF926832}"/>
                </a:ext>
              </a:extLst>
            </p:cNvPr>
            <p:cNvSpPr/>
            <p:nvPr/>
          </p:nvSpPr>
          <p:spPr>
            <a:xfrm>
              <a:off x="1400278" y="4355387"/>
              <a:ext cx="1399404" cy="2153107"/>
            </a:xfrm>
            <a:custGeom>
              <a:avLst/>
              <a:gdLst/>
              <a:ahLst/>
              <a:cxnLst/>
              <a:rect l="l" t="t" r="r" b="b"/>
              <a:pathLst>
                <a:path w="2939730" h="5057601">
                  <a:moveTo>
                    <a:pt x="0" y="0"/>
                  </a:moveTo>
                  <a:lnTo>
                    <a:pt x="2939730" y="0"/>
                  </a:lnTo>
                  <a:lnTo>
                    <a:pt x="2939730" y="5057601"/>
                  </a:lnTo>
                  <a:lnTo>
                    <a:pt x="0" y="5057601"/>
                  </a:lnTo>
                  <a:lnTo>
                    <a:pt x="0" y="0"/>
                  </a:lnTo>
                  <a:close/>
                </a:path>
              </a:pathLst>
            </a:custGeom>
            <a:blipFill>
              <a:blip r:embed="rId6"/>
              <a:stretch>
                <a:fillRect/>
              </a:stretch>
            </a:blipFill>
          </p:spPr>
          <p:txBody>
            <a:bodyPr/>
            <a:lstStyle/>
            <a:p>
              <a:endParaRPr lang="en-US"/>
            </a:p>
          </p:txBody>
        </p:sp>
        <p:sp>
          <p:nvSpPr>
            <p:cNvPr id="11" name="Freeform 9">
              <a:extLst>
                <a:ext uri="{FF2B5EF4-FFF2-40B4-BE49-F238E27FC236}">
                  <a16:creationId xmlns:a16="http://schemas.microsoft.com/office/drawing/2014/main" id="{5AC2E246-71C4-395E-4A4A-8FC9DB3ACB37}"/>
                </a:ext>
              </a:extLst>
            </p:cNvPr>
            <p:cNvSpPr/>
            <p:nvPr/>
          </p:nvSpPr>
          <p:spPr>
            <a:xfrm>
              <a:off x="3989539" y="4480507"/>
              <a:ext cx="1280962" cy="2153108"/>
            </a:xfrm>
            <a:custGeom>
              <a:avLst/>
              <a:gdLst/>
              <a:ahLst/>
              <a:cxnLst/>
              <a:rect l="l" t="t" r="r" b="b"/>
              <a:pathLst>
                <a:path w="3217305" h="5086648">
                  <a:moveTo>
                    <a:pt x="0" y="0"/>
                  </a:moveTo>
                  <a:lnTo>
                    <a:pt x="3217305" y="0"/>
                  </a:lnTo>
                  <a:lnTo>
                    <a:pt x="3217305" y="5086648"/>
                  </a:lnTo>
                  <a:lnTo>
                    <a:pt x="0" y="5086648"/>
                  </a:lnTo>
                  <a:lnTo>
                    <a:pt x="0" y="0"/>
                  </a:lnTo>
                  <a:close/>
                </a:path>
              </a:pathLst>
            </a:custGeom>
            <a:blipFill>
              <a:blip r:embed="rId7"/>
              <a:stretch>
                <a:fillRect/>
              </a:stretch>
            </a:blipFill>
          </p:spPr>
          <p:txBody>
            <a:bodyPr/>
            <a:lstStyle/>
            <a:p>
              <a:endParaRPr lang="en-US" b="1"/>
            </a:p>
          </p:txBody>
        </p:sp>
        <p:sp>
          <p:nvSpPr>
            <p:cNvPr id="12" name="Freeform 7">
              <a:extLst>
                <a:ext uri="{FF2B5EF4-FFF2-40B4-BE49-F238E27FC236}">
                  <a16:creationId xmlns:a16="http://schemas.microsoft.com/office/drawing/2014/main" id="{BBBA3482-706E-99D1-79F8-4F394FC560DF}"/>
                </a:ext>
              </a:extLst>
            </p:cNvPr>
            <p:cNvSpPr/>
            <p:nvPr/>
          </p:nvSpPr>
          <p:spPr>
            <a:xfrm>
              <a:off x="5455443" y="4349058"/>
              <a:ext cx="1399404" cy="2253994"/>
            </a:xfrm>
            <a:custGeom>
              <a:avLst/>
              <a:gdLst/>
              <a:ahLst/>
              <a:cxnLst/>
              <a:rect l="l" t="t" r="r" b="b"/>
              <a:pathLst>
                <a:path w="2484311" h="4114800">
                  <a:moveTo>
                    <a:pt x="0" y="0"/>
                  </a:moveTo>
                  <a:lnTo>
                    <a:pt x="2484311" y="0"/>
                  </a:lnTo>
                  <a:lnTo>
                    <a:pt x="24843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26" name="Rectangle: Rounded Corners 25">
            <a:extLst>
              <a:ext uri="{FF2B5EF4-FFF2-40B4-BE49-F238E27FC236}">
                <a16:creationId xmlns:a16="http://schemas.microsoft.com/office/drawing/2014/main" id="{AB036B96-0FE6-826C-DD98-36F86FA10B61}"/>
              </a:ext>
            </a:extLst>
          </p:cNvPr>
          <p:cNvSpPr/>
          <p:nvPr/>
        </p:nvSpPr>
        <p:spPr>
          <a:xfrm>
            <a:off x="2927763" y="0"/>
            <a:ext cx="6063422" cy="1012126"/>
          </a:xfrm>
          <a:prstGeom prst="roundRect">
            <a:avLst>
              <a:gd name="adj" fmla="val 10662"/>
            </a:avLst>
          </a:prstGeom>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4400" b="1" dirty="0">
                <a:solidFill>
                  <a:srgbClr val="FF0066"/>
                </a:solidFill>
                <a:latin typeface="Arial" panose="020B0604020202020204" pitchFamily="34" charset="0"/>
                <a:cs typeface="Arial" panose="020B0604020202020204" pitchFamily="34" charset="0"/>
              </a:rPr>
              <a:t>8,4 : 5 = ?</a:t>
            </a:r>
          </a:p>
        </p:txBody>
      </p:sp>
      <p:grpSp>
        <p:nvGrpSpPr>
          <p:cNvPr id="39" name="Group 38">
            <a:extLst>
              <a:ext uri="{FF2B5EF4-FFF2-40B4-BE49-F238E27FC236}">
                <a16:creationId xmlns:a16="http://schemas.microsoft.com/office/drawing/2014/main" id="{038CA1B1-558D-7A9F-C182-E361D6AE8F35}"/>
              </a:ext>
            </a:extLst>
          </p:cNvPr>
          <p:cNvGrpSpPr/>
          <p:nvPr/>
        </p:nvGrpSpPr>
        <p:grpSpPr>
          <a:xfrm>
            <a:off x="1917113" y="1272206"/>
            <a:ext cx="3538330" cy="1232201"/>
            <a:chOff x="1634449" y="2043257"/>
            <a:chExt cx="3538330" cy="1232201"/>
          </a:xfrm>
        </p:grpSpPr>
        <p:sp>
          <p:nvSpPr>
            <p:cNvPr id="40" name="Rectangle: Rounded Corners 39">
              <a:extLst>
                <a:ext uri="{FF2B5EF4-FFF2-40B4-BE49-F238E27FC236}">
                  <a16:creationId xmlns:a16="http://schemas.microsoft.com/office/drawing/2014/main" id="{CEA78289-7781-3326-3DA1-A8FD6384A98F}"/>
                </a:ext>
              </a:extLst>
            </p:cNvPr>
            <p:cNvSpPr/>
            <p:nvPr/>
          </p:nvSpPr>
          <p:spPr>
            <a:xfrm>
              <a:off x="1985420" y="2322396"/>
              <a:ext cx="3187359" cy="953062"/>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n w="28575">
                    <a:solidFill>
                      <a:schemeClr val="tx1"/>
                    </a:solidFill>
                  </a:ln>
                  <a:solidFill>
                    <a:schemeClr val="tx1"/>
                  </a:solidFill>
                  <a:latin typeface="Arial" panose="020B0604020202020204" pitchFamily="34" charset="0"/>
                  <a:cs typeface="Arial" panose="020B0604020202020204" pitchFamily="34" charset="0"/>
                </a:rPr>
                <a:t>2,68</a:t>
              </a:r>
            </a:p>
          </p:txBody>
        </p:sp>
        <p:sp>
          <p:nvSpPr>
            <p:cNvPr id="41" name="Oval 40">
              <a:extLst>
                <a:ext uri="{FF2B5EF4-FFF2-40B4-BE49-F238E27FC236}">
                  <a16:creationId xmlns:a16="http://schemas.microsoft.com/office/drawing/2014/main" id="{CB2A0876-5C5F-717F-0DBE-978F2FB62FAF}"/>
                </a:ext>
              </a:extLst>
            </p:cNvPr>
            <p:cNvSpPr/>
            <p:nvPr/>
          </p:nvSpPr>
          <p:spPr>
            <a:xfrm>
              <a:off x="1634449" y="2043257"/>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9525">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A</a:t>
              </a:r>
            </a:p>
          </p:txBody>
        </p:sp>
      </p:grpSp>
      <p:grpSp>
        <p:nvGrpSpPr>
          <p:cNvPr id="42" name="Group 41">
            <a:extLst>
              <a:ext uri="{FF2B5EF4-FFF2-40B4-BE49-F238E27FC236}">
                <a16:creationId xmlns:a16="http://schemas.microsoft.com/office/drawing/2014/main" id="{40F5381E-EB5F-1106-0FDA-44808B0AF296}"/>
              </a:ext>
            </a:extLst>
          </p:cNvPr>
          <p:cNvGrpSpPr/>
          <p:nvPr/>
        </p:nvGrpSpPr>
        <p:grpSpPr>
          <a:xfrm>
            <a:off x="6605081" y="1315326"/>
            <a:ext cx="3427949" cy="1206388"/>
            <a:chOff x="6763897" y="2069070"/>
            <a:chExt cx="3427949" cy="1206388"/>
          </a:xfrm>
        </p:grpSpPr>
        <p:sp>
          <p:nvSpPr>
            <p:cNvPr id="43" name="Rectangle: Rounded Corners 42">
              <a:extLst>
                <a:ext uri="{FF2B5EF4-FFF2-40B4-BE49-F238E27FC236}">
                  <a16:creationId xmlns:a16="http://schemas.microsoft.com/office/drawing/2014/main" id="{9D867645-480C-9C6F-B164-E85A548A12EB}"/>
                </a:ext>
              </a:extLst>
            </p:cNvPr>
            <p:cNvSpPr/>
            <p:nvPr/>
          </p:nvSpPr>
          <p:spPr>
            <a:xfrm>
              <a:off x="7004486" y="2322396"/>
              <a:ext cx="3187360" cy="953062"/>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a:ln w="28575">
                    <a:solidFill>
                      <a:schemeClr val="tx1"/>
                    </a:solidFill>
                  </a:ln>
                  <a:solidFill>
                    <a:schemeClr val="tx1"/>
                  </a:solidFill>
                  <a:latin typeface="Arial" panose="020B0604020202020204" pitchFamily="34" charset="0"/>
                  <a:cs typeface="Arial" panose="020B0604020202020204" pitchFamily="34" charset="0"/>
                </a:rPr>
                <a:t>1,58</a:t>
              </a:r>
            </a:p>
          </p:txBody>
        </p:sp>
        <p:sp>
          <p:nvSpPr>
            <p:cNvPr id="44" name="Oval 43">
              <a:extLst>
                <a:ext uri="{FF2B5EF4-FFF2-40B4-BE49-F238E27FC236}">
                  <a16:creationId xmlns:a16="http://schemas.microsoft.com/office/drawing/2014/main" id="{40FC67A8-11D4-4A34-CBB2-4ADE11B4C656}"/>
                </a:ext>
              </a:extLst>
            </p:cNvPr>
            <p:cNvSpPr/>
            <p:nvPr/>
          </p:nvSpPr>
          <p:spPr>
            <a:xfrm>
              <a:off x="6763897" y="2069070"/>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12700">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B</a:t>
              </a:r>
            </a:p>
          </p:txBody>
        </p:sp>
      </p:grpSp>
      <p:grpSp>
        <p:nvGrpSpPr>
          <p:cNvPr id="45" name="Group 44">
            <a:extLst>
              <a:ext uri="{FF2B5EF4-FFF2-40B4-BE49-F238E27FC236}">
                <a16:creationId xmlns:a16="http://schemas.microsoft.com/office/drawing/2014/main" id="{021CE51F-4A28-1AF7-C2A9-6BA07593E645}"/>
              </a:ext>
            </a:extLst>
          </p:cNvPr>
          <p:cNvGrpSpPr/>
          <p:nvPr/>
        </p:nvGrpSpPr>
        <p:grpSpPr>
          <a:xfrm>
            <a:off x="1944149" y="2783076"/>
            <a:ext cx="3514350" cy="1370300"/>
            <a:chOff x="1658429" y="4301579"/>
            <a:chExt cx="3514350" cy="1370300"/>
          </a:xfrm>
        </p:grpSpPr>
        <p:sp>
          <p:nvSpPr>
            <p:cNvPr id="46" name="Rectangle: Rounded Corners 45">
              <a:extLst>
                <a:ext uri="{FF2B5EF4-FFF2-40B4-BE49-F238E27FC236}">
                  <a16:creationId xmlns:a16="http://schemas.microsoft.com/office/drawing/2014/main" id="{39015428-99D0-F59B-744D-71DA85CAFE92}"/>
                </a:ext>
              </a:extLst>
            </p:cNvPr>
            <p:cNvSpPr/>
            <p:nvPr/>
          </p:nvSpPr>
          <p:spPr>
            <a:xfrm>
              <a:off x="1985420" y="4733721"/>
              <a:ext cx="3187359" cy="938158"/>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a:ln w="28575">
                    <a:solidFill>
                      <a:schemeClr val="tx1"/>
                    </a:solidFill>
                  </a:ln>
                  <a:solidFill>
                    <a:schemeClr val="tx1"/>
                  </a:solidFill>
                  <a:latin typeface="Arial" panose="020B0604020202020204" pitchFamily="34" charset="0"/>
                  <a:cs typeface="Arial" panose="020B0604020202020204" pitchFamily="34" charset="0"/>
                </a:rPr>
                <a:t>1,68</a:t>
              </a:r>
            </a:p>
          </p:txBody>
        </p:sp>
        <p:sp>
          <p:nvSpPr>
            <p:cNvPr id="47" name="Oval 46">
              <a:extLst>
                <a:ext uri="{FF2B5EF4-FFF2-40B4-BE49-F238E27FC236}">
                  <a16:creationId xmlns:a16="http://schemas.microsoft.com/office/drawing/2014/main" id="{2C5697D8-D73C-CB00-2192-A20CC121C35D}"/>
                </a:ext>
              </a:extLst>
            </p:cNvPr>
            <p:cNvSpPr/>
            <p:nvPr/>
          </p:nvSpPr>
          <p:spPr>
            <a:xfrm>
              <a:off x="1658429" y="4301579"/>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12700">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C</a:t>
              </a:r>
            </a:p>
          </p:txBody>
        </p:sp>
      </p:grpSp>
      <p:grpSp>
        <p:nvGrpSpPr>
          <p:cNvPr id="48" name="Group 47">
            <a:extLst>
              <a:ext uri="{FF2B5EF4-FFF2-40B4-BE49-F238E27FC236}">
                <a16:creationId xmlns:a16="http://schemas.microsoft.com/office/drawing/2014/main" id="{5E80E87B-FD23-E2B7-8E17-988457B47AEC}"/>
              </a:ext>
            </a:extLst>
          </p:cNvPr>
          <p:cNvGrpSpPr/>
          <p:nvPr/>
        </p:nvGrpSpPr>
        <p:grpSpPr>
          <a:xfrm>
            <a:off x="6605081" y="2783076"/>
            <a:ext cx="3384971" cy="1370300"/>
            <a:chOff x="6806876" y="4301579"/>
            <a:chExt cx="3384971" cy="1370300"/>
          </a:xfrm>
        </p:grpSpPr>
        <p:sp>
          <p:nvSpPr>
            <p:cNvPr id="49" name="Rectangle: Rounded Corners 48">
              <a:extLst>
                <a:ext uri="{FF2B5EF4-FFF2-40B4-BE49-F238E27FC236}">
                  <a16:creationId xmlns:a16="http://schemas.microsoft.com/office/drawing/2014/main" id="{153A1E7A-1D04-F1FE-FB29-329C8FAFB38B}"/>
                </a:ext>
              </a:extLst>
            </p:cNvPr>
            <p:cNvSpPr/>
            <p:nvPr/>
          </p:nvSpPr>
          <p:spPr>
            <a:xfrm>
              <a:off x="7081167" y="4733721"/>
              <a:ext cx="3110680" cy="938158"/>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a:ln w="28575">
                    <a:solidFill>
                      <a:schemeClr val="tx1"/>
                    </a:solidFill>
                  </a:ln>
                  <a:solidFill>
                    <a:schemeClr val="tx1"/>
                  </a:solidFill>
                  <a:latin typeface="Arial" panose="020B0604020202020204" pitchFamily="34" charset="0"/>
                  <a:cs typeface="Arial" panose="020B0604020202020204" pitchFamily="34" charset="0"/>
                </a:rPr>
                <a:t>1,78</a:t>
              </a:r>
            </a:p>
          </p:txBody>
        </p:sp>
        <p:sp>
          <p:nvSpPr>
            <p:cNvPr id="50" name="Oval 49">
              <a:extLst>
                <a:ext uri="{FF2B5EF4-FFF2-40B4-BE49-F238E27FC236}">
                  <a16:creationId xmlns:a16="http://schemas.microsoft.com/office/drawing/2014/main" id="{43D9412A-F887-4F20-CD21-3BAB1268BDE2}"/>
                </a:ext>
              </a:extLst>
            </p:cNvPr>
            <p:cNvSpPr/>
            <p:nvPr/>
          </p:nvSpPr>
          <p:spPr>
            <a:xfrm>
              <a:off x="6806876" y="4301579"/>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12700">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D</a:t>
              </a:r>
            </a:p>
          </p:txBody>
        </p:sp>
      </p:grpSp>
      <p:pic>
        <p:nvPicPr>
          <p:cNvPr id="51" name="Picture 6" descr="Káº¿t quáº£ hÃ¬nh áº£nh cho right wrong tick icon">
            <a:extLst>
              <a:ext uri="{FF2B5EF4-FFF2-40B4-BE49-F238E27FC236}">
                <a16:creationId xmlns:a16="http://schemas.microsoft.com/office/drawing/2014/main" id="{E225B353-CE0C-3B1C-04E5-5F134CBFB01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542134" y="3308843"/>
            <a:ext cx="740962" cy="750908"/>
          </a:xfrm>
          <a:prstGeom prst="rect">
            <a:avLst/>
          </a:prstGeom>
          <a:noFill/>
          <a:extLst>
            <a:ext uri="{909E8E84-426E-40DD-AFC4-6F175D3DCCD1}">
              <a14:hiddenFill xmlns:a14="http://schemas.microsoft.com/office/drawing/2010/main">
                <a:solidFill>
                  <a:srgbClr val="FFFFFF"/>
                </a:solidFill>
              </a14:hiddenFill>
            </a:ext>
          </a:extLst>
        </p:spPr>
      </p:pic>
      <p:pic>
        <p:nvPicPr>
          <p:cNvPr id="52" name="CẤM BUÔN BÁN, CẤM REUP" descr="Káº¿t quáº£ hÃ¬nh áº£nh cho right wrong tick icon">
            <a:extLst>
              <a:ext uri="{FF2B5EF4-FFF2-40B4-BE49-F238E27FC236}">
                <a16:creationId xmlns:a16="http://schemas.microsoft.com/office/drawing/2014/main" id="{C2D2A0A2-C58D-24F7-B2F4-40E07C15DE60}"/>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951983" y="3294343"/>
            <a:ext cx="977426" cy="85903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Káº¿t quáº£ hÃ¬nh áº£nh cho right wrong tick icon">
            <a:extLst>
              <a:ext uri="{FF2B5EF4-FFF2-40B4-BE49-F238E27FC236}">
                <a16:creationId xmlns:a16="http://schemas.microsoft.com/office/drawing/2014/main" id="{D0236ECF-1444-D45F-B0AF-CF72C90614ED}"/>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626125" y="1696980"/>
            <a:ext cx="813810" cy="824733"/>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Káº¿t quáº£ hÃ¬nh áº£nh cho right wrong tick icon">
            <a:extLst>
              <a:ext uri="{FF2B5EF4-FFF2-40B4-BE49-F238E27FC236}">
                <a16:creationId xmlns:a16="http://schemas.microsoft.com/office/drawing/2014/main" id="{8A7E257C-AD1A-7FA5-AC30-F079BC7B18A8}"/>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69185" y="1663939"/>
            <a:ext cx="786689" cy="79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155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0-#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bg/>
                                          </p:spTgt>
                                        </p:tgtEl>
                                        <p:attrNameLst>
                                          <p:attrName>style.visibility</p:attrName>
                                        </p:attrNameLst>
                                      </p:cBhvr>
                                      <p:to>
                                        <p:strVal val="visible"/>
                                      </p:to>
                                    </p:set>
                                    <p:animEffect transition="in" filter="fade">
                                      <p:cBhvr>
                                        <p:cTn id="17" dur="1000"/>
                                        <p:tgtEl>
                                          <p:spTgt spid="26">
                                            <p:bg/>
                                          </p:spTgt>
                                        </p:tgtEl>
                                      </p:cBhvr>
                                    </p:animEffect>
                                    <p:anim calcmode="lin" valueType="num">
                                      <p:cBhvr>
                                        <p:cTn id="18" dur="1000" fill="hold"/>
                                        <p:tgtEl>
                                          <p:spTgt spid="26">
                                            <p:bg/>
                                          </p:spTgt>
                                        </p:tgtEl>
                                        <p:attrNameLst>
                                          <p:attrName>ppt_x</p:attrName>
                                        </p:attrNameLst>
                                      </p:cBhvr>
                                      <p:tavLst>
                                        <p:tav tm="0">
                                          <p:val>
                                            <p:strVal val="#ppt_x"/>
                                          </p:val>
                                        </p:tav>
                                        <p:tav tm="100000">
                                          <p:val>
                                            <p:strVal val="#ppt_x"/>
                                          </p:val>
                                        </p:tav>
                                      </p:tavLst>
                                    </p:anim>
                                    <p:anim calcmode="lin" valueType="num">
                                      <p:cBhvr>
                                        <p:cTn id="19" dur="1000" fill="hold"/>
                                        <p:tgtEl>
                                          <p:spTgt spid="26">
                                            <p:bg/>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fade">
                                      <p:cBhvr>
                                        <p:cTn id="22" dur="1000"/>
                                        <p:tgtEl>
                                          <p:spTgt spid="26">
                                            <p:txEl>
                                              <p:pRg st="0" end="0"/>
                                            </p:txEl>
                                          </p:spTgt>
                                        </p:tgtEl>
                                      </p:cBhvr>
                                    </p:animEffect>
                                    <p:anim calcmode="lin" valueType="num">
                                      <p:cBhvr>
                                        <p:cTn id="2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57"/>
                                        </p:tgtEl>
                                        <p:attrNameLst>
                                          <p:attrName>style.visibility</p:attrName>
                                        </p:attrNameLst>
                                      </p:cBhvr>
                                      <p:to>
                                        <p:strVal val="visible"/>
                                      </p:to>
                                    </p:set>
                                    <p:animEffect transition="in" filter="fade">
                                      <p:cBhvr>
                                        <p:cTn id="27" dur="1000"/>
                                        <p:tgtEl>
                                          <p:spTgt spid="57"/>
                                        </p:tgtEl>
                                      </p:cBhvr>
                                    </p:animEffect>
                                    <p:anim calcmode="lin" valueType="num">
                                      <p:cBhvr>
                                        <p:cTn id="28" dur="1000" fill="hold"/>
                                        <p:tgtEl>
                                          <p:spTgt spid="57"/>
                                        </p:tgtEl>
                                        <p:attrNameLst>
                                          <p:attrName>ppt_x</p:attrName>
                                        </p:attrNameLst>
                                      </p:cBhvr>
                                      <p:tavLst>
                                        <p:tav tm="0">
                                          <p:val>
                                            <p:strVal val="#ppt_x"/>
                                          </p:val>
                                        </p:tav>
                                        <p:tav tm="100000">
                                          <p:val>
                                            <p:strVal val="#ppt_x"/>
                                          </p:val>
                                        </p:tav>
                                      </p:tavLst>
                                    </p:anim>
                                    <p:anim calcmode="lin" valueType="num">
                                      <p:cBhvr>
                                        <p:cTn id="29" dur="1000" fill="hold"/>
                                        <p:tgtEl>
                                          <p:spTgt spid="57"/>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1000"/>
                                        <p:tgtEl>
                                          <p:spTgt spid="39"/>
                                        </p:tgtEl>
                                      </p:cBhvr>
                                    </p:animEffect>
                                    <p:anim calcmode="lin" valueType="num">
                                      <p:cBhvr>
                                        <p:cTn id="34" dur="1000" fill="hold"/>
                                        <p:tgtEl>
                                          <p:spTgt spid="39"/>
                                        </p:tgtEl>
                                        <p:attrNameLst>
                                          <p:attrName>ppt_x</p:attrName>
                                        </p:attrNameLst>
                                      </p:cBhvr>
                                      <p:tavLst>
                                        <p:tav tm="0">
                                          <p:val>
                                            <p:strVal val="#ppt_x"/>
                                          </p:val>
                                        </p:tav>
                                        <p:tav tm="100000">
                                          <p:val>
                                            <p:strVal val="#ppt_x"/>
                                          </p:val>
                                        </p:tav>
                                      </p:tavLst>
                                    </p:anim>
                                    <p:anim calcmode="lin" valueType="num">
                                      <p:cBhvr>
                                        <p:cTn id="35" dur="1000" fill="hold"/>
                                        <p:tgtEl>
                                          <p:spTgt spid="39"/>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1000"/>
                                        <p:tgtEl>
                                          <p:spTgt spid="42"/>
                                        </p:tgtEl>
                                      </p:cBhvr>
                                    </p:animEffect>
                                    <p:anim calcmode="lin" valueType="num">
                                      <p:cBhvr>
                                        <p:cTn id="40" dur="1000" fill="hold"/>
                                        <p:tgtEl>
                                          <p:spTgt spid="42"/>
                                        </p:tgtEl>
                                        <p:attrNameLst>
                                          <p:attrName>ppt_x</p:attrName>
                                        </p:attrNameLst>
                                      </p:cBhvr>
                                      <p:tavLst>
                                        <p:tav tm="0">
                                          <p:val>
                                            <p:strVal val="#ppt_x"/>
                                          </p:val>
                                        </p:tav>
                                        <p:tav tm="100000">
                                          <p:val>
                                            <p:strVal val="#ppt_x"/>
                                          </p:val>
                                        </p:tav>
                                      </p:tavLst>
                                    </p:anim>
                                    <p:anim calcmode="lin" valueType="num">
                                      <p:cBhvr>
                                        <p:cTn id="41" dur="1000" fill="hold"/>
                                        <p:tgtEl>
                                          <p:spTgt spid="42"/>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fade">
                                      <p:cBhvr>
                                        <p:cTn id="45" dur="1000"/>
                                        <p:tgtEl>
                                          <p:spTgt spid="45"/>
                                        </p:tgtEl>
                                      </p:cBhvr>
                                    </p:animEffect>
                                    <p:anim calcmode="lin" valueType="num">
                                      <p:cBhvr>
                                        <p:cTn id="46" dur="1000" fill="hold"/>
                                        <p:tgtEl>
                                          <p:spTgt spid="45"/>
                                        </p:tgtEl>
                                        <p:attrNameLst>
                                          <p:attrName>ppt_x</p:attrName>
                                        </p:attrNameLst>
                                      </p:cBhvr>
                                      <p:tavLst>
                                        <p:tav tm="0">
                                          <p:val>
                                            <p:strVal val="#ppt_x"/>
                                          </p:val>
                                        </p:tav>
                                        <p:tav tm="100000">
                                          <p:val>
                                            <p:strVal val="#ppt_x"/>
                                          </p:val>
                                        </p:tav>
                                      </p:tavLst>
                                    </p:anim>
                                    <p:anim calcmode="lin" valueType="num">
                                      <p:cBhvr>
                                        <p:cTn id="47" dur="1000" fill="hold"/>
                                        <p:tgtEl>
                                          <p:spTgt spid="45"/>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48"/>
                                        </p:tgtEl>
                                        <p:attrNameLst>
                                          <p:attrName>style.visibility</p:attrName>
                                        </p:attrNameLst>
                                      </p:cBhvr>
                                      <p:to>
                                        <p:strVal val="visible"/>
                                      </p:to>
                                    </p:set>
                                    <p:animEffect transition="in" filter="fade">
                                      <p:cBhvr>
                                        <p:cTn id="51" dur="1000"/>
                                        <p:tgtEl>
                                          <p:spTgt spid="48"/>
                                        </p:tgtEl>
                                      </p:cBhvr>
                                    </p:animEffect>
                                    <p:anim calcmode="lin" valueType="num">
                                      <p:cBhvr>
                                        <p:cTn id="52" dur="1000" fill="hold"/>
                                        <p:tgtEl>
                                          <p:spTgt spid="48"/>
                                        </p:tgtEl>
                                        <p:attrNameLst>
                                          <p:attrName>ppt_x</p:attrName>
                                        </p:attrNameLst>
                                      </p:cBhvr>
                                      <p:tavLst>
                                        <p:tav tm="0">
                                          <p:val>
                                            <p:strVal val="#ppt_x"/>
                                          </p:val>
                                        </p:tav>
                                        <p:tav tm="100000">
                                          <p:val>
                                            <p:strVal val="#ppt_x"/>
                                          </p:val>
                                        </p:tav>
                                      </p:tavLst>
                                    </p:anim>
                                    <p:anim calcmode="lin" valueType="num">
                                      <p:cBhvr>
                                        <p:cTn id="53"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3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39"/>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2"/>
                  </p:tgtEl>
                </p:cond>
              </p:nextCondLst>
            </p:seq>
            <p:seq concurrent="1" nextAc="seek">
              <p:cTn id="64" restart="whenNotActive" fill="hold" evtFilter="cancelBubble" nodeType="interactiveSeq">
                <p:stCondLst>
                  <p:cond evt="onClick" delay="0">
                    <p:tgtEl>
                      <p:spTgt spid="45"/>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45"/>
                  </p:tgtEl>
                </p:cond>
              </p:nextCondLst>
            </p:seq>
            <p:seq concurrent="1" nextAc="seek">
              <p:cTn id="69" restart="whenNotActive" fill="hold" evtFilter="cancelBubble" nodeType="interactiveSeq">
                <p:stCondLst>
                  <p:cond evt="onClick" delay="0">
                    <p:tgtEl>
                      <p:spTgt spid="48"/>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48"/>
                  </p:tgtEl>
                </p:cond>
              </p:nextCondLst>
            </p:seq>
          </p:childTnLst>
        </p:cTn>
      </p:par>
    </p:tnLst>
    <p:bldLst>
      <p:bldP spid="57" grpId="0" animBg="1"/>
      <p:bldP spid="26" grpId="0" uiExpand="1" build="allAtOnce"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DB13D6F7-3A61-9DC1-EBB0-36B3EE103E94}"/>
              </a:ext>
            </a:extLst>
          </p:cNvPr>
          <p:cNvSpPr/>
          <p:nvPr/>
        </p:nvSpPr>
        <p:spPr>
          <a:xfrm>
            <a:off x="1417689" y="297734"/>
            <a:ext cx="9356622" cy="405179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a:extLst>
              <a:ext uri="{FF2B5EF4-FFF2-40B4-BE49-F238E27FC236}">
                <a16:creationId xmlns:a16="http://schemas.microsoft.com/office/drawing/2014/main" id="{AF7157CE-9D7E-9DAA-156F-B8C2E53FBD5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1351" b="31382"/>
          <a:stretch/>
        </p:blipFill>
        <p:spPr>
          <a:xfrm flipH="1">
            <a:off x="-367350" y="2780839"/>
            <a:ext cx="2009644" cy="4159353"/>
          </a:xfrm>
          <a:prstGeom prst="rect">
            <a:avLst/>
          </a:prstGeom>
        </p:spPr>
      </p:pic>
      <p:grpSp>
        <p:nvGrpSpPr>
          <p:cNvPr id="8" name="Group 7">
            <a:extLst>
              <a:ext uri="{FF2B5EF4-FFF2-40B4-BE49-F238E27FC236}">
                <a16:creationId xmlns:a16="http://schemas.microsoft.com/office/drawing/2014/main" id="{0E65A87E-BCDC-A7DE-DD8D-C5DC7394C0A8}"/>
              </a:ext>
            </a:extLst>
          </p:cNvPr>
          <p:cNvGrpSpPr/>
          <p:nvPr/>
        </p:nvGrpSpPr>
        <p:grpSpPr>
          <a:xfrm>
            <a:off x="1400278" y="4431250"/>
            <a:ext cx="5454569" cy="2284557"/>
            <a:chOff x="1400278" y="4349058"/>
            <a:chExt cx="5454569" cy="2284557"/>
          </a:xfrm>
        </p:grpSpPr>
        <p:sp>
          <p:nvSpPr>
            <p:cNvPr id="9" name="Freeform 4">
              <a:extLst>
                <a:ext uri="{FF2B5EF4-FFF2-40B4-BE49-F238E27FC236}">
                  <a16:creationId xmlns:a16="http://schemas.microsoft.com/office/drawing/2014/main" id="{C180F9B0-1D67-BDE9-2F14-566077523783}"/>
                </a:ext>
              </a:extLst>
            </p:cNvPr>
            <p:cNvSpPr/>
            <p:nvPr/>
          </p:nvSpPr>
          <p:spPr>
            <a:xfrm>
              <a:off x="2799682" y="4547558"/>
              <a:ext cx="1189856" cy="2055494"/>
            </a:xfrm>
            <a:custGeom>
              <a:avLst/>
              <a:gdLst/>
              <a:ahLst/>
              <a:cxnLst/>
              <a:rect l="l" t="t" r="r" b="b"/>
              <a:pathLst>
                <a:path w="3614224" h="5949340">
                  <a:moveTo>
                    <a:pt x="0" y="0"/>
                  </a:moveTo>
                  <a:lnTo>
                    <a:pt x="3614225" y="0"/>
                  </a:lnTo>
                  <a:lnTo>
                    <a:pt x="3614225" y="5949340"/>
                  </a:lnTo>
                  <a:lnTo>
                    <a:pt x="0" y="5949340"/>
                  </a:lnTo>
                  <a:lnTo>
                    <a:pt x="0" y="0"/>
                  </a:lnTo>
                  <a:close/>
                </a:path>
              </a:pathLst>
            </a:custGeom>
            <a:blipFill>
              <a:blip r:embed="rId5"/>
              <a:stretch>
                <a:fillRect/>
              </a:stretch>
            </a:blipFill>
          </p:spPr>
          <p:txBody>
            <a:bodyPr/>
            <a:lstStyle/>
            <a:p>
              <a:endParaRPr lang="en-US"/>
            </a:p>
          </p:txBody>
        </p:sp>
        <p:sp>
          <p:nvSpPr>
            <p:cNvPr id="10" name="Freeform 8">
              <a:extLst>
                <a:ext uri="{FF2B5EF4-FFF2-40B4-BE49-F238E27FC236}">
                  <a16:creationId xmlns:a16="http://schemas.microsoft.com/office/drawing/2014/main" id="{1E655602-5F55-7F36-0B7E-E8C4CDCB8E4A}"/>
                </a:ext>
              </a:extLst>
            </p:cNvPr>
            <p:cNvSpPr/>
            <p:nvPr/>
          </p:nvSpPr>
          <p:spPr>
            <a:xfrm>
              <a:off x="1400278" y="4355387"/>
              <a:ext cx="1399404" cy="2153107"/>
            </a:xfrm>
            <a:custGeom>
              <a:avLst/>
              <a:gdLst/>
              <a:ahLst/>
              <a:cxnLst/>
              <a:rect l="l" t="t" r="r" b="b"/>
              <a:pathLst>
                <a:path w="2939730" h="5057601">
                  <a:moveTo>
                    <a:pt x="0" y="0"/>
                  </a:moveTo>
                  <a:lnTo>
                    <a:pt x="2939730" y="0"/>
                  </a:lnTo>
                  <a:lnTo>
                    <a:pt x="2939730" y="5057601"/>
                  </a:lnTo>
                  <a:lnTo>
                    <a:pt x="0" y="5057601"/>
                  </a:lnTo>
                  <a:lnTo>
                    <a:pt x="0" y="0"/>
                  </a:lnTo>
                  <a:close/>
                </a:path>
              </a:pathLst>
            </a:custGeom>
            <a:blipFill>
              <a:blip r:embed="rId6"/>
              <a:stretch>
                <a:fillRect/>
              </a:stretch>
            </a:blipFill>
          </p:spPr>
          <p:txBody>
            <a:bodyPr/>
            <a:lstStyle/>
            <a:p>
              <a:endParaRPr lang="en-US"/>
            </a:p>
          </p:txBody>
        </p:sp>
        <p:sp>
          <p:nvSpPr>
            <p:cNvPr id="11" name="Freeform 9">
              <a:extLst>
                <a:ext uri="{FF2B5EF4-FFF2-40B4-BE49-F238E27FC236}">
                  <a16:creationId xmlns:a16="http://schemas.microsoft.com/office/drawing/2014/main" id="{D5C984C4-BBAB-2C92-C5E2-2134106299AD}"/>
                </a:ext>
              </a:extLst>
            </p:cNvPr>
            <p:cNvSpPr/>
            <p:nvPr/>
          </p:nvSpPr>
          <p:spPr>
            <a:xfrm>
              <a:off x="3989539" y="4480507"/>
              <a:ext cx="1280962" cy="2153108"/>
            </a:xfrm>
            <a:custGeom>
              <a:avLst/>
              <a:gdLst/>
              <a:ahLst/>
              <a:cxnLst/>
              <a:rect l="l" t="t" r="r" b="b"/>
              <a:pathLst>
                <a:path w="3217305" h="5086648">
                  <a:moveTo>
                    <a:pt x="0" y="0"/>
                  </a:moveTo>
                  <a:lnTo>
                    <a:pt x="3217305" y="0"/>
                  </a:lnTo>
                  <a:lnTo>
                    <a:pt x="3217305" y="5086648"/>
                  </a:lnTo>
                  <a:lnTo>
                    <a:pt x="0" y="5086648"/>
                  </a:lnTo>
                  <a:lnTo>
                    <a:pt x="0" y="0"/>
                  </a:lnTo>
                  <a:close/>
                </a:path>
              </a:pathLst>
            </a:custGeom>
            <a:blipFill>
              <a:blip r:embed="rId7"/>
              <a:stretch>
                <a:fillRect/>
              </a:stretch>
            </a:blipFill>
          </p:spPr>
          <p:txBody>
            <a:bodyPr/>
            <a:lstStyle/>
            <a:p>
              <a:endParaRPr lang="en-US" b="1"/>
            </a:p>
          </p:txBody>
        </p:sp>
        <p:sp>
          <p:nvSpPr>
            <p:cNvPr id="12" name="Freeform 7">
              <a:extLst>
                <a:ext uri="{FF2B5EF4-FFF2-40B4-BE49-F238E27FC236}">
                  <a16:creationId xmlns:a16="http://schemas.microsoft.com/office/drawing/2014/main" id="{829AFC5F-0852-7121-4E3D-B6E0FFF64F6D}"/>
                </a:ext>
              </a:extLst>
            </p:cNvPr>
            <p:cNvSpPr/>
            <p:nvPr/>
          </p:nvSpPr>
          <p:spPr>
            <a:xfrm>
              <a:off x="5455443" y="4349058"/>
              <a:ext cx="1399404" cy="2253994"/>
            </a:xfrm>
            <a:custGeom>
              <a:avLst/>
              <a:gdLst/>
              <a:ahLst/>
              <a:cxnLst/>
              <a:rect l="l" t="t" r="r" b="b"/>
              <a:pathLst>
                <a:path w="2484311" h="4114800">
                  <a:moveTo>
                    <a:pt x="0" y="0"/>
                  </a:moveTo>
                  <a:lnTo>
                    <a:pt x="2484311" y="0"/>
                  </a:lnTo>
                  <a:lnTo>
                    <a:pt x="248431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
        <p:nvSpPr>
          <p:cNvPr id="13" name="Rectangle: Rounded Corners 12">
            <a:extLst>
              <a:ext uri="{FF2B5EF4-FFF2-40B4-BE49-F238E27FC236}">
                <a16:creationId xmlns:a16="http://schemas.microsoft.com/office/drawing/2014/main" id="{91225F25-3303-A030-916E-DBDC8F08AB9C}"/>
              </a:ext>
            </a:extLst>
          </p:cNvPr>
          <p:cNvSpPr/>
          <p:nvPr/>
        </p:nvSpPr>
        <p:spPr>
          <a:xfrm>
            <a:off x="3123434" y="0"/>
            <a:ext cx="6063422" cy="1012126"/>
          </a:xfrm>
          <a:prstGeom prst="roundRect">
            <a:avLst>
              <a:gd name="adj" fmla="val 10662"/>
            </a:avLst>
          </a:prstGeom>
          <a:ln w="57150">
            <a:solidFill>
              <a:srgbClr val="C0000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5400" b="1" dirty="0">
                <a:solidFill>
                  <a:srgbClr val="FF0066"/>
                </a:solidFill>
                <a:latin typeface="Arial" panose="020B0604020202020204" pitchFamily="34" charset="0"/>
                <a:cs typeface="Arial" panose="020B0604020202020204" pitchFamily="34" charset="0"/>
              </a:rPr>
              <a:t>12,25 : 0,5 = ?</a:t>
            </a:r>
          </a:p>
        </p:txBody>
      </p:sp>
      <p:grpSp>
        <p:nvGrpSpPr>
          <p:cNvPr id="14" name="Group 13">
            <a:extLst>
              <a:ext uri="{FF2B5EF4-FFF2-40B4-BE49-F238E27FC236}">
                <a16:creationId xmlns:a16="http://schemas.microsoft.com/office/drawing/2014/main" id="{CECDB30D-D123-1BBF-84FC-957ADE0D88BD}"/>
              </a:ext>
            </a:extLst>
          </p:cNvPr>
          <p:cNvGrpSpPr/>
          <p:nvPr/>
        </p:nvGrpSpPr>
        <p:grpSpPr>
          <a:xfrm>
            <a:off x="1907462" y="1182176"/>
            <a:ext cx="3538330" cy="1232201"/>
            <a:chOff x="1634449" y="2043257"/>
            <a:chExt cx="3538330" cy="1232201"/>
          </a:xfrm>
        </p:grpSpPr>
        <p:sp>
          <p:nvSpPr>
            <p:cNvPr id="15" name="Rectangle: Rounded Corners 14">
              <a:extLst>
                <a:ext uri="{FF2B5EF4-FFF2-40B4-BE49-F238E27FC236}">
                  <a16:creationId xmlns:a16="http://schemas.microsoft.com/office/drawing/2014/main" id="{817B0E22-23B0-295E-BE69-4A7256089BAB}"/>
                </a:ext>
              </a:extLst>
            </p:cNvPr>
            <p:cNvSpPr/>
            <p:nvPr/>
          </p:nvSpPr>
          <p:spPr>
            <a:xfrm>
              <a:off x="1985420" y="2322396"/>
              <a:ext cx="3187359" cy="953062"/>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4800" b="1" dirty="0">
                  <a:ln w="28575">
                    <a:solidFill>
                      <a:schemeClr val="tx1"/>
                    </a:solidFill>
                  </a:ln>
                  <a:solidFill>
                    <a:schemeClr val="tx1"/>
                  </a:solidFill>
                  <a:latin typeface="Arial" panose="020B0604020202020204" pitchFamily="34" charset="0"/>
                  <a:cs typeface="Arial" panose="020B0604020202020204" pitchFamily="34" charset="0"/>
                </a:rPr>
                <a:t>24</a:t>
              </a:r>
            </a:p>
          </p:txBody>
        </p:sp>
        <p:sp>
          <p:nvSpPr>
            <p:cNvPr id="16" name="Oval 15">
              <a:extLst>
                <a:ext uri="{FF2B5EF4-FFF2-40B4-BE49-F238E27FC236}">
                  <a16:creationId xmlns:a16="http://schemas.microsoft.com/office/drawing/2014/main" id="{FCC6637D-1855-B03E-6C88-56878CDB0AFB}"/>
                </a:ext>
              </a:extLst>
            </p:cNvPr>
            <p:cNvSpPr/>
            <p:nvPr/>
          </p:nvSpPr>
          <p:spPr>
            <a:xfrm>
              <a:off x="1634449" y="2043257"/>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9525">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A</a:t>
              </a:r>
            </a:p>
          </p:txBody>
        </p:sp>
      </p:grpSp>
      <p:grpSp>
        <p:nvGrpSpPr>
          <p:cNvPr id="17" name="Group 16">
            <a:extLst>
              <a:ext uri="{FF2B5EF4-FFF2-40B4-BE49-F238E27FC236}">
                <a16:creationId xmlns:a16="http://schemas.microsoft.com/office/drawing/2014/main" id="{878028A2-A7CC-B5BA-27C4-BB89EC60AD26}"/>
              </a:ext>
            </a:extLst>
          </p:cNvPr>
          <p:cNvGrpSpPr/>
          <p:nvPr/>
        </p:nvGrpSpPr>
        <p:grpSpPr>
          <a:xfrm>
            <a:off x="6595430" y="1225296"/>
            <a:ext cx="3427949" cy="1206388"/>
            <a:chOff x="6763897" y="2069070"/>
            <a:chExt cx="3427949" cy="1206388"/>
          </a:xfrm>
        </p:grpSpPr>
        <p:sp>
          <p:nvSpPr>
            <p:cNvPr id="18" name="Rectangle: Rounded Corners 17">
              <a:extLst>
                <a:ext uri="{FF2B5EF4-FFF2-40B4-BE49-F238E27FC236}">
                  <a16:creationId xmlns:a16="http://schemas.microsoft.com/office/drawing/2014/main" id="{8A4CBC0D-FD8C-505A-2340-B637AB9F1818}"/>
                </a:ext>
              </a:extLst>
            </p:cNvPr>
            <p:cNvSpPr/>
            <p:nvPr/>
          </p:nvSpPr>
          <p:spPr>
            <a:xfrm>
              <a:off x="7004486" y="2322396"/>
              <a:ext cx="3187360" cy="953062"/>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a:ln w="28575">
                    <a:solidFill>
                      <a:schemeClr val="tx1"/>
                    </a:solidFill>
                  </a:ln>
                  <a:solidFill>
                    <a:schemeClr val="tx1"/>
                  </a:solidFill>
                  <a:latin typeface="Arial" panose="020B0604020202020204" pitchFamily="34" charset="0"/>
                  <a:cs typeface="Arial" panose="020B0604020202020204" pitchFamily="34" charset="0"/>
                </a:rPr>
                <a:t>24,5</a:t>
              </a:r>
            </a:p>
          </p:txBody>
        </p:sp>
        <p:sp>
          <p:nvSpPr>
            <p:cNvPr id="19" name="Oval 18">
              <a:extLst>
                <a:ext uri="{FF2B5EF4-FFF2-40B4-BE49-F238E27FC236}">
                  <a16:creationId xmlns:a16="http://schemas.microsoft.com/office/drawing/2014/main" id="{5E74E64A-8EBE-257C-D442-771AA0DBCE63}"/>
                </a:ext>
              </a:extLst>
            </p:cNvPr>
            <p:cNvSpPr/>
            <p:nvPr/>
          </p:nvSpPr>
          <p:spPr>
            <a:xfrm>
              <a:off x="6763897" y="2069070"/>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12700">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B</a:t>
              </a:r>
            </a:p>
          </p:txBody>
        </p:sp>
      </p:grpSp>
      <p:grpSp>
        <p:nvGrpSpPr>
          <p:cNvPr id="20" name="Group 19">
            <a:extLst>
              <a:ext uri="{FF2B5EF4-FFF2-40B4-BE49-F238E27FC236}">
                <a16:creationId xmlns:a16="http://schemas.microsoft.com/office/drawing/2014/main" id="{6B588BC1-EAB8-C3E8-6ADF-5368C1265CD4}"/>
              </a:ext>
            </a:extLst>
          </p:cNvPr>
          <p:cNvGrpSpPr/>
          <p:nvPr/>
        </p:nvGrpSpPr>
        <p:grpSpPr>
          <a:xfrm>
            <a:off x="1934498" y="2693046"/>
            <a:ext cx="3514350" cy="1370300"/>
            <a:chOff x="1658429" y="4301579"/>
            <a:chExt cx="3514350" cy="1370300"/>
          </a:xfrm>
        </p:grpSpPr>
        <p:sp>
          <p:nvSpPr>
            <p:cNvPr id="21" name="Rectangle: Rounded Corners 20">
              <a:extLst>
                <a:ext uri="{FF2B5EF4-FFF2-40B4-BE49-F238E27FC236}">
                  <a16:creationId xmlns:a16="http://schemas.microsoft.com/office/drawing/2014/main" id="{976A1FFA-17DC-1162-F8A8-8B13DB75EBFE}"/>
                </a:ext>
              </a:extLst>
            </p:cNvPr>
            <p:cNvSpPr/>
            <p:nvPr/>
          </p:nvSpPr>
          <p:spPr>
            <a:xfrm>
              <a:off x="1985420" y="4733721"/>
              <a:ext cx="3187359" cy="938158"/>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a:ln w="28575">
                    <a:solidFill>
                      <a:schemeClr val="tx1"/>
                    </a:solidFill>
                  </a:ln>
                  <a:solidFill>
                    <a:schemeClr val="tx1"/>
                  </a:solidFill>
                  <a:latin typeface="Arial" panose="020B0604020202020204" pitchFamily="34" charset="0"/>
                  <a:cs typeface="Arial" panose="020B0604020202020204" pitchFamily="34" charset="0"/>
                </a:rPr>
                <a:t>25.5</a:t>
              </a:r>
            </a:p>
          </p:txBody>
        </p:sp>
        <p:sp>
          <p:nvSpPr>
            <p:cNvPr id="22" name="Oval 21">
              <a:extLst>
                <a:ext uri="{FF2B5EF4-FFF2-40B4-BE49-F238E27FC236}">
                  <a16:creationId xmlns:a16="http://schemas.microsoft.com/office/drawing/2014/main" id="{EF8BF083-37C4-DA3B-C41E-A6505EA95252}"/>
                </a:ext>
              </a:extLst>
            </p:cNvPr>
            <p:cNvSpPr/>
            <p:nvPr/>
          </p:nvSpPr>
          <p:spPr>
            <a:xfrm>
              <a:off x="1658429" y="4301579"/>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12700">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C</a:t>
              </a:r>
            </a:p>
          </p:txBody>
        </p:sp>
      </p:grpSp>
      <p:grpSp>
        <p:nvGrpSpPr>
          <p:cNvPr id="23" name="Group 22">
            <a:extLst>
              <a:ext uri="{FF2B5EF4-FFF2-40B4-BE49-F238E27FC236}">
                <a16:creationId xmlns:a16="http://schemas.microsoft.com/office/drawing/2014/main" id="{939A5780-A02F-4C93-F112-09AC1CA2E4BB}"/>
              </a:ext>
            </a:extLst>
          </p:cNvPr>
          <p:cNvGrpSpPr/>
          <p:nvPr/>
        </p:nvGrpSpPr>
        <p:grpSpPr>
          <a:xfrm>
            <a:off x="6595430" y="2693046"/>
            <a:ext cx="3384971" cy="1370300"/>
            <a:chOff x="6806876" y="4301579"/>
            <a:chExt cx="3384971" cy="1370300"/>
          </a:xfrm>
        </p:grpSpPr>
        <p:sp>
          <p:nvSpPr>
            <p:cNvPr id="24" name="Rectangle: Rounded Corners 23">
              <a:extLst>
                <a:ext uri="{FF2B5EF4-FFF2-40B4-BE49-F238E27FC236}">
                  <a16:creationId xmlns:a16="http://schemas.microsoft.com/office/drawing/2014/main" id="{DA741C4D-0CC8-DFF5-4278-AB95EB08E36B}"/>
                </a:ext>
              </a:extLst>
            </p:cNvPr>
            <p:cNvSpPr/>
            <p:nvPr/>
          </p:nvSpPr>
          <p:spPr>
            <a:xfrm>
              <a:off x="7081167" y="4733721"/>
              <a:ext cx="3110680" cy="938158"/>
            </a:xfrm>
            <a:prstGeom prst="roundRect">
              <a:avLst/>
            </a:prstGeom>
            <a:solidFill>
              <a:srgbClr val="FFC000"/>
            </a:solidFill>
            <a:ln w="19050">
              <a:solidFill>
                <a:schemeClr val="tx1"/>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5400" b="1" dirty="0">
                  <a:ln w="28575">
                    <a:solidFill>
                      <a:schemeClr val="tx1"/>
                    </a:solidFill>
                  </a:ln>
                  <a:solidFill>
                    <a:schemeClr val="tx1"/>
                  </a:solidFill>
                  <a:latin typeface="Arial" panose="020B0604020202020204" pitchFamily="34" charset="0"/>
                  <a:cs typeface="Arial" panose="020B0604020202020204" pitchFamily="34" charset="0"/>
                </a:rPr>
                <a:t>24,6</a:t>
              </a:r>
            </a:p>
          </p:txBody>
        </p:sp>
        <p:sp>
          <p:nvSpPr>
            <p:cNvPr id="25" name="Oval 24">
              <a:extLst>
                <a:ext uri="{FF2B5EF4-FFF2-40B4-BE49-F238E27FC236}">
                  <a16:creationId xmlns:a16="http://schemas.microsoft.com/office/drawing/2014/main" id="{13EAD277-843F-9DAC-E914-2C525AE76FBA}"/>
                </a:ext>
              </a:extLst>
            </p:cNvPr>
            <p:cNvSpPr/>
            <p:nvPr/>
          </p:nvSpPr>
          <p:spPr>
            <a:xfrm>
              <a:off x="6806876" y="4301579"/>
              <a:ext cx="858866" cy="864284"/>
            </a:xfrm>
            <a:prstGeom prst="ellipse">
              <a:avLst/>
            </a:prstGeom>
            <a:solidFill>
              <a:schemeClr val="accent2">
                <a:lumMod val="40000"/>
                <a:lumOff val="60000"/>
              </a:schemeClr>
            </a:solidFill>
            <a:ln w="19050" cap="flat" cmpd="sng" algn="ctr">
              <a:solidFill>
                <a:schemeClr val="tx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normalizeH="0" baseline="0" noProof="0">
                  <a:ln w="12700">
                    <a:solidFill>
                      <a:schemeClr val="tx1"/>
                    </a:solidFill>
                    <a:prstDash val="solid"/>
                  </a:ln>
                  <a:solidFill>
                    <a:schemeClr val="accent2"/>
                  </a:solidFill>
                  <a:uLnTx/>
                  <a:uFillTx/>
                  <a:latin typeface="SVN-Bango" panose="02000000000000000000" pitchFamily="50" charset="0"/>
                  <a:cs typeface="Times New Roman" panose="02020603050405020304" pitchFamily="18" charset="0"/>
                </a:rPr>
                <a:t>D</a:t>
              </a:r>
            </a:p>
          </p:txBody>
        </p:sp>
      </p:grpSp>
      <p:pic>
        <p:nvPicPr>
          <p:cNvPr id="26" name="Picture 6" descr="Káº¿t quáº£ hÃ¬nh áº£nh cho right wrong tick icon">
            <a:extLst>
              <a:ext uri="{FF2B5EF4-FFF2-40B4-BE49-F238E27FC236}">
                <a16:creationId xmlns:a16="http://schemas.microsoft.com/office/drawing/2014/main" id="{740B2D5B-66FC-5A99-AC1A-0F5E9AB2C00E}"/>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9532483" y="3218813"/>
            <a:ext cx="740962" cy="750908"/>
          </a:xfrm>
          <a:prstGeom prst="rect">
            <a:avLst/>
          </a:prstGeom>
          <a:noFill/>
          <a:extLst>
            <a:ext uri="{909E8E84-426E-40DD-AFC4-6F175D3DCCD1}">
              <a14:hiddenFill xmlns:a14="http://schemas.microsoft.com/office/drawing/2010/main">
                <a:solidFill>
                  <a:srgbClr val="FFFFFF"/>
                </a:solidFill>
              </a14:hiddenFill>
            </a:ext>
          </a:extLst>
        </p:spPr>
      </p:pic>
      <p:pic>
        <p:nvPicPr>
          <p:cNvPr id="27" name="CẤM BUÔN BÁN, CẤM REUP" descr="Káº¿t quáº£ hÃ¬nh áº£nh cho right wrong tick icon">
            <a:extLst>
              <a:ext uri="{FF2B5EF4-FFF2-40B4-BE49-F238E27FC236}">
                <a16:creationId xmlns:a16="http://schemas.microsoft.com/office/drawing/2014/main" id="{741BCFE3-8510-E42C-D074-E2225048B2BB}"/>
              </a:ext>
            </a:extLst>
          </p:cNvPr>
          <p:cNvPicPr>
            <a:picLocks noChangeAspect="1" noChangeArrowheads="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9531716" y="1508329"/>
            <a:ext cx="977426" cy="8590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Káº¿t quáº£ hÃ¬nh áº£nh cho right wrong tick icon">
            <a:extLst>
              <a:ext uri="{FF2B5EF4-FFF2-40B4-BE49-F238E27FC236}">
                <a16:creationId xmlns:a16="http://schemas.microsoft.com/office/drawing/2014/main" id="{3C04E063-EE27-1D4F-5512-4727AED52735}"/>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45973" y="3200688"/>
            <a:ext cx="813810" cy="82473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Káº¿t quáº£ hÃ¬nh áº£nh cho right wrong tick icon">
            <a:extLst>
              <a:ext uri="{FF2B5EF4-FFF2-40B4-BE49-F238E27FC236}">
                <a16:creationId xmlns:a16="http://schemas.microsoft.com/office/drawing/2014/main" id="{DF666657-C430-5D30-F1FE-643146AEDDC0}"/>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59534" y="1573909"/>
            <a:ext cx="786689" cy="79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2188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bg/>
                                          </p:spTgt>
                                        </p:tgtEl>
                                        <p:attrNameLst>
                                          <p:attrName>style.visibility</p:attrName>
                                        </p:attrNameLst>
                                      </p:cBhvr>
                                      <p:to>
                                        <p:strVal val="visible"/>
                                      </p:to>
                                    </p:set>
                                    <p:animEffect transition="in" filter="fade">
                                      <p:cBhvr>
                                        <p:cTn id="17" dur="1000"/>
                                        <p:tgtEl>
                                          <p:spTgt spid="13">
                                            <p:bg/>
                                          </p:spTgt>
                                        </p:tgtEl>
                                      </p:cBhvr>
                                    </p:animEffect>
                                    <p:anim calcmode="lin" valueType="num">
                                      <p:cBhvr>
                                        <p:cTn id="18" dur="1000" fill="hold"/>
                                        <p:tgtEl>
                                          <p:spTgt spid="13">
                                            <p:bg/>
                                          </p:spTgt>
                                        </p:tgtEl>
                                        <p:attrNameLst>
                                          <p:attrName>ppt_x</p:attrName>
                                        </p:attrNameLst>
                                      </p:cBhvr>
                                      <p:tavLst>
                                        <p:tav tm="0">
                                          <p:val>
                                            <p:strVal val="#ppt_x"/>
                                          </p:val>
                                        </p:tav>
                                        <p:tav tm="100000">
                                          <p:val>
                                            <p:strVal val="#ppt_x"/>
                                          </p:val>
                                        </p:tav>
                                      </p:tavLst>
                                    </p:anim>
                                    <p:anim calcmode="lin" valueType="num">
                                      <p:cBhvr>
                                        <p:cTn id="19" dur="1000" fill="hold"/>
                                        <p:tgtEl>
                                          <p:spTgt spid="13">
                                            <p:bg/>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fade">
                                      <p:cBhvr>
                                        <p:cTn id="22" dur="1000"/>
                                        <p:tgtEl>
                                          <p:spTgt spid="13">
                                            <p:txEl>
                                              <p:pRg st="0" end="0"/>
                                            </p:txEl>
                                          </p:spTgt>
                                        </p:tgtEl>
                                      </p:cBhvr>
                                    </p:animEffect>
                                    <p:anim calcmode="lin" valueType="num">
                                      <p:cBhvr>
                                        <p:cTn id="23"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par>
                          <p:cTn id="36" fill="hold">
                            <p:stCondLst>
                              <p:cond delay="2500"/>
                            </p:stCondLst>
                            <p:childTnLst>
                              <p:par>
                                <p:cTn id="37" presetID="42" presetClass="entr" presetSubtype="0" fill="hold"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childTnLst>
                          </p:cTn>
                        </p:par>
                        <p:par>
                          <p:cTn id="42" fill="hold">
                            <p:stCondLst>
                              <p:cond delay="3500"/>
                            </p:stCondLst>
                            <p:childTnLst>
                              <p:par>
                                <p:cTn id="43" presetID="42" presetClass="entr" presetSubtype="0" fill="hold"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childTnLst>
                          </p:cTn>
                        </p:par>
                        <p:par>
                          <p:cTn id="48" fill="hold">
                            <p:stCondLst>
                              <p:cond delay="4500"/>
                            </p:stCondLst>
                            <p:childTnLst>
                              <p:par>
                                <p:cTn id="49" presetID="42" presetClass="entr" presetSubtype="0" fill="hold"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7"/>
                    </p:tgtEl>
                  </p:cond>
                </p:stCondLst>
                <p:endSync evt="end" delay="0">
                  <p:rtn val="all"/>
                </p:endSync>
                <p:childTnLst>
                  <p:par>
                    <p:cTn id="60" fill="hold">
                      <p:stCondLst>
                        <p:cond delay="0"/>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7"/>
                  </p:tgtEl>
                </p:cond>
              </p:nextCondLst>
            </p:seq>
            <p:seq concurrent="1" nextAc="seek">
              <p:cTn id="64" restart="whenNotActive" fill="hold" evtFilter="cancelBubble" nodeType="interactiveSeq">
                <p:stCondLst>
                  <p:cond evt="onClick" delay="0">
                    <p:tgtEl>
                      <p:spTgt spid="23"/>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3"/>
                  </p:tgtEl>
                </p:cond>
              </p:nextCondLst>
            </p:seq>
            <p:seq concurrent="1" nextAc="seek">
              <p:cTn id="69" restart="whenNotActive" fill="hold" evtFilter="cancelBubble" nodeType="interactiveSeq">
                <p:stCondLst>
                  <p:cond evt="onClick" delay="0">
                    <p:tgtEl>
                      <p:spTgt spid="20"/>
                    </p:tgtEl>
                  </p:cond>
                </p:stCondLst>
                <p:endSync evt="end" delay="0">
                  <p:rtn val="all"/>
                </p:endSync>
                <p:childTnLst>
                  <p:par>
                    <p:cTn id="70" fill="hold">
                      <p:stCondLst>
                        <p:cond delay="0"/>
                      </p:stCondLst>
                      <p:childTnLst>
                        <p:par>
                          <p:cTn id="71" fill="hold">
                            <p:stCondLst>
                              <p:cond delay="0"/>
                            </p:stCondLst>
                            <p:childTnLst>
                              <p:par>
                                <p:cTn id="72" presetID="1" presetClass="entr" presetSubtype="0" fill="hold" nodeType="clickEffect">
                                  <p:stCondLst>
                                    <p:cond delay="0"/>
                                  </p:stCondLst>
                                  <p:childTnLst>
                                    <p:set>
                                      <p:cBhvr>
                                        <p:cTn id="73"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2" name="Am-thanh-tra-loi-sai-www_nhacchuongvui_com.wav"/>
                                        </p:tgtEl>
                                      </p:cMediaNode>
                                    </p:audio>
                                  </p:subTnLst>
                                </p:cTn>
                              </p:par>
                            </p:childTnLst>
                          </p:cTn>
                        </p:par>
                      </p:childTnLst>
                    </p:cTn>
                  </p:par>
                </p:childTnLst>
              </p:cTn>
              <p:nextCondLst>
                <p:cond evt="onClick" delay="0">
                  <p:tgtEl>
                    <p:spTgt spid="20"/>
                  </p:tgtEl>
                </p:cond>
              </p:nextCondLst>
            </p:seq>
          </p:childTnLst>
        </p:cTn>
      </p:par>
    </p:tnLst>
    <p:bldLst>
      <p:bldP spid="6" grpId="0" animBg="1"/>
      <p:bldP spid="13" grpId="0" uiExpand="1" build="allAtOnce"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6DCCD-4992-9E82-73CB-9A1BEA48459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48C16CE-F3C9-32C8-447B-19CEAC0C79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351" b="31382"/>
          <a:stretch/>
        </p:blipFill>
        <p:spPr>
          <a:xfrm flipH="1">
            <a:off x="-367350" y="2698647"/>
            <a:ext cx="2009644" cy="4159353"/>
          </a:xfrm>
          <a:prstGeom prst="rect">
            <a:avLst/>
          </a:prstGeom>
        </p:spPr>
      </p:pic>
      <p:grpSp>
        <p:nvGrpSpPr>
          <p:cNvPr id="8" name="Group 7">
            <a:extLst>
              <a:ext uri="{FF2B5EF4-FFF2-40B4-BE49-F238E27FC236}">
                <a16:creationId xmlns:a16="http://schemas.microsoft.com/office/drawing/2014/main" id="{ABAA1458-4046-AFD2-0C94-13C2BE9F6489}"/>
              </a:ext>
            </a:extLst>
          </p:cNvPr>
          <p:cNvGrpSpPr/>
          <p:nvPr/>
        </p:nvGrpSpPr>
        <p:grpSpPr>
          <a:xfrm>
            <a:off x="1400278" y="4349058"/>
            <a:ext cx="5454569" cy="2284557"/>
            <a:chOff x="1400278" y="4349058"/>
            <a:chExt cx="5454569" cy="2284557"/>
          </a:xfrm>
        </p:grpSpPr>
        <p:sp>
          <p:nvSpPr>
            <p:cNvPr id="9" name="Freeform 4">
              <a:extLst>
                <a:ext uri="{FF2B5EF4-FFF2-40B4-BE49-F238E27FC236}">
                  <a16:creationId xmlns:a16="http://schemas.microsoft.com/office/drawing/2014/main" id="{553E9D50-282C-9108-4D1D-402D2C96AC56}"/>
                </a:ext>
              </a:extLst>
            </p:cNvPr>
            <p:cNvSpPr/>
            <p:nvPr/>
          </p:nvSpPr>
          <p:spPr>
            <a:xfrm>
              <a:off x="2799682" y="4547558"/>
              <a:ext cx="1189856" cy="2055494"/>
            </a:xfrm>
            <a:custGeom>
              <a:avLst/>
              <a:gdLst/>
              <a:ahLst/>
              <a:cxnLst/>
              <a:rect l="l" t="t" r="r" b="b"/>
              <a:pathLst>
                <a:path w="3614224" h="5949340">
                  <a:moveTo>
                    <a:pt x="0" y="0"/>
                  </a:moveTo>
                  <a:lnTo>
                    <a:pt x="3614225" y="0"/>
                  </a:lnTo>
                  <a:lnTo>
                    <a:pt x="3614225" y="5949340"/>
                  </a:lnTo>
                  <a:lnTo>
                    <a:pt x="0" y="5949340"/>
                  </a:lnTo>
                  <a:lnTo>
                    <a:pt x="0" y="0"/>
                  </a:lnTo>
                  <a:close/>
                </a:path>
              </a:pathLst>
            </a:custGeom>
            <a:blipFill>
              <a:blip r:embed="rId3"/>
              <a:stretch>
                <a:fillRect/>
              </a:stretch>
            </a:blipFill>
          </p:spPr>
          <p:txBody>
            <a:bodyPr/>
            <a:lstStyle/>
            <a:p>
              <a:endParaRPr lang="en-US"/>
            </a:p>
          </p:txBody>
        </p:sp>
        <p:sp>
          <p:nvSpPr>
            <p:cNvPr id="10" name="Freeform 8">
              <a:extLst>
                <a:ext uri="{FF2B5EF4-FFF2-40B4-BE49-F238E27FC236}">
                  <a16:creationId xmlns:a16="http://schemas.microsoft.com/office/drawing/2014/main" id="{B1E28312-D8E9-FDE8-83BC-65E0D66285FB}"/>
                </a:ext>
              </a:extLst>
            </p:cNvPr>
            <p:cNvSpPr/>
            <p:nvPr/>
          </p:nvSpPr>
          <p:spPr>
            <a:xfrm>
              <a:off x="1400278" y="4355387"/>
              <a:ext cx="1399404" cy="2153107"/>
            </a:xfrm>
            <a:custGeom>
              <a:avLst/>
              <a:gdLst/>
              <a:ahLst/>
              <a:cxnLst/>
              <a:rect l="l" t="t" r="r" b="b"/>
              <a:pathLst>
                <a:path w="2939730" h="5057601">
                  <a:moveTo>
                    <a:pt x="0" y="0"/>
                  </a:moveTo>
                  <a:lnTo>
                    <a:pt x="2939730" y="0"/>
                  </a:lnTo>
                  <a:lnTo>
                    <a:pt x="2939730" y="5057601"/>
                  </a:lnTo>
                  <a:lnTo>
                    <a:pt x="0" y="5057601"/>
                  </a:lnTo>
                  <a:lnTo>
                    <a:pt x="0" y="0"/>
                  </a:lnTo>
                  <a:close/>
                </a:path>
              </a:pathLst>
            </a:custGeom>
            <a:blipFill>
              <a:blip r:embed="rId4"/>
              <a:stretch>
                <a:fillRect/>
              </a:stretch>
            </a:blipFill>
          </p:spPr>
          <p:txBody>
            <a:bodyPr/>
            <a:lstStyle/>
            <a:p>
              <a:endParaRPr lang="en-US"/>
            </a:p>
          </p:txBody>
        </p:sp>
        <p:sp>
          <p:nvSpPr>
            <p:cNvPr id="11" name="Freeform 9">
              <a:extLst>
                <a:ext uri="{FF2B5EF4-FFF2-40B4-BE49-F238E27FC236}">
                  <a16:creationId xmlns:a16="http://schemas.microsoft.com/office/drawing/2014/main" id="{02E05F06-942F-FDB9-36B8-8EDF5FC3443D}"/>
                </a:ext>
              </a:extLst>
            </p:cNvPr>
            <p:cNvSpPr/>
            <p:nvPr/>
          </p:nvSpPr>
          <p:spPr>
            <a:xfrm>
              <a:off x="3989539" y="4480507"/>
              <a:ext cx="1280962" cy="2153108"/>
            </a:xfrm>
            <a:custGeom>
              <a:avLst/>
              <a:gdLst/>
              <a:ahLst/>
              <a:cxnLst/>
              <a:rect l="l" t="t" r="r" b="b"/>
              <a:pathLst>
                <a:path w="3217305" h="5086648">
                  <a:moveTo>
                    <a:pt x="0" y="0"/>
                  </a:moveTo>
                  <a:lnTo>
                    <a:pt x="3217305" y="0"/>
                  </a:lnTo>
                  <a:lnTo>
                    <a:pt x="3217305" y="5086648"/>
                  </a:lnTo>
                  <a:lnTo>
                    <a:pt x="0" y="5086648"/>
                  </a:lnTo>
                  <a:lnTo>
                    <a:pt x="0" y="0"/>
                  </a:lnTo>
                  <a:close/>
                </a:path>
              </a:pathLst>
            </a:custGeom>
            <a:blipFill>
              <a:blip r:embed="rId5"/>
              <a:stretch>
                <a:fillRect/>
              </a:stretch>
            </a:blipFill>
          </p:spPr>
          <p:txBody>
            <a:bodyPr/>
            <a:lstStyle/>
            <a:p>
              <a:endParaRPr lang="en-US" b="1"/>
            </a:p>
          </p:txBody>
        </p:sp>
        <p:sp>
          <p:nvSpPr>
            <p:cNvPr id="12" name="Freeform 7">
              <a:extLst>
                <a:ext uri="{FF2B5EF4-FFF2-40B4-BE49-F238E27FC236}">
                  <a16:creationId xmlns:a16="http://schemas.microsoft.com/office/drawing/2014/main" id="{26596A61-8304-CC86-B03A-1CD2246132E5}"/>
                </a:ext>
              </a:extLst>
            </p:cNvPr>
            <p:cNvSpPr/>
            <p:nvPr/>
          </p:nvSpPr>
          <p:spPr>
            <a:xfrm>
              <a:off x="5455443" y="4349058"/>
              <a:ext cx="1399404" cy="2253994"/>
            </a:xfrm>
            <a:custGeom>
              <a:avLst/>
              <a:gdLst/>
              <a:ahLst/>
              <a:cxnLst/>
              <a:rect l="l" t="t" r="r" b="b"/>
              <a:pathLst>
                <a:path w="2484311" h="4114800">
                  <a:moveTo>
                    <a:pt x="0" y="0"/>
                  </a:moveTo>
                  <a:lnTo>
                    <a:pt x="2484311" y="0"/>
                  </a:lnTo>
                  <a:lnTo>
                    <a:pt x="248431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3" name="TextBox 2">
            <a:extLst>
              <a:ext uri="{FF2B5EF4-FFF2-40B4-BE49-F238E27FC236}">
                <a16:creationId xmlns:a16="http://schemas.microsoft.com/office/drawing/2014/main" id="{53BBB8F7-97BD-49A1-F26C-39ED2DC816EB}"/>
              </a:ext>
            </a:extLst>
          </p:cNvPr>
          <p:cNvSpPr txBox="1"/>
          <p:nvPr/>
        </p:nvSpPr>
        <p:spPr>
          <a:xfrm>
            <a:off x="2024742" y="335903"/>
            <a:ext cx="7819053" cy="1077218"/>
          </a:xfrm>
          <a:prstGeom prst="rect">
            <a:avLst/>
          </a:prstGeom>
          <a:noFill/>
        </p:spPr>
        <p:txBody>
          <a:bodyPr wrap="square" rtlCol="0">
            <a:spAutoFit/>
          </a:bodyPr>
          <a:lstStyle/>
          <a:p>
            <a:pPr algn="ctr"/>
            <a:r>
              <a:rPr lang="en-US" sz="3200" dirty="0" err="1"/>
              <a:t>Thứ</a:t>
            </a:r>
            <a:r>
              <a:rPr lang="en-US" sz="3200" dirty="0"/>
              <a:t> </a:t>
            </a:r>
            <a:r>
              <a:rPr lang="en-US" sz="3200" dirty="0" err="1"/>
              <a:t>tư</a:t>
            </a:r>
            <a:r>
              <a:rPr lang="en-US" sz="3200" dirty="0"/>
              <a:t> </a:t>
            </a:r>
            <a:r>
              <a:rPr lang="en-US" sz="3200" dirty="0" err="1"/>
              <a:t>ngày</a:t>
            </a:r>
            <a:r>
              <a:rPr lang="en-US" sz="3200" dirty="0"/>
              <a:t> 4 </a:t>
            </a:r>
            <a:r>
              <a:rPr lang="en-US" sz="3200" dirty="0" err="1"/>
              <a:t>tháng</a:t>
            </a:r>
            <a:r>
              <a:rPr lang="en-US" sz="3200" dirty="0"/>
              <a:t> 11 </a:t>
            </a:r>
            <a:r>
              <a:rPr lang="en-US" sz="3200" dirty="0" err="1"/>
              <a:t>năm</a:t>
            </a:r>
            <a:r>
              <a:rPr lang="en-US" sz="3200" dirty="0"/>
              <a:t> 2024</a:t>
            </a:r>
          </a:p>
          <a:p>
            <a:pPr algn="ctr"/>
            <a:r>
              <a:rPr lang="en-US" sz="3200" u="sng" dirty="0" err="1"/>
              <a:t>Toán</a:t>
            </a:r>
            <a:endParaRPr lang="en-US" sz="3200" u="sng" dirty="0"/>
          </a:p>
        </p:txBody>
      </p:sp>
      <p:sp>
        <p:nvSpPr>
          <p:cNvPr id="4" name="TextBox 3">
            <a:extLst>
              <a:ext uri="{FF2B5EF4-FFF2-40B4-BE49-F238E27FC236}">
                <a16:creationId xmlns:a16="http://schemas.microsoft.com/office/drawing/2014/main" id="{75C649B8-2468-F27E-5F5B-34981166D045}"/>
              </a:ext>
            </a:extLst>
          </p:cNvPr>
          <p:cNvSpPr txBox="1"/>
          <p:nvPr/>
        </p:nvSpPr>
        <p:spPr>
          <a:xfrm>
            <a:off x="3660710" y="1388106"/>
            <a:ext cx="4870579" cy="707886"/>
          </a:xfrm>
          <a:prstGeom prst="rect">
            <a:avLst/>
          </a:prstGeom>
          <a:noFill/>
        </p:spPr>
        <p:txBody>
          <a:bodyPr wrap="square" rtlCol="0">
            <a:spAutoFit/>
          </a:bodyPr>
          <a:lstStyle/>
          <a:p>
            <a:pPr algn="ctr"/>
            <a:r>
              <a:rPr lang="en-US" sz="4000" dirty="0" err="1">
                <a:solidFill>
                  <a:srgbClr val="FF0000"/>
                </a:solidFill>
              </a:rPr>
              <a:t>Luyện</a:t>
            </a:r>
            <a:r>
              <a:rPr lang="en-US" sz="4000" dirty="0">
                <a:solidFill>
                  <a:srgbClr val="FF0000"/>
                </a:solidFill>
              </a:rPr>
              <a:t> </a:t>
            </a:r>
            <a:r>
              <a:rPr lang="en-US" sz="4000" dirty="0" err="1">
                <a:solidFill>
                  <a:srgbClr val="FF0000"/>
                </a:solidFill>
              </a:rPr>
              <a:t>tập</a:t>
            </a:r>
            <a:endParaRPr lang="en-US" sz="4000" dirty="0">
              <a:solidFill>
                <a:srgbClr val="FF0000"/>
              </a:solidFill>
            </a:endParaRPr>
          </a:p>
        </p:txBody>
      </p:sp>
    </p:spTree>
    <p:extLst>
      <p:ext uri="{BB962C8B-B14F-4D97-AF65-F5344CB8AC3E}">
        <p14:creationId xmlns:p14="http://schemas.microsoft.com/office/powerpoint/2010/main" val="355598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t="-18000" r="-19000" b="-18000"/>
          </a:stretch>
        </a:blipFill>
        <a:effectLst/>
      </p:bgPr>
    </p:bg>
    <p:spTree>
      <p:nvGrpSpPr>
        <p:cNvPr id="1" name=""/>
        <p:cNvGrpSpPr/>
        <p:nvPr/>
      </p:nvGrpSpPr>
      <p:grpSpPr>
        <a:xfrm>
          <a:off x="0" y="0"/>
          <a:ext cx="0" cy="0"/>
          <a:chOff x="0" y="0"/>
          <a:chExt cx="0" cy="0"/>
        </a:xfrm>
      </p:grpSpPr>
      <p:pic>
        <p:nvPicPr>
          <p:cNvPr id="3" name="Picture 2" descr="A colorful letters and numbers&#10;&#10;Description automatically generated with medium confidence">
            <a:extLst>
              <a:ext uri="{FF2B5EF4-FFF2-40B4-BE49-F238E27FC236}">
                <a16:creationId xmlns:a16="http://schemas.microsoft.com/office/drawing/2014/main" id="{C1507D56-10F7-BCCF-4848-E51471B57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258" y="2035991"/>
            <a:ext cx="6419644" cy="1688738"/>
          </a:xfrm>
          <a:prstGeom prst="rect">
            <a:avLst/>
          </a:prstGeom>
        </p:spPr>
      </p:pic>
      <p:sp>
        <p:nvSpPr>
          <p:cNvPr id="4" name="TextBox 3">
            <a:extLst>
              <a:ext uri="{FF2B5EF4-FFF2-40B4-BE49-F238E27FC236}">
                <a16:creationId xmlns:a16="http://schemas.microsoft.com/office/drawing/2014/main" id="{A8356C4B-2388-09FF-E7D1-1729990D6627}"/>
              </a:ext>
            </a:extLst>
          </p:cNvPr>
          <p:cNvSpPr txBox="1"/>
          <p:nvPr/>
        </p:nvSpPr>
        <p:spPr>
          <a:xfrm>
            <a:off x="4409440" y="3881120"/>
            <a:ext cx="2722880" cy="646331"/>
          </a:xfrm>
          <a:prstGeom prst="rect">
            <a:avLst/>
          </a:prstGeom>
          <a:noFill/>
        </p:spPr>
        <p:txBody>
          <a:bodyPr wrap="square" rtlCol="0">
            <a:spAutoFit/>
          </a:bodyPr>
          <a:lstStyle/>
          <a:p>
            <a:r>
              <a:rPr lang="en-US" sz="3600" b="1" dirty="0">
                <a:solidFill>
                  <a:schemeClr val="bg1"/>
                </a:solidFill>
              </a:rPr>
              <a:t>(Trang 87)</a:t>
            </a:r>
          </a:p>
        </p:txBody>
      </p:sp>
    </p:spTree>
    <p:extLst>
      <p:ext uri="{BB962C8B-B14F-4D97-AF65-F5344CB8AC3E}">
        <p14:creationId xmlns:p14="http://schemas.microsoft.com/office/powerpoint/2010/main" val="37277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87079" y="350874"/>
            <a:ext cx="11578856" cy="6080406"/>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Picture 57">
            <a:extLst>
              <a:ext uri="{FF2B5EF4-FFF2-40B4-BE49-F238E27FC236}">
                <a16:creationId xmlns:a16="http://schemas.microsoft.com/office/drawing/2014/main" id="{FC28CB1E-0787-1D95-4383-8F558C23FE31}"/>
              </a:ext>
            </a:extLst>
          </p:cNvPr>
          <p:cNvPicPr>
            <a:picLocks noChangeAspect="1"/>
          </p:cNvPicPr>
          <p:nvPr/>
        </p:nvPicPr>
        <p:blipFill>
          <a:blip r:embed="rId2"/>
          <a:stretch>
            <a:fillRect/>
          </a:stretch>
        </p:blipFill>
        <p:spPr>
          <a:xfrm>
            <a:off x="542260" y="773300"/>
            <a:ext cx="10894828" cy="2432518"/>
          </a:xfrm>
          <a:prstGeom prst="rect">
            <a:avLst/>
          </a:prstGeom>
        </p:spPr>
      </p:pic>
      <p:graphicFrame>
        <p:nvGraphicFramePr>
          <p:cNvPr id="60" name="Table 59">
            <a:extLst>
              <a:ext uri="{FF2B5EF4-FFF2-40B4-BE49-F238E27FC236}">
                <a16:creationId xmlns:a16="http://schemas.microsoft.com/office/drawing/2014/main" id="{0C36AF10-5CEF-4F7D-DD28-FA2222714A05}"/>
              </a:ext>
            </a:extLst>
          </p:cNvPr>
          <p:cNvGraphicFramePr>
            <a:graphicFrameLocks noGrp="1"/>
          </p:cNvGraphicFramePr>
          <p:nvPr>
            <p:extLst>
              <p:ext uri="{D42A27DB-BD31-4B8C-83A1-F6EECF244321}">
                <p14:modId xmlns:p14="http://schemas.microsoft.com/office/powerpoint/2010/main" val="2883028676"/>
              </p:ext>
            </p:extLst>
          </p:nvPr>
        </p:nvGraphicFramePr>
        <p:xfrm>
          <a:off x="1350334" y="3513260"/>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t-BR" sz="4000" dirty="0">
                          <a:solidFill>
                            <a:srgbClr val="FF0000"/>
                          </a:solidFill>
                          <a:effectLst/>
                        </a:rPr>
                        <a:t>a) 6,144 : 12 + 1,64</a:t>
                      </a:r>
                    </a:p>
                    <a:p>
                      <a:pPr algn="just"/>
                      <a:r>
                        <a:rPr lang="pt-BR" sz="4000" dirty="0">
                          <a:solidFill>
                            <a:srgbClr val="FF0000"/>
                          </a:solidFill>
                          <a:effectLst/>
                        </a:rPr>
                        <a:t>= 0,512 + 1,64</a:t>
                      </a:r>
                    </a:p>
                    <a:p>
                      <a:pPr algn="just"/>
                      <a:r>
                        <a:rPr lang="pt-BR" sz="4000" dirty="0">
                          <a:solidFill>
                            <a:srgbClr val="FF0000"/>
                          </a:solidFill>
                          <a:effectLst/>
                        </a:rPr>
                        <a:t>= 2,152</a:t>
                      </a: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graphicFrame>
        <p:nvGraphicFramePr>
          <p:cNvPr id="61" name="Table 60">
            <a:extLst>
              <a:ext uri="{FF2B5EF4-FFF2-40B4-BE49-F238E27FC236}">
                <a16:creationId xmlns:a16="http://schemas.microsoft.com/office/drawing/2014/main" id="{2009730C-773C-3131-C659-89B4DD103606}"/>
              </a:ext>
            </a:extLst>
          </p:cNvPr>
          <p:cNvGraphicFramePr>
            <a:graphicFrameLocks noGrp="1"/>
          </p:cNvGraphicFramePr>
          <p:nvPr>
            <p:extLst>
              <p:ext uri="{D42A27DB-BD31-4B8C-83A1-F6EECF244321}">
                <p14:modId xmlns:p14="http://schemas.microsoft.com/office/powerpoint/2010/main" val="32122602"/>
              </p:ext>
            </p:extLst>
          </p:nvPr>
        </p:nvGraphicFramePr>
        <p:xfrm>
          <a:off x="6602817" y="3481362"/>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l-PL" sz="4000" dirty="0">
                          <a:solidFill>
                            <a:srgbClr val="FF0000"/>
                          </a:solidFill>
                          <a:effectLst/>
                        </a:rPr>
                        <a:t>b) 1,6 × 1,1+ 1,8 : 4</a:t>
                      </a:r>
                    </a:p>
                    <a:p>
                      <a:pPr algn="just"/>
                      <a:r>
                        <a:rPr lang="pl-PL" sz="4000" dirty="0">
                          <a:solidFill>
                            <a:srgbClr val="FF0000"/>
                          </a:solidFill>
                          <a:effectLst/>
                        </a:rPr>
                        <a:t>= 1,76 + 0,45</a:t>
                      </a:r>
                    </a:p>
                    <a:p>
                      <a:pPr algn="just"/>
                      <a:r>
                        <a:rPr lang="pl-PL" sz="4000" dirty="0">
                          <a:solidFill>
                            <a:srgbClr val="FF0000"/>
                          </a:solidFill>
                          <a:effectLst/>
                        </a:rPr>
                        <a:t>= 2,21</a:t>
                      </a:r>
                      <a:endParaRPr lang="pt-BR" sz="4000" dirty="0">
                        <a:solidFill>
                          <a:srgbClr val="FF0000"/>
                        </a:solidFill>
                        <a:effectLst/>
                      </a:endParaRP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spTree>
    <p:extLst>
      <p:ext uri="{BB962C8B-B14F-4D97-AF65-F5344CB8AC3E}">
        <p14:creationId xmlns:p14="http://schemas.microsoft.com/office/powerpoint/2010/main" val="4004698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down)">
                                      <p:cBhvr>
                                        <p:cTn id="7" dur="500"/>
                                        <p:tgtEl>
                                          <p:spTgt spid="5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0"/>
                                        </p:tgtEl>
                                        <p:attrNameLst>
                                          <p:attrName>style.visibility</p:attrName>
                                        </p:attrNameLst>
                                      </p:cBhvr>
                                      <p:to>
                                        <p:strVal val="visible"/>
                                      </p:to>
                                    </p:set>
                                    <p:animEffect transition="in" filter="wipe(down)">
                                      <p:cBhvr>
                                        <p:cTn id="12" dur="500"/>
                                        <p:tgtEl>
                                          <p:spTgt spid="6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wipe(down)">
                                      <p:cBhvr>
                                        <p:cTn id="17"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8160" y="436880"/>
            <a:ext cx="11145520" cy="5994400"/>
          </a:xfrm>
          <a:prstGeom prst="roundRect">
            <a:avLst/>
          </a:prstGeom>
          <a:solidFill>
            <a:schemeClr val="bg1"/>
          </a:solidFill>
          <a:ln w="38100">
            <a:solidFill>
              <a:srgbClr val="079B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graphicFrame>
        <p:nvGraphicFramePr>
          <p:cNvPr id="14" name="Table 13">
            <a:extLst>
              <a:ext uri="{FF2B5EF4-FFF2-40B4-BE49-F238E27FC236}">
                <a16:creationId xmlns:a16="http://schemas.microsoft.com/office/drawing/2014/main" id="{645B874B-88AD-75B0-AA03-9BF28B2F086D}"/>
              </a:ext>
            </a:extLst>
          </p:cNvPr>
          <p:cNvGraphicFramePr>
            <a:graphicFrameLocks noGrp="1"/>
          </p:cNvGraphicFramePr>
          <p:nvPr>
            <p:extLst>
              <p:ext uri="{D42A27DB-BD31-4B8C-83A1-F6EECF244321}">
                <p14:modId xmlns:p14="http://schemas.microsoft.com/office/powerpoint/2010/main" val="1052247152"/>
              </p:ext>
            </p:extLst>
          </p:nvPr>
        </p:nvGraphicFramePr>
        <p:xfrm>
          <a:off x="1392864" y="1174097"/>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t-BR" sz="4000" dirty="0">
                          <a:solidFill>
                            <a:srgbClr val="FF0000"/>
                          </a:solidFill>
                          <a:effectLst/>
                        </a:rPr>
                        <a:t>c) 9,24 - (2,49 + 4,92)</a:t>
                      </a:r>
                    </a:p>
                    <a:p>
                      <a:pPr algn="just"/>
                      <a:r>
                        <a:rPr lang="pt-BR" sz="4000" dirty="0">
                          <a:solidFill>
                            <a:srgbClr val="FF0000"/>
                          </a:solidFill>
                          <a:effectLst/>
                        </a:rPr>
                        <a:t>= 9,24 – 7,41</a:t>
                      </a:r>
                    </a:p>
                    <a:p>
                      <a:pPr algn="just"/>
                      <a:r>
                        <a:rPr lang="pt-BR" sz="4000" dirty="0">
                          <a:solidFill>
                            <a:srgbClr val="FF0000"/>
                          </a:solidFill>
                          <a:effectLst/>
                        </a:rPr>
                        <a:t>= 1,83</a:t>
                      </a: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graphicFrame>
        <p:nvGraphicFramePr>
          <p:cNvPr id="15" name="Table 14">
            <a:extLst>
              <a:ext uri="{FF2B5EF4-FFF2-40B4-BE49-F238E27FC236}">
                <a16:creationId xmlns:a16="http://schemas.microsoft.com/office/drawing/2014/main" id="{5C36FFA1-F96E-FE85-D32D-9339A5A68D1C}"/>
              </a:ext>
            </a:extLst>
          </p:cNvPr>
          <p:cNvGraphicFramePr>
            <a:graphicFrameLocks noGrp="1"/>
          </p:cNvGraphicFramePr>
          <p:nvPr>
            <p:extLst>
              <p:ext uri="{D42A27DB-BD31-4B8C-83A1-F6EECF244321}">
                <p14:modId xmlns:p14="http://schemas.microsoft.com/office/powerpoint/2010/main" val="1662773859"/>
              </p:ext>
            </p:extLst>
          </p:nvPr>
        </p:nvGraphicFramePr>
        <p:xfrm>
          <a:off x="6645347" y="1142199"/>
          <a:ext cx="4933508" cy="1920240"/>
        </p:xfrm>
        <a:graphic>
          <a:graphicData uri="http://schemas.openxmlformats.org/drawingml/2006/table">
            <a:tbl>
              <a:tblPr/>
              <a:tblGrid>
                <a:gridCol w="4933508">
                  <a:extLst>
                    <a:ext uri="{9D8B030D-6E8A-4147-A177-3AD203B41FA5}">
                      <a16:colId xmlns:a16="http://schemas.microsoft.com/office/drawing/2014/main" val="1355280396"/>
                    </a:ext>
                  </a:extLst>
                </a:gridCol>
              </a:tblGrid>
              <a:tr h="0">
                <a:tc>
                  <a:txBody>
                    <a:bodyPr/>
                    <a:lstStyle/>
                    <a:p>
                      <a:pPr algn="just"/>
                      <a:r>
                        <a:rPr lang="pl-PL" sz="4000" dirty="0">
                          <a:solidFill>
                            <a:srgbClr val="FF0000"/>
                          </a:solidFill>
                          <a:effectLst/>
                        </a:rPr>
                        <a:t>d) 4,8 - 0,42 × 8,5</a:t>
                      </a:r>
                    </a:p>
                    <a:p>
                      <a:pPr algn="just"/>
                      <a:r>
                        <a:rPr lang="pl-PL" sz="4000" dirty="0">
                          <a:solidFill>
                            <a:srgbClr val="FF0000"/>
                          </a:solidFill>
                          <a:effectLst/>
                        </a:rPr>
                        <a:t>= 4,8 – 3,57</a:t>
                      </a:r>
                    </a:p>
                    <a:p>
                      <a:pPr algn="just"/>
                      <a:r>
                        <a:rPr lang="pl-PL" sz="4000" dirty="0">
                          <a:solidFill>
                            <a:srgbClr val="FF0000"/>
                          </a:solidFill>
                          <a:effectLst/>
                        </a:rPr>
                        <a:t>= 1,23</a:t>
                      </a:r>
                      <a:endParaRPr lang="pt-BR" sz="4000" dirty="0">
                        <a:solidFill>
                          <a:srgbClr val="FF0000"/>
                        </a:solidFill>
                        <a:effectLst/>
                      </a:endParaRPr>
                    </a:p>
                  </a:txBody>
                  <a:tcPr anchor="ctr">
                    <a:lnL>
                      <a:noFill/>
                    </a:lnL>
                    <a:lnR>
                      <a:noFill/>
                    </a:lnR>
                    <a:lnT>
                      <a:noFill/>
                    </a:lnT>
                    <a:lnB>
                      <a:noFill/>
                    </a:lnB>
                    <a:noFill/>
                  </a:tcPr>
                </a:tc>
                <a:extLst>
                  <a:ext uri="{0D108BD9-81ED-4DB2-BD59-A6C34878D82A}">
                    <a16:rowId xmlns:a16="http://schemas.microsoft.com/office/drawing/2014/main" val="2375195456"/>
                  </a:ext>
                </a:extLst>
              </a:tr>
            </a:tbl>
          </a:graphicData>
        </a:graphic>
      </p:graphicFrame>
    </p:spTree>
    <p:extLst>
      <p:ext uri="{BB962C8B-B14F-4D97-AF65-F5344CB8AC3E}">
        <p14:creationId xmlns:p14="http://schemas.microsoft.com/office/powerpoint/2010/main" val="6220848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403</TotalTime>
  <Words>461</Words>
  <Application>Microsoft Office PowerPoint</Application>
  <PresentationFormat>Widescreen</PresentationFormat>
  <Paragraphs>61</Paragraphs>
  <Slides>14</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Cambria</vt:lpstr>
      <vt:lpstr>SVN-Bango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cp:revision>
  <dcterms:created xsi:type="dcterms:W3CDTF">2023-11-15T14:09:01Z</dcterms:created>
  <dcterms:modified xsi:type="dcterms:W3CDTF">2024-12-03T15:22:31Z</dcterms:modified>
</cp:coreProperties>
</file>