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65" r:id="rId4"/>
    <p:sldId id="266" r:id="rId5"/>
    <p:sldId id="267" r:id="rId6"/>
    <p:sldId id="268" r:id="rId7"/>
    <p:sldId id="276" r:id="rId8"/>
    <p:sldId id="277" r:id="rId9"/>
    <p:sldId id="269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60" r:id="rId20"/>
    <p:sldId id="263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682C0-0CC1-43BA-BF9E-83FF1C178E1E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37CD1-A67F-4A92-82F8-74DFB2DAF0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38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3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390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735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41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272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2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78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50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9223-91E3-416F-AF67-0B417B025F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9147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F19DF-DBF6-4847-88DB-AC83801DE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A2E748-860D-4662-BB51-D096B9F11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474F37-0D0E-465C-A06E-975DCB469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38E89-B9F9-402C-A5A1-31F55E33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6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A9531-351B-42AE-84CC-14816DA87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5870C-E19F-4584-80A7-676670DF0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2E863-C1C0-4EEC-8AEB-B77BC4442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2DFD2-9D25-4446-A6F4-477E587EA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6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8F19AC-EBA0-41BA-BBBD-5C56FECBD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B2FDC-7CCA-4C6D-A924-256DC8067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60095-B271-42C1-96B7-C7B2F320D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C9DC0-40C0-444E-87C7-821F0F3CC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45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01BE2-0FDF-4D1D-90D3-EDB238E8B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801E-EA18-491E-8509-F6AD50766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C0D36-153D-4533-B36B-13C361756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6B895-698E-439C-91FE-5BD5B2350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93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14251A-85FD-4E6E-8DB0-22646E7F3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EAE5CE-AD2C-41AB-96D4-88DE8AC9F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228AD7-420D-4E89-9BC2-C4E05EC6E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15B0B-2513-4576-AF05-F8A1E8085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89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7A4928-A84A-4DAA-929A-8C86B778B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C6DA28-FA24-426E-AB66-E9ADF66C4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D0FC1-84A8-49AC-B775-70FCAF66B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2E411-8106-41E8-A2E0-9393EC5AF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14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973130-C126-4E94-85D5-A78B848D4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D53C84-1E7E-4418-83CE-A843E3FDE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08D19F-6EA9-4982-8B4F-F0E91BDAB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62606-4AC8-4146-A372-5C04DCBB2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19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22C4A-CDF9-4DEF-A727-0B4118762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7A1CC-1AC5-4FA5-89EA-13F362BCF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4ABEF-82DF-4C4C-A7FA-E6D17017E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9F2ED-5563-4F2E-8A64-8330F1EBC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0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8124C-9426-4427-AACF-979208742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08D1B-EFBB-45BF-8FD5-CED6DF018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9BA66-B5FB-46AF-866C-9AE0599FC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FBB84-5953-4B67-BBB3-292C1905E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4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DC1A81-BBF5-4966-8D77-43BC03817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50E179-F1D1-4A56-8CA3-F0AA52A24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2C1E8-70B3-4904-9227-1D7B8DDFB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D477F-7A4D-4B7A-8D9C-AB08903FE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0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86028-998F-423A-B641-AE0F2E00F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B572F0-3643-42E4-A28C-6EC075542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1507F-47A1-4479-9BDF-5BFD27642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E345-BF74-4B34-AE63-5C0DE7B9E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170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66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43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13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05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26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E966-5685-4BE7-A55D-94E8021450FF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02CC-0BA9-467C-8917-9667615B9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4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5CDDFB-44DD-48A9-8E19-1AB7B70F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B0286E-EC5D-43DC-8BB2-F60657FC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94A884-A355-4898-AE85-B8B9A4FF33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13BDBD-BADC-4FD9-AED6-E3FC30AB4F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4CB392-5B3B-4FA5-BE2B-C819029586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9FC399D-ED11-4311-8F0D-D15A0FB67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5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192000" cy="6952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DDBB1-1DC4-4CC8-8554-57C01191D3BA}"/>
              </a:ext>
            </a:extLst>
          </p:cNvPr>
          <p:cNvSpPr txBox="1"/>
          <p:nvPr/>
        </p:nvSpPr>
        <p:spPr>
          <a:xfrm>
            <a:off x="2886075" y="2921168"/>
            <a:ext cx="83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HP001 4 hàng" panose="020B0603050302020204" pitchFamily="34" charset="0"/>
              </a:rPr>
              <a:t>Chào</a:t>
            </a:r>
            <a:r>
              <a:rPr lang="en-US" sz="6000" b="1" dirty="0"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sz="6000" b="1" dirty="0">
                <a:latin typeface="HP001 4 hàng" panose="020B0603050302020204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</a:t>
            </a:r>
            <a:r>
              <a:rPr lang="en-US" sz="6000" b="1" dirty="0"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thân</a:t>
            </a:r>
            <a:r>
              <a:rPr lang="en-US" sz="6000" b="1" dirty="0"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yêu</a:t>
            </a:r>
            <a:r>
              <a:rPr lang="en-US" sz="6000" b="1" dirty="0">
                <a:latin typeface="HP001 4 hàng" panose="020B0603050302020204" pitchFamily="34" charset="0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36C92-B0CB-4308-B49D-F0A8F39F9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57414"/>
            <a:ext cx="53340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2133600" y="437357"/>
            <a:ext cx="8553450" cy="1435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Quan s</a:t>
            </a:r>
            <a:r>
              <a:rPr lang="vi-VN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át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h</a:t>
            </a:r>
            <a:r>
              <a:rPr lang="vi-VN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ình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3,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minh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họa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đường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đi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khí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khi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ta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hít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vào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?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minh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họa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đường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đi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khí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khi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ta </a:t>
            </a:r>
            <a:r>
              <a:rPr lang="en-US" altLang="vi-VN" sz="28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thở</a:t>
            </a:r>
            <a:r>
              <a:rPr lang="en-US" altLang="vi-VN" sz="28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ra?</a:t>
            </a:r>
            <a:endParaRPr lang="vi-VN" altLang="vi-VN" sz="28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340" name="Straight Arrow Connector 10"/>
          <p:cNvCxnSpPr>
            <a:cxnSpLocks noChangeShapeType="1"/>
          </p:cNvCxnSpPr>
          <p:nvPr/>
        </p:nvCxnSpPr>
        <p:spPr bwMode="auto">
          <a:xfrm flipV="1">
            <a:off x="3657601" y="2590800"/>
            <a:ext cx="257175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Arrow Connector 10"/>
          <p:cNvCxnSpPr>
            <a:cxnSpLocks noChangeShapeType="1"/>
          </p:cNvCxnSpPr>
          <p:nvPr/>
        </p:nvCxnSpPr>
        <p:spPr bwMode="auto">
          <a:xfrm flipH="1">
            <a:off x="4495800" y="4191000"/>
            <a:ext cx="2286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Arrow Connector 10"/>
          <p:cNvCxnSpPr>
            <a:cxnSpLocks noChangeShapeType="1"/>
          </p:cNvCxnSpPr>
          <p:nvPr/>
        </p:nvCxnSpPr>
        <p:spPr bwMode="auto">
          <a:xfrm>
            <a:off x="4305300" y="2438400"/>
            <a:ext cx="304800" cy="152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Arrow Connector 10"/>
          <p:cNvCxnSpPr>
            <a:cxnSpLocks noChangeShapeType="1"/>
          </p:cNvCxnSpPr>
          <p:nvPr/>
        </p:nvCxnSpPr>
        <p:spPr bwMode="auto">
          <a:xfrm flipH="1">
            <a:off x="4191000" y="4648200"/>
            <a:ext cx="1143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10"/>
          <p:cNvCxnSpPr>
            <a:cxnSpLocks noChangeShapeType="1"/>
          </p:cNvCxnSpPr>
          <p:nvPr/>
        </p:nvCxnSpPr>
        <p:spPr bwMode="auto">
          <a:xfrm>
            <a:off x="4876800" y="4191000"/>
            <a:ext cx="3048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10"/>
          <p:cNvCxnSpPr>
            <a:cxnSpLocks noChangeShapeType="1"/>
          </p:cNvCxnSpPr>
          <p:nvPr/>
        </p:nvCxnSpPr>
        <p:spPr bwMode="auto">
          <a:xfrm>
            <a:off x="5410200" y="4724400"/>
            <a:ext cx="1524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Arrow Connector 10"/>
          <p:cNvCxnSpPr>
            <a:cxnSpLocks noChangeShapeType="1"/>
          </p:cNvCxnSpPr>
          <p:nvPr/>
        </p:nvCxnSpPr>
        <p:spPr bwMode="auto">
          <a:xfrm flipH="1">
            <a:off x="6686550" y="2590800"/>
            <a:ext cx="17145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Arrow Connector 10"/>
          <p:cNvCxnSpPr>
            <a:cxnSpLocks noChangeShapeType="1"/>
          </p:cNvCxnSpPr>
          <p:nvPr/>
        </p:nvCxnSpPr>
        <p:spPr bwMode="auto">
          <a:xfrm flipH="1" flipV="1">
            <a:off x="7010400" y="2438400"/>
            <a:ext cx="304800" cy="523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Arrow Connector 10"/>
          <p:cNvCxnSpPr>
            <a:cxnSpLocks noChangeShapeType="1"/>
          </p:cNvCxnSpPr>
          <p:nvPr/>
        </p:nvCxnSpPr>
        <p:spPr bwMode="auto">
          <a:xfrm flipV="1">
            <a:off x="7562850" y="3076575"/>
            <a:ext cx="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10"/>
          <p:cNvCxnSpPr>
            <a:cxnSpLocks noChangeShapeType="1"/>
          </p:cNvCxnSpPr>
          <p:nvPr/>
        </p:nvCxnSpPr>
        <p:spPr bwMode="auto">
          <a:xfrm flipV="1">
            <a:off x="7391400" y="4038600"/>
            <a:ext cx="17145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Straight Arrow Connector 10"/>
          <p:cNvCxnSpPr>
            <a:cxnSpLocks noChangeShapeType="1"/>
          </p:cNvCxnSpPr>
          <p:nvPr/>
        </p:nvCxnSpPr>
        <p:spPr bwMode="auto">
          <a:xfrm flipH="1" flipV="1">
            <a:off x="7743826" y="4038600"/>
            <a:ext cx="104775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Straight Arrow Connector 10"/>
          <p:cNvCxnSpPr>
            <a:cxnSpLocks noChangeShapeType="1"/>
          </p:cNvCxnSpPr>
          <p:nvPr/>
        </p:nvCxnSpPr>
        <p:spPr bwMode="auto">
          <a:xfrm flipH="1" flipV="1">
            <a:off x="8077201" y="4495800"/>
            <a:ext cx="104775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Arrow Connector 10"/>
          <p:cNvCxnSpPr>
            <a:cxnSpLocks noChangeShapeType="1"/>
          </p:cNvCxnSpPr>
          <p:nvPr/>
        </p:nvCxnSpPr>
        <p:spPr bwMode="auto">
          <a:xfrm flipV="1">
            <a:off x="7096125" y="4572000"/>
            <a:ext cx="17145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4311650" y="5548313"/>
            <a:ext cx="1366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v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ào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896100" y="5548313"/>
            <a:ext cx="1517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ở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ra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355" name="Straight Arrow Connector 10"/>
          <p:cNvCxnSpPr>
            <a:cxnSpLocks noChangeShapeType="1"/>
          </p:cNvCxnSpPr>
          <p:nvPr/>
        </p:nvCxnSpPr>
        <p:spPr bwMode="auto">
          <a:xfrm>
            <a:off x="4724400" y="3228975"/>
            <a:ext cx="1905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14A9973-3FBB-4A09-8E43-1C179F67A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86000" y="152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K</a:t>
            </a:r>
            <a:r>
              <a:rPr lang="vi-VN" altLang="vi-VN" sz="36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ết</a:t>
            </a:r>
            <a:r>
              <a:rPr lang="en-US" altLang="vi-VN" sz="36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r>
              <a:rPr lang="vi-VN" altLang="vi-VN" sz="36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ận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895600" y="990600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Khi h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ít</a:t>
            </a: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ào</a:t>
            </a: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endParaRPr lang="vi-VN" altLang="vi-VN" sz="2400" b="1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5638800" y="685800"/>
            <a:ext cx="1371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M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ũi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638800" y="2286000"/>
            <a:ext cx="1371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Kh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í</a:t>
            </a: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 qu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ản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638800" y="3886200"/>
            <a:ext cx="1371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Ph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ế</a:t>
            </a: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 qu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ản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638800" y="5562600"/>
            <a:ext cx="1371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Ph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ổi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7953375" y="990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Khi th</a:t>
            </a:r>
            <a:r>
              <a:rPr lang="vi-VN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ở</a:t>
            </a:r>
            <a:r>
              <a:rPr lang="en-US" altLang="vi-VN" sz="2400" b="1">
                <a:solidFill>
                  <a:srgbClr val="0000CC"/>
                </a:solidFill>
                <a:latin typeface="HP001 4 hàng" panose="020B0603050302020204" pitchFamily="34" charset="0"/>
              </a:rPr>
              <a:t> ra</a:t>
            </a:r>
            <a:endParaRPr lang="vi-VN" altLang="vi-VN" sz="2400" b="1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15369" name="AutoShape 22"/>
          <p:cNvSpPr>
            <a:spLocks noChangeArrowheads="1"/>
          </p:cNvSpPr>
          <p:nvPr/>
        </p:nvSpPr>
        <p:spPr bwMode="auto">
          <a:xfrm flipH="1">
            <a:off x="4724400" y="1676401"/>
            <a:ext cx="990600" cy="1128713"/>
          </a:xfrm>
          <a:prstGeom prst="downArrow">
            <a:avLst>
              <a:gd name="adj1" fmla="val 50000"/>
              <a:gd name="adj2" fmla="val 2848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15370" name="AutoShape 23"/>
          <p:cNvSpPr>
            <a:spLocks noChangeArrowheads="1"/>
          </p:cNvSpPr>
          <p:nvPr/>
        </p:nvSpPr>
        <p:spPr bwMode="auto">
          <a:xfrm>
            <a:off x="4038601" y="26670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15371" name="AutoShape 24"/>
          <p:cNvSpPr>
            <a:spLocks noChangeArrowheads="1"/>
          </p:cNvSpPr>
          <p:nvPr/>
        </p:nvSpPr>
        <p:spPr bwMode="auto">
          <a:xfrm>
            <a:off x="7696200" y="3810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 rot="-5400000">
            <a:off x="5691188" y="4900613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auto">
          <a:xfrm rot="-5400000">
            <a:off x="5691188" y="3224213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69659" name="AutoShape 27"/>
          <p:cNvSpPr>
            <a:spLocks noChangeArrowheads="1"/>
          </p:cNvSpPr>
          <p:nvPr/>
        </p:nvSpPr>
        <p:spPr bwMode="auto">
          <a:xfrm rot="-5400000">
            <a:off x="5614988" y="1700213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15375" name="AutoShape 28"/>
          <p:cNvSpPr>
            <a:spLocks noChangeArrowheads="1"/>
          </p:cNvSpPr>
          <p:nvPr/>
        </p:nvSpPr>
        <p:spPr bwMode="auto">
          <a:xfrm>
            <a:off x="8534401" y="342900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15376" name="AutoShape 29"/>
          <p:cNvSpPr>
            <a:spLocks noChangeArrowheads="1"/>
          </p:cNvSpPr>
          <p:nvPr/>
        </p:nvSpPr>
        <p:spPr bwMode="auto">
          <a:xfrm>
            <a:off x="7848600" y="4572000"/>
            <a:ext cx="457200" cy="1066800"/>
          </a:xfrm>
          <a:prstGeom prst="upArrow">
            <a:avLst>
              <a:gd name="adj1" fmla="val 6875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69662" name="AutoShape 30"/>
          <p:cNvSpPr>
            <a:spLocks noChangeArrowheads="1"/>
          </p:cNvSpPr>
          <p:nvPr/>
        </p:nvSpPr>
        <p:spPr bwMode="auto">
          <a:xfrm rot="5400000">
            <a:off x="6224588" y="1624013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9900"/>
              </a:solidFill>
              <a:latin typeface="HP001 4 hàng" panose="020B0603050302020204" pitchFamily="34" charset="0"/>
            </a:endParaRPr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 rot="5400000">
            <a:off x="6300788" y="3224213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9900"/>
              </a:solidFill>
              <a:latin typeface="HP001 4 hàng" panose="020B0603050302020204" pitchFamily="34" charset="0"/>
            </a:endParaRP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 rot="5400000">
            <a:off x="6376988" y="4900613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99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504164-AA69-4ADC-9AD8-730A112B7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 animBg="1"/>
      <p:bldP spid="69638" grpId="1" animBg="1"/>
      <p:bldP spid="69639" grpId="0" animBg="1"/>
      <p:bldP spid="69639" grpId="1" animBg="1"/>
      <p:bldP spid="69640" grpId="0" animBg="1"/>
      <p:bldP spid="69640" grpId="1" animBg="1"/>
      <p:bldP spid="69641" grpId="0" animBg="1"/>
      <p:bldP spid="69641" grpId="1" animBg="1"/>
      <p:bldP spid="69646" grpId="0"/>
      <p:bldP spid="69657" grpId="0" animBg="1"/>
      <p:bldP spid="69658" grpId="0" animBg="1"/>
      <p:bldP spid="69659" grpId="0" animBg="1"/>
      <p:bldP spid="69662" grpId="0" animBg="1"/>
      <p:bldP spid="69663" grpId="0" animBg="1"/>
      <p:bldP spid="696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981200" y="838200"/>
            <a:ext cx="8077200" cy="48006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1076325">
              <a:defRPr/>
            </a:pP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Cơ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hô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hấp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nhiệm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vụ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gì</a:t>
            </a:r>
            <a:r>
              <a:rPr lang="en-US" sz="6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?</a:t>
            </a:r>
            <a:endParaRPr lang="vi-VN" sz="6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A100F-A422-4826-94F6-EF8118663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752975" y="381001"/>
            <a:ext cx="253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K</a:t>
            </a:r>
            <a:r>
              <a:rPr lang="vi-VN" altLang="vi-VN" sz="40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ết</a:t>
            </a:r>
            <a:r>
              <a:rPr lang="en-US" altLang="vi-VN" sz="40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r>
              <a:rPr lang="vi-VN" altLang="vi-VN" sz="40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ận</a:t>
            </a:r>
          </a:p>
        </p:txBody>
      </p:sp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1523999" y="2514600"/>
            <a:ext cx="5076825" cy="3581400"/>
          </a:xfrm>
          <a:prstGeom prst="cloudCallout">
            <a:avLst>
              <a:gd name="adj1" fmla="val 21838"/>
              <a:gd name="adj2" fmla="val -82810"/>
            </a:avLst>
          </a:prstGeom>
          <a:solidFill>
            <a:srgbClr val="EE9E8E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Ở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hô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hấp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m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ũi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ản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ế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ản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Hai l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ổi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ó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ức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trao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</a:t>
            </a:r>
            <a:r>
              <a:rPr lang="vi-VN" altLang="vi-VN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16" name="Cloud Callout 15"/>
          <p:cNvSpPr>
            <a:spLocks noChangeArrowheads="1"/>
          </p:cNvSpPr>
          <p:nvPr/>
        </p:nvSpPr>
        <p:spPr bwMode="auto">
          <a:xfrm>
            <a:off x="6019800" y="2438400"/>
            <a:ext cx="5010150" cy="3657600"/>
          </a:xfrm>
          <a:prstGeom prst="cloudCallout">
            <a:avLst>
              <a:gd name="adj1" fmla="val -35190"/>
              <a:gd name="adj2" fmla="val -84898"/>
            </a:avLst>
          </a:prstGeom>
          <a:solidFill>
            <a:srgbClr val="EE9E8E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ơ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ấp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úp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ơ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ể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trao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v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ới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m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</a:t>
            </a:r>
            <a:r>
              <a:rPr lang="en-US" altLang="vi-VN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tr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ường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</a:t>
            </a:r>
            <a:r>
              <a:rPr lang="en-US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</a:t>
            </a:r>
            <a:r>
              <a:rPr lang="en-US" altLang="vi-VN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</a:t>
            </a:r>
            <a:r>
              <a: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22FB4-5D56-474D-B224-5E845D94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C25AE05-C0B0-4EC8-AEAE-3257E8F5C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571501"/>
            <a:ext cx="1035957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Thực</a:t>
            </a:r>
            <a:r>
              <a:rPr lang="en-US" altLang="en-US" sz="40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hành</a:t>
            </a: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21512" name="Picture 8" descr="Trang 61">
            <a:extLst>
              <a:ext uri="{FF2B5EF4-FFF2-40B4-BE49-F238E27FC236}">
                <a16:creationId xmlns:a16="http://schemas.microsoft.com/office/drawing/2014/main" id="{81BC0C3F-A721-49AB-A6D2-DD51FB7E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190625"/>
            <a:ext cx="543877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9">
            <a:extLst>
              <a:ext uri="{FF2B5EF4-FFF2-40B4-BE49-F238E27FC236}">
                <a16:creationId xmlns:a16="http://schemas.microsoft.com/office/drawing/2014/main" id="{AC4F2308-4D72-4360-AEB2-AFBE8629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4" y="2324100"/>
            <a:ext cx="54387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lau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lỗ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mũi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Quan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C55D5-5F92-4494-BD27-6E9E3E63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rang 62">
            <a:extLst>
              <a:ext uri="{FF2B5EF4-FFF2-40B4-BE49-F238E27FC236}">
                <a16:creationId xmlns:a16="http://schemas.microsoft.com/office/drawing/2014/main" id="{D7655C92-06F2-4CB8-8B9B-141F847C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865406"/>
            <a:ext cx="2743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A8A926F7-CFC7-45D6-BC28-48D836FF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4" y="1052780"/>
            <a:ext cx="8353425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Trong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mũi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Lông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mũi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giúp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cản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bớt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bụi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khí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phổi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sạch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hơn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mạch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máu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li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giúp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sưởi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ấm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khí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phổi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chất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nhầy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giúp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cản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bụi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diệt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vi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khuẩn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ẩm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khí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phổi</a:t>
            </a:r>
            <a:r>
              <a:rPr lang="en-US" altLang="en-US" sz="3400" b="1" dirty="0">
                <a:solidFill>
                  <a:srgbClr val="00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37AB819-4F30-4D83-A9BD-93F394258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1907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lỗ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mũi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E9F22-E22B-4CC4-81DF-5A8F0AD25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Trang 71">
            <a:extLst>
              <a:ext uri="{FF2B5EF4-FFF2-40B4-BE49-F238E27FC236}">
                <a16:creationId xmlns:a16="http://schemas.microsoft.com/office/drawing/2014/main" id="{7DE484A0-4E36-4AAF-9AD5-74155A445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4495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55E3902F-BE63-417D-91B5-9A16B71CD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42" y="3178630"/>
            <a:ext cx="69995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lành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khoan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khoái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dễ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chịu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61EAEA5C-B870-4F3E-BED3-8337874E4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28" y="1393372"/>
            <a:ext cx="69995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lành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98CFA-6814-49BE-B752-7309E55D7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3C0E4272-1994-4104-9772-86FA3146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571" y="1427942"/>
            <a:ext cx="11821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khói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bụi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tức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ngạt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ho…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9" name="Picture 5" descr="Trang 73">
            <a:extLst>
              <a:ext uri="{FF2B5EF4-FFF2-40B4-BE49-F238E27FC236}">
                <a16:creationId xmlns:a16="http://schemas.microsoft.com/office/drawing/2014/main" id="{59CA5E78-3F7B-43D0-83A8-0BDE59E1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76" y="3200400"/>
            <a:ext cx="489652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Trang 72">
            <a:extLst>
              <a:ext uri="{FF2B5EF4-FFF2-40B4-BE49-F238E27FC236}">
                <a16:creationId xmlns:a16="http://schemas.microsoft.com/office/drawing/2014/main" id="{00461F69-CE6E-4012-87E6-FDEE4421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59" y="3200400"/>
            <a:ext cx="473054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>
            <a:extLst>
              <a:ext uri="{FF2B5EF4-FFF2-40B4-BE49-F238E27FC236}">
                <a16:creationId xmlns:a16="http://schemas.microsoft.com/office/drawing/2014/main" id="{931ED0C9-5173-4780-B21F-555C279C1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5879"/>
            <a:ext cx="1138645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khói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bụi</a:t>
            </a:r>
            <a:r>
              <a:rPr lang="en-US" altLang="en-US" sz="3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altLang="en-US" sz="3800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7DADB-9DE6-4C45-AD07-7A475A0F5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72A63621-964F-4689-87CB-CB0F84DC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3" y="391886"/>
            <a:ext cx="1123405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- Khi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thở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, ta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hít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khí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thải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khí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31B31908-A3E9-4331-9527-99E636CA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3" y="3135086"/>
            <a:ext cx="1123405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b="1">
                <a:solidFill>
                  <a:srgbClr val="0000FF"/>
                </a:solidFill>
                <a:latin typeface="HP001 4 hàng" panose="020B0603050302020204" pitchFamily="34" charset="0"/>
              </a:rPr>
              <a:t> Không khí như thế nào thì gọi là bị ô nhiễm?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0C3CE846-D6D0-4FD4-B493-A6E9AF27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3" y="4811487"/>
            <a:ext cx="112340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b="1">
                <a:solidFill>
                  <a:srgbClr val="0000FF"/>
                </a:solidFill>
                <a:latin typeface="HP001 4 hàng" panose="020B0603050302020204" pitchFamily="34" charset="0"/>
              </a:rPr>
              <a:t> Không khí bị ô nhiễm có ảnh hưởng gì đến sức khỏe?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1E2250E8-3EB3-46FD-B1E7-E923C7102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3" y="1001487"/>
            <a:ext cx="1123405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HP001 4 hàng" panose="020B0603050302020204" pitchFamily="34" charset="0"/>
              </a:rPr>
              <a:t>- Khi thở, ta hít vào khí ô xi. Khí ô - xi thấm vào máu đi nuôi cơ thể.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7961BE71-67F3-4265-8451-2776AF72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3" y="2068287"/>
            <a:ext cx="1123405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HP001 4 hàng" panose="020B0603050302020204" pitchFamily="34" charset="0"/>
              </a:rPr>
              <a:t>- Lúc thở ra, khí các-bô-níc có trong máu sẽ được thải ra ngoài qua phổi.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F766F297-2A6A-47F9-BC38-D17699A3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4" y="3744687"/>
            <a:ext cx="1095320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HP001 4 hàng" panose="020B0603050302020204" pitchFamily="34" charset="0"/>
              </a:rPr>
              <a:t>  - Trong không khí có nhiều khí các-bô-níc và các khí độc khác thì không khí bị ô nhiễm.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AB86B80F-B49C-4455-A855-6EAFFB1D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2" y="5472461"/>
            <a:ext cx="1123405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nhiễm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6154" grpId="0"/>
      <p:bldP spid="6155" grpId="0"/>
      <p:bldP spid="6156" grpId="0"/>
      <p:bldP spid="61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28047"/>
            <a:ext cx="10215282" cy="981916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!</a:t>
            </a:r>
            <a:endParaRPr lang="vi-VN" sz="8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1A13F-695F-4E9C-BA28-D516AFEBE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7C132-A635-405C-9916-CBFDAE1C5BE6}"/>
              </a:ext>
            </a:extLst>
          </p:cNvPr>
          <p:cNvSpPr txBox="1"/>
          <p:nvPr/>
        </p:nvSpPr>
        <p:spPr>
          <a:xfrm>
            <a:off x="647700" y="2013744"/>
            <a:ext cx="1127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Thứ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tư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ngày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1 </a:t>
            </a: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tháng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9 </a:t>
            </a: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năm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Tự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nhiên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xã</a:t>
            </a:r>
            <a:r>
              <a:rPr lang="en-US" altLang="vi-VN" sz="48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48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hội</a:t>
            </a:r>
            <a:endParaRPr lang="en-US" altLang="vi-VN" sz="4800" b="1" dirty="0">
              <a:solidFill>
                <a:schemeClr val="bg1"/>
              </a:solidFill>
              <a:latin typeface="HP001 4 hàng" panose="020B0603050302020204" pitchFamily="34" charset="0"/>
              <a:ea typeface="HP001 5Ha" pitchFamily="34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54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Hoạt động thở và cơ quan hô hấp</a:t>
            </a:r>
            <a:endParaRPr lang="en-US" altLang="vi-VN" sz="5400" b="1" dirty="0">
              <a:solidFill>
                <a:srgbClr val="FFFF66"/>
              </a:solidFill>
              <a:latin typeface="HP001 4 hàng" panose="020B0603050302020204" pitchFamily="34" charset="0"/>
              <a:ea typeface="HP001 5Ha" pitchFamily="34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5400" b="1" dirty="0" err="1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Nên</a:t>
            </a:r>
            <a:r>
              <a:rPr lang="en-US" altLang="vi-VN" sz="54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5400" b="1" dirty="0" err="1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thở</a:t>
            </a:r>
            <a:r>
              <a:rPr lang="en-US" altLang="vi-VN" sz="54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5400" b="1" dirty="0" err="1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như</a:t>
            </a:r>
            <a:r>
              <a:rPr lang="en-US" altLang="vi-VN" sz="54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5400" b="1" dirty="0" err="1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thế</a:t>
            </a:r>
            <a:r>
              <a:rPr lang="en-US" altLang="vi-VN" sz="54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5400" b="1" dirty="0" err="1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nào</a:t>
            </a:r>
            <a:r>
              <a:rPr lang="en-US" altLang="vi-VN" sz="54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?</a:t>
            </a:r>
            <a:endParaRPr lang="vi-VN" altLang="vi-VN" sz="5400" b="1" dirty="0">
              <a:solidFill>
                <a:srgbClr val="FFFF66"/>
              </a:solidFill>
              <a:latin typeface="HP001 4 hàng" panose="020B0603050302020204" pitchFamily="34" charset="0"/>
              <a:ea typeface="HP001 5Ha" pitchFamily="34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2FFCF-A6B3-4FF5-AF38-B036410D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943100" y="5334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THỞ VÀ CƠ QUAN HÔ HẤP</a:t>
            </a:r>
          </a:p>
        </p:txBody>
      </p:sp>
      <p:pic>
        <p:nvPicPr>
          <p:cNvPr id="8195" name="Picture 5" descr="TNXH 3 hi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57350"/>
            <a:ext cx="69707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D7A61-C334-4934-9900-392DDB42E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49008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26852"/>
          <a:stretch>
            <a:fillRect/>
          </a:stretch>
        </p:blipFill>
        <p:spPr bwMode="auto">
          <a:xfrm>
            <a:off x="628650" y="95249"/>
            <a:ext cx="11420474" cy="27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2962274" y="1724819"/>
            <a:ext cx="8153401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u="sng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u="sng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vi-VN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sâu</a:t>
            </a:r>
            <a:r>
              <a:rPr lang="en-US" altLang="vi-VN" sz="3600" b="1" u="sng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3296445"/>
            <a:ext cx="58673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*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“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Bịt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mũi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nín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81025" y="4058445"/>
            <a:ext cx="110299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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nín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thở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lâu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4824" y="5088734"/>
            <a:ext cx="11420473" cy="13176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=&gt;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Cảm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giác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của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các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em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sau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khi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nín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thở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lâu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thở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gấp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hơn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lâu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hơn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mức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bình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thường</a:t>
            </a:r>
            <a:r>
              <a:rPr lang="en-US" sz="3200" b="1" kern="0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E79BB-31E2-4DDB-B1E6-4D1C58DA3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747838" y="3903661"/>
            <a:ext cx="189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a)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Hít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endParaRPr lang="vi-VN" alt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862388" y="3966371"/>
            <a:ext cx="210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b)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Thở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ra</a:t>
            </a:r>
            <a:endParaRPr lang="vi-VN" alt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1270" name="Picture 11" descr="TNXH 3 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4" y="452438"/>
            <a:ext cx="4098925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5702300" y="452438"/>
            <a:ext cx="5765800" cy="3505200"/>
          </a:xfrm>
          <a:prstGeom prst="cloud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1076325">
              <a:defRPr/>
            </a:pP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lồng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ngực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thở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B48AD-C3CD-44D3-BDE5-D5C00A174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1716B-CBDC-4AE3-8B19-68B447224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96"/>
          <a:stretch/>
        </p:blipFill>
        <p:spPr>
          <a:xfrm>
            <a:off x="605993" y="953501"/>
            <a:ext cx="3194660" cy="45424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90BE0B-847D-4367-AFAC-76E8BA8EFFAA}"/>
              </a:ext>
            </a:extLst>
          </p:cNvPr>
          <p:cNvSpPr txBox="1">
            <a:spLocks/>
          </p:cNvSpPr>
          <p:nvPr/>
        </p:nvSpPr>
        <p:spPr bwMode="auto">
          <a:xfrm>
            <a:off x="4071938" y="2439401"/>
            <a:ext cx="8915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lồng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ngực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hít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sâu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phổi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phồng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,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lồng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ngực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nở</a:t>
            </a: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to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399D9-A5B8-42BC-8E26-FD0BA6ED6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4E5FD8-8915-45F2-A23F-66D47E9C8CAA}"/>
              </a:ext>
            </a:extLst>
          </p:cNvPr>
          <p:cNvSpPr txBox="1"/>
          <p:nvPr/>
        </p:nvSpPr>
        <p:spPr>
          <a:xfrm>
            <a:off x="4105274" y="2724835"/>
            <a:ext cx="7362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thở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lồng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ngực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xẹp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phổi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A0BF9-D845-47B9-9BBC-5FFE6141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79"/>
          <a:stretch/>
        </p:blipFill>
        <p:spPr>
          <a:xfrm>
            <a:off x="466724" y="1128100"/>
            <a:ext cx="2657475" cy="46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48691-E085-4390-B9C6-E20DC2AD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926091" y="171222"/>
            <a:ext cx="6138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Quan s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át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tranh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tr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ả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l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ời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348537" y="1262064"/>
            <a:ext cx="4048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- H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ình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n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ào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hít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ào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- H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ình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n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à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o </a:t>
            </a:r>
            <a:r>
              <a:rPr lang="en-US" altLang="vi-VN" sz="2800" b="1" i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ở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ra?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- T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ại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sao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em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bi</a:t>
            </a:r>
            <a:r>
              <a:rPr lang="vi-VN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ết</a:t>
            </a:r>
            <a:r>
              <a:rPr lang="en-US" altLang="vi-VN" sz="28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?</a:t>
            </a:r>
            <a:endParaRPr lang="vi-VN" altLang="vi-VN" sz="2800" b="1" i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950119" y="4646304"/>
            <a:ext cx="3829050" cy="101566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L</a:t>
            </a: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ồng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ng</a:t>
            </a: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ự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c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ph</a:t>
            </a: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ồng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l</a:t>
            </a: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ê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n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để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</a:t>
            </a: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ận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</a:t>
            </a: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ô</a:t>
            </a: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ng </a:t>
            </a:r>
            <a:r>
              <a:rPr lang="en-US" altLang="vi-VN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</a:t>
            </a:r>
            <a:r>
              <a:rPr lang="vi-VN" alt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í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79169" y="4631217"/>
            <a:ext cx="4048125" cy="1015663"/>
          </a:xfrm>
          <a:prstGeom prst="rect">
            <a:avLst/>
          </a:prstGeom>
          <a:solidFill>
            <a:srgbClr val="EE9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L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ồng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ng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ực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x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ẹp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xu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ống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để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đẩy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ô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ng </a:t>
            </a:r>
            <a:r>
              <a:rPr lang="en-US" altLang="vi-VN" sz="24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kh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í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ra </a:t>
            </a:r>
            <a:r>
              <a:rPr lang="en-US" altLang="vi-VN" sz="24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ngo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ài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931068" y="5791200"/>
            <a:ext cx="1046559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Khi ta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ở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l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ồng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ng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ực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ồng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l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ê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n, x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ẹp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xu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ống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đều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đặn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l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do c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ử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động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ấp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ít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ào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ở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ra</a:t>
            </a:r>
            <a:endParaRPr lang="vi-VN" alt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864644" y="4165946"/>
            <a:ext cx="1348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ít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ào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189255" y="4185652"/>
            <a:ext cx="1421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Th</a:t>
            </a:r>
            <a:r>
              <a:rPr lang="vi-VN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ở</a:t>
            </a: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ra</a:t>
            </a:r>
            <a:endParaRPr lang="vi-VN" alt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2299" name="Picture 14" descr="TNXH 3 hi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694442"/>
            <a:ext cx="46101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B2ADA-41D5-4B68-AAEA-153B474F9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899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  <p:bldP spid="74762" grpId="0" animBg="1"/>
      <p:bldP spid="74763" grpId="0" animBg="1"/>
      <p:bldP spid="74765" grpId="0"/>
      <p:bldP spid="74772" grpId="0"/>
      <p:bldP spid="74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524001" y="22394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14600" y="419100"/>
            <a:ext cx="7162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Nh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ìn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ào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h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ình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v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ẽ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s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ố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2, h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ãy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k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ể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t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ê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n c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ác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c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ơ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quan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h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ô</a:t>
            </a:r>
            <a:r>
              <a:rPr lang="en-US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h</a:t>
            </a:r>
            <a:r>
              <a:rPr lang="vi-VN" altLang="vi-VN" sz="2400" b="1" dirty="0">
                <a:solidFill>
                  <a:srgbClr val="0000CC"/>
                </a:solidFill>
                <a:latin typeface="HP001 4 hàng" panose="020B0603050302020204" pitchFamily="34" charset="0"/>
              </a:rPr>
              <a:t>ấp</a:t>
            </a:r>
          </a:p>
        </p:txBody>
      </p:sp>
      <p:pic>
        <p:nvPicPr>
          <p:cNvPr id="26634" name="Picture 10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400550" y="1485900"/>
            <a:ext cx="32194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924800" y="32766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á</a:t>
            </a: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 ph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ổi</a:t>
            </a: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 tr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ái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924800" y="39624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Ph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ế</a:t>
            </a: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 qu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ản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429000" y="2057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alt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ũi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743200" y="3124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Kh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í</a:t>
            </a: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 qu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ản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362200" y="4038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á</a:t>
            </a: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 ph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ổi</a:t>
            </a: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 ph</a:t>
            </a:r>
            <a:r>
              <a:rPr lang="vi-VN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ải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543800" y="33528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latin typeface="HP001 4 hàng" panose="020B0603050302020204" pitchFamily="34" charset="0"/>
              </a:rPr>
              <a:t>a</a:t>
            </a: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7543800" y="38862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latin typeface="HP001 4 hàng" panose="020B0603050302020204" pitchFamily="34" charset="0"/>
              </a:rPr>
              <a:t>b</a:t>
            </a: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267200" y="20574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latin typeface="HP001 4 hàng" panose="020B0603050302020204" pitchFamily="34" charset="0"/>
              </a:rPr>
              <a:t>c</a:t>
            </a: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267200" y="2971800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latin typeface="HP001 4 hàng" panose="020B0603050302020204" pitchFamily="34" charset="0"/>
              </a:rPr>
              <a:t>d</a:t>
            </a:r>
            <a:endParaRPr lang="vi-VN" altLang="vi-VN" sz="1800">
              <a:latin typeface="HP001 4 hàng" panose="020B0603050302020204" pitchFamily="34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4267200" y="3810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latin typeface="HP001 4 hàng" panose="020B0603050302020204" pitchFamily="34" charset="0"/>
              </a:rPr>
              <a:t>e</a:t>
            </a:r>
            <a:endParaRPr lang="vi-VN" altLang="vi-VN" sz="1800">
              <a:latin typeface="HP001 4 hàng" panose="020B06030503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C122AF-8C37-4FBA-A263-9AE249B07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5" y="0"/>
            <a:ext cx="1049490" cy="1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/>
      <p:bldP spid="26648" grpId="0"/>
      <p:bldP spid="26649" grpId="0"/>
      <p:bldP spid="26650" grpId="0"/>
      <p:bldP spid="266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779</Words>
  <Application>Microsoft Office PowerPoint</Application>
  <PresentationFormat>Widescreen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CENTER-PC</dc:creator>
  <cp:lastModifiedBy>Admin</cp:lastModifiedBy>
  <cp:revision>5</cp:revision>
  <dcterms:created xsi:type="dcterms:W3CDTF">2021-08-22T11:40:29Z</dcterms:created>
  <dcterms:modified xsi:type="dcterms:W3CDTF">2021-09-01T02:39:17Z</dcterms:modified>
</cp:coreProperties>
</file>