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68" r:id="rId16"/>
    <p:sldId id="269"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08" y="192"/>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BFEC0-0D4F-47B8-B5EF-F5B078FF64A9}" type="datetimeFigureOut">
              <a:rPr lang="en-US" smtClean="0"/>
              <a:t>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1F525-4A77-4BC2-A27F-76AA5165C261}" type="slidenum">
              <a:rPr lang="en-US" smtClean="0"/>
              <a:t>‹#›</a:t>
            </a:fld>
            <a:endParaRPr lang="en-US"/>
          </a:p>
        </p:txBody>
      </p:sp>
    </p:spTree>
    <p:extLst>
      <p:ext uri="{BB962C8B-B14F-4D97-AF65-F5344CB8AC3E}">
        <p14:creationId xmlns:p14="http://schemas.microsoft.com/office/powerpoint/2010/main" val="47477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381000" y="685800"/>
            <a:ext cx="6096000" cy="3429000"/>
          </a:xfrm>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B9A613-E813-4AF1-9AF1-A3BAF16EDB75}" type="slidenum">
              <a:rPr lang="en-US">
                <a:cs typeface="Arial" charset="0"/>
              </a:rPr>
              <a:pPr eaLnBrk="1" hangingPunct="1"/>
              <a:t>1</a:t>
            </a:fld>
            <a:endParaRPr lang="en-US">
              <a:cs typeface="Arial" charset="0"/>
            </a:endParaRPr>
          </a:p>
        </p:txBody>
      </p:sp>
    </p:spTree>
    <p:extLst>
      <p:ext uri="{BB962C8B-B14F-4D97-AF65-F5344CB8AC3E}">
        <p14:creationId xmlns:p14="http://schemas.microsoft.com/office/powerpoint/2010/main" val="192498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2"/>
            <a:ext cx="4038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16394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953943"/>
            <a:ext cx="4038600" cy="164068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9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191"/>
            <a:ext cx="1295400" cy="9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88313" y="-161528"/>
            <a:ext cx="97155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113" y="4068763"/>
            <a:ext cx="9715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924800" y="4229100"/>
            <a:ext cx="1295400" cy="9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1224498"/>
            <a:ext cx="8070011" cy="3416320"/>
          </a:xfrm>
          <a:prstGeom prst="rect">
            <a:avLst/>
          </a:prstGeom>
        </p:spPr>
        <p:txBody>
          <a:bodyPr wrap="square">
            <a:spAutoFit/>
          </a:bodyPr>
          <a:lstStyle/>
          <a:p>
            <a:pPr>
              <a:spcAft>
                <a:spcPts val="0"/>
              </a:spcAft>
            </a:pPr>
            <a:r>
              <a:rPr lang="pt-BR" sz="2400" b="1" dirty="0">
                <a:latin typeface="Times New Roman" panose="02020603050405020304" pitchFamily="18" charset="0"/>
                <a:ea typeface="Times New Roman" panose="02020603050405020304" pitchFamily="18" charset="0"/>
                <a:cs typeface="Times New Roman" panose="02020603050405020304" pitchFamily="18" charset="0"/>
              </a:rPr>
              <a:t>YÊU CẦU CẦN ĐẠT</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tabLst>
                <a:tab pos="340360" algn="l"/>
              </a:tabLst>
            </a:pPr>
            <a:r>
              <a:rPr lang="pt-BR"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 cấu tạo, cách quan sát và một số chi tiết, hình ảnh tiêu biểu trong bài văn tả con vật (BT1).</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tabLst>
                <a:tab pos="340360" algn="l"/>
              </a:tabLst>
            </a:pPr>
            <a:r>
              <a:rPr lang="pt-BR"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pt-BR"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quen</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s-V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4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s-VE"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tabLst>
                <a:tab pos="340360" algn="l"/>
              </a:tabLst>
            </a:pPr>
            <a:r>
              <a:rPr lang="en-US" sz="2400" b="1" dirty="0">
                <a:latin typeface=".VnTime" panose="020B7200000000000000" pitchFamily="34" charset="0"/>
                <a:ea typeface="Times New Roman" panose="02020603050405020304" pitchFamily="18" charset="0"/>
                <a:cs typeface="Times New Roman" panose="02020603050405020304" pitchFamily="18" charset="0"/>
              </a:rPr>
              <a:t>	</a:t>
            </a:r>
            <a:r>
              <a:rPr lang="es-VE" sz="2400" b="1" smtClean="0">
                <a:latin typeface="Times New Roman" panose="02020603050405020304" pitchFamily="18" charset="0"/>
                <a:ea typeface="Times New Roman" panose="02020603050405020304" pitchFamily="18" charset="0"/>
                <a:cs typeface="Times New Roman" panose="02020603050405020304" pitchFamily="18" charset="0"/>
              </a:rPr>
              <a:t>- </a:t>
            </a:r>
            <a:r>
              <a:rPr lang="es-VE" sz="2400" b="1"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s-VE"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b="1"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s-VE" sz="2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indent="457200" algn="just">
              <a:spcAft>
                <a:spcPts val="0"/>
              </a:spcAft>
            </a:pP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indent="457200" algn="just">
              <a:spcAft>
                <a:spcPts val="0"/>
              </a:spcAft>
            </a:pP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s-VE"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VE" sz="2400" err="1">
                <a:latin typeface="Times New Roman" panose="02020603050405020304" pitchFamily="18" charset="0"/>
                <a:ea typeface="Times New Roman" panose="02020603050405020304" pitchFamily="18" charset="0"/>
                <a:cs typeface="Times New Roman" panose="02020603050405020304" pitchFamily="18" charset="0"/>
              </a:rPr>
              <a:t>thẩm</a:t>
            </a:r>
            <a:r>
              <a:rPr lang="es-VE" sz="2400">
                <a:latin typeface="Times New Roman" panose="02020603050405020304" pitchFamily="18" charset="0"/>
                <a:ea typeface="Times New Roman" panose="02020603050405020304" pitchFamily="18" charset="0"/>
                <a:cs typeface="Times New Roman" panose="02020603050405020304" pitchFamily="18" charset="0"/>
              </a:rPr>
              <a:t> </a:t>
            </a:r>
            <a:r>
              <a:rPr lang="es-VE" sz="2400" smtClean="0">
                <a:latin typeface="Times New Roman" panose="02020603050405020304" pitchFamily="18" charset="0"/>
                <a:ea typeface="Times New Roman" panose="02020603050405020304" pitchFamily="18" charset="0"/>
                <a:cs typeface="Times New Roman" panose="02020603050405020304" pitchFamily="18" charset="0"/>
              </a:rPr>
              <a:t>mĩ.</a:t>
            </a:r>
            <a:endParaRPr lang="en-US" sz="2400" smtClean="0">
              <a:latin typeface=".VnTime" panose="020B7200000000000000" pitchFamily="34" charset="0"/>
              <a:ea typeface="Times New Roman" panose="02020603050405020304" pitchFamily="18" charset="0"/>
              <a:cs typeface="Times New Roman" panose="02020603050405020304" pitchFamily="18" charset="0"/>
            </a:endParaRPr>
          </a:p>
          <a:p>
            <a:pPr indent="339725" algn="just">
              <a:spcAft>
                <a:spcPts val="0"/>
              </a:spcAft>
            </a:pPr>
            <a:r>
              <a:rPr lang="es-VE" sz="2400" b="1" smtClean="0">
                <a:latin typeface="Times New Roman" panose="02020603050405020304" pitchFamily="18" charset="0"/>
                <a:ea typeface="Times New Roman" panose="02020603050405020304" pitchFamily="18" charset="0"/>
                <a:cs typeface="Times New Roman" panose="02020603050405020304" pitchFamily="18" charset="0"/>
              </a:rPr>
              <a:t>- Phẩm chất:</a:t>
            </a:r>
            <a:r>
              <a:rPr lang="es-VE" sz="2400" smtClean="0">
                <a:latin typeface="Times New Roman" panose="02020603050405020304" pitchFamily="18" charset="0"/>
                <a:ea typeface="Times New Roman" panose="02020603050405020304" pitchFamily="18" charset="0"/>
                <a:cs typeface="Times New Roman" panose="02020603050405020304" pitchFamily="18" charset="0"/>
              </a:rPr>
              <a:t> Yêu quý con vật.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 Box 5"/>
          <p:cNvSpPr txBox="1">
            <a:spLocks noChangeArrowheads="1"/>
          </p:cNvSpPr>
          <p:nvPr/>
        </p:nvSpPr>
        <p:spPr bwMode="auto">
          <a:xfrm>
            <a:off x="1378526" y="1"/>
            <a:ext cx="67748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i="1" smtClean="0">
                <a:solidFill>
                  <a:srgbClr val="0000FF"/>
                </a:solidFill>
                <a:latin typeface="Times New Roman" pitchFamily="18" charset="0"/>
              </a:rPr>
              <a:t>Thứ tư, </a:t>
            </a:r>
            <a:r>
              <a:rPr lang="en-US" sz="2400" b="1" i="1" err="1">
                <a:solidFill>
                  <a:srgbClr val="0000FF"/>
                </a:solidFill>
                <a:latin typeface="Times New Roman" pitchFamily="18" charset="0"/>
              </a:rPr>
              <a:t>ngày</a:t>
            </a:r>
            <a:r>
              <a:rPr lang="en-US" sz="2400" b="1" i="1">
                <a:solidFill>
                  <a:srgbClr val="0000FF"/>
                </a:solidFill>
                <a:latin typeface="Times New Roman" pitchFamily="18" charset="0"/>
              </a:rPr>
              <a:t> </a:t>
            </a:r>
            <a:r>
              <a:rPr lang="en-US" sz="2400" b="1" i="1" smtClean="0">
                <a:solidFill>
                  <a:srgbClr val="0000FF"/>
                </a:solidFill>
                <a:latin typeface="Times New Roman" pitchFamily="18" charset="0"/>
              </a:rPr>
              <a:t>12 </a:t>
            </a:r>
            <a:r>
              <a:rPr lang="en-US" sz="2400" b="1" i="1" dirty="0" err="1">
                <a:solidFill>
                  <a:srgbClr val="0000FF"/>
                </a:solidFill>
                <a:latin typeface="Times New Roman" pitchFamily="18" charset="0"/>
              </a:rPr>
              <a:t>tháng</a:t>
            </a:r>
            <a:r>
              <a:rPr lang="en-US" sz="2400" b="1" i="1" dirty="0">
                <a:solidFill>
                  <a:srgbClr val="0000FF"/>
                </a:solidFill>
                <a:latin typeface="Times New Roman" pitchFamily="18" charset="0"/>
              </a:rPr>
              <a:t> 4 </a:t>
            </a:r>
            <a:r>
              <a:rPr lang="en-US" sz="2400" b="1" i="1" dirty="0" err="1">
                <a:solidFill>
                  <a:srgbClr val="0000FF"/>
                </a:solidFill>
                <a:latin typeface="Times New Roman" pitchFamily="18" charset="0"/>
              </a:rPr>
              <a:t>năm</a:t>
            </a:r>
            <a:r>
              <a:rPr lang="en-US" sz="2400" b="1" i="1" dirty="0">
                <a:solidFill>
                  <a:srgbClr val="0000FF"/>
                </a:solidFill>
                <a:latin typeface="Times New Roman" pitchFamily="18" charset="0"/>
              </a:rPr>
              <a:t> 2023</a:t>
            </a:r>
          </a:p>
          <a:p>
            <a:pPr algn="ctr"/>
            <a:r>
              <a:rPr lang="en-US" sz="2000" b="1" u="sng" dirty="0" err="1" smtClean="0">
                <a:solidFill>
                  <a:srgbClr val="0000FF"/>
                </a:solidFill>
              </a:rPr>
              <a:t>Tập</a:t>
            </a:r>
            <a:r>
              <a:rPr lang="en-US" sz="2000" b="1" u="sng" dirty="0" smtClean="0">
                <a:solidFill>
                  <a:srgbClr val="0000FF"/>
                </a:solidFill>
              </a:rPr>
              <a:t> </a:t>
            </a:r>
            <a:r>
              <a:rPr lang="en-US" sz="2000" b="1" u="sng" dirty="0" err="1" smtClean="0">
                <a:solidFill>
                  <a:srgbClr val="0000FF"/>
                </a:solidFill>
              </a:rPr>
              <a:t>làm</a:t>
            </a:r>
            <a:r>
              <a:rPr lang="en-US" sz="2000" b="1" u="sng" dirty="0" smtClean="0">
                <a:solidFill>
                  <a:srgbClr val="0000FF"/>
                </a:solidFill>
              </a:rPr>
              <a:t> </a:t>
            </a:r>
            <a:r>
              <a:rPr lang="en-US" sz="2000" b="1" u="sng" dirty="0" err="1" smtClean="0">
                <a:solidFill>
                  <a:srgbClr val="0000FF"/>
                </a:solidFill>
              </a:rPr>
              <a:t>văn</a:t>
            </a:r>
            <a:endParaRPr lang="vi-VN" sz="2000" b="1" dirty="0">
              <a:solidFill>
                <a:srgbClr val="0000FF"/>
              </a:solidFill>
            </a:endParaRPr>
          </a:p>
          <a:p>
            <a:pPr algn="ctr"/>
            <a:r>
              <a:rPr lang="en-US" sz="3600" b="1" dirty="0" smtClean="0">
                <a:solidFill>
                  <a:srgbClr val="0000FF"/>
                </a:solidFill>
              </a:rPr>
              <a:t>  </a:t>
            </a:r>
            <a:r>
              <a:rPr lang="en-US" altLang="en-US" sz="3600" b="1" dirty="0" err="1" smtClean="0">
                <a:solidFill>
                  <a:srgbClr val="FF0066"/>
                </a:solidFill>
                <a:latin typeface="Times New Roman" pitchFamily="18" charset="0"/>
              </a:rPr>
              <a:t>Ôn</a:t>
            </a:r>
            <a:r>
              <a:rPr lang="en-US" altLang="en-US" sz="3600" b="1" dirty="0" smtClean="0">
                <a:solidFill>
                  <a:srgbClr val="FF0066"/>
                </a:solidFill>
                <a:latin typeface="Times New Roman" pitchFamily="18" charset="0"/>
              </a:rPr>
              <a:t> </a:t>
            </a:r>
            <a:r>
              <a:rPr lang="en-US" altLang="en-US" sz="3600" b="1" dirty="0" err="1">
                <a:solidFill>
                  <a:srgbClr val="FF0066"/>
                </a:solidFill>
                <a:latin typeface="Times New Roman" pitchFamily="18" charset="0"/>
              </a:rPr>
              <a:t>tập</a:t>
            </a:r>
            <a:r>
              <a:rPr lang="en-US" altLang="en-US" sz="3600" b="1" dirty="0">
                <a:solidFill>
                  <a:srgbClr val="FF0066"/>
                </a:solidFill>
                <a:latin typeface="Times New Roman" pitchFamily="18" charset="0"/>
              </a:rPr>
              <a:t> </a:t>
            </a:r>
            <a:r>
              <a:rPr lang="en-US" altLang="en-US" sz="3600" b="1" dirty="0" err="1">
                <a:solidFill>
                  <a:srgbClr val="FF0066"/>
                </a:solidFill>
                <a:latin typeface="Times New Roman" pitchFamily="18" charset="0"/>
              </a:rPr>
              <a:t>tả</a:t>
            </a:r>
            <a:r>
              <a:rPr lang="en-US" altLang="en-US" sz="3600" b="1" dirty="0">
                <a:solidFill>
                  <a:srgbClr val="FF0066"/>
                </a:solidFill>
                <a:latin typeface="Times New Roman" pitchFamily="18" charset="0"/>
              </a:rPr>
              <a:t> con </a:t>
            </a:r>
            <a:r>
              <a:rPr lang="en-US" altLang="en-US" sz="3600" b="1" dirty="0" err="1">
                <a:solidFill>
                  <a:srgbClr val="FF0066"/>
                </a:solidFill>
                <a:latin typeface="Times New Roman" pitchFamily="18" charset="0"/>
              </a:rPr>
              <a:t>vật</a:t>
            </a:r>
            <a:r>
              <a:rPr lang="en-US" altLang="en-US" sz="3600" b="1" dirty="0">
                <a:solidFill>
                  <a:srgbClr val="006699"/>
                </a:solidFill>
                <a:latin typeface="Times New Roman" pitchFamily="18" charset="0"/>
              </a:rPr>
              <a:t> </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691707792"/>
      </p:ext>
    </p:extLst>
  </p:cSld>
  <p:clrMapOvr>
    <a:masterClrMapping/>
  </p:clrMapOvr>
  <p:transition spd="slow" advTm="2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AutoShape 5"/>
          <p:cNvSpPr>
            <a:spLocks noChangeArrowheads="1"/>
          </p:cNvSpPr>
          <p:nvPr/>
        </p:nvSpPr>
        <p:spPr bwMode="auto">
          <a:xfrm>
            <a:off x="308800" y="685800"/>
            <a:ext cx="2282000" cy="628650"/>
          </a:xfrm>
          <a:prstGeom prst="cloudCallout">
            <a:avLst>
              <a:gd name="adj1" fmla="val -46403"/>
              <a:gd name="adj2" fmla="val -9185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800" b="1">
                <a:solidFill>
                  <a:srgbClr val="FF0066"/>
                </a:solidFill>
              </a:rPr>
              <a:t>Bài tập 2</a:t>
            </a:r>
          </a:p>
        </p:txBody>
      </p:sp>
      <p:pic>
        <p:nvPicPr>
          <p:cNvPr id="225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8" y="1352550"/>
            <a:ext cx="2182091" cy="163656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688" y="1276350"/>
            <a:ext cx="2316112" cy="179311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47" y="3188933"/>
            <a:ext cx="2110253" cy="188415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8382" name="Picture 10" descr="ga tr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84298"/>
            <a:ext cx="1981200" cy="162654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0" name="Picture 12" descr="tra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312" y="3222619"/>
            <a:ext cx="1924487" cy="185046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4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202580"/>
            <a:ext cx="2028676" cy="188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2"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5817" y="3222619"/>
            <a:ext cx="2294583" cy="185047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313" y="1276350"/>
            <a:ext cx="19244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5"/>
          <p:cNvSpPr txBox="1">
            <a:spLocks noChangeArrowheads="1"/>
          </p:cNvSpPr>
          <p:nvPr/>
        </p:nvSpPr>
        <p:spPr bwMode="auto">
          <a:xfrm>
            <a:off x="1378527" y="0"/>
            <a:ext cx="670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dirty="0" err="1" smtClean="0">
                <a:solidFill>
                  <a:srgbClr val="0000FF"/>
                </a:solidFill>
              </a:rPr>
              <a:t>làm</a:t>
            </a:r>
            <a:r>
              <a:rPr lang="en-US" sz="2000" b="1" u="sng" dirty="0" smtClean="0">
                <a:solidFill>
                  <a:srgbClr val="0000FF"/>
                </a:solidFill>
              </a:rPr>
              <a:t> </a:t>
            </a:r>
            <a:r>
              <a:rPr lang="en-US" sz="2000" b="1" u="sng" dirty="0" err="1" smtClean="0">
                <a:solidFill>
                  <a:srgbClr val="0000FF"/>
                </a:solidFill>
              </a:rPr>
              <a:t>văn</a:t>
            </a:r>
            <a:endParaRPr lang="vi-VN" sz="2000" b="1" dirty="0">
              <a:solidFill>
                <a:srgbClr val="0000FF"/>
              </a:solidFill>
            </a:endParaRPr>
          </a:p>
          <a:p>
            <a:pPr algn="ctr"/>
            <a:r>
              <a:rPr lang="en-US" sz="3600" b="1" dirty="0" smtClean="0">
                <a:solidFill>
                  <a:srgbClr val="0000FF"/>
                </a:solidFill>
              </a:rPr>
              <a:t>  </a:t>
            </a:r>
            <a:r>
              <a:rPr lang="en-US" altLang="en-US" sz="3600" b="1" dirty="0" err="1" smtClean="0">
                <a:solidFill>
                  <a:srgbClr val="FF0066"/>
                </a:solidFill>
                <a:latin typeface="Times New Roman" pitchFamily="18" charset="0"/>
              </a:rPr>
              <a:t>Ôn</a:t>
            </a:r>
            <a:r>
              <a:rPr lang="en-US" altLang="en-US" sz="3600" b="1" dirty="0" smtClean="0">
                <a:solidFill>
                  <a:srgbClr val="FF0066"/>
                </a:solidFill>
                <a:latin typeface="Times New Roman" pitchFamily="18" charset="0"/>
              </a:rPr>
              <a:t> </a:t>
            </a:r>
            <a:r>
              <a:rPr lang="en-US" altLang="en-US" sz="3600" b="1" dirty="0" err="1">
                <a:solidFill>
                  <a:srgbClr val="FF0066"/>
                </a:solidFill>
                <a:latin typeface="Times New Roman" pitchFamily="18" charset="0"/>
              </a:rPr>
              <a:t>tập</a:t>
            </a:r>
            <a:r>
              <a:rPr lang="en-US" altLang="en-US" sz="3600" b="1" dirty="0">
                <a:solidFill>
                  <a:srgbClr val="FF0066"/>
                </a:solidFill>
                <a:latin typeface="Times New Roman" pitchFamily="18" charset="0"/>
              </a:rPr>
              <a:t> </a:t>
            </a:r>
            <a:r>
              <a:rPr lang="en-US" altLang="en-US" sz="3600" b="1" dirty="0" err="1">
                <a:solidFill>
                  <a:srgbClr val="FF0066"/>
                </a:solidFill>
                <a:latin typeface="Times New Roman" pitchFamily="18" charset="0"/>
              </a:rPr>
              <a:t>tả</a:t>
            </a:r>
            <a:r>
              <a:rPr lang="en-US" altLang="en-US" sz="3600" b="1" dirty="0">
                <a:solidFill>
                  <a:srgbClr val="FF0066"/>
                </a:solidFill>
                <a:latin typeface="Times New Roman" pitchFamily="18" charset="0"/>
              </a:rPr>
              <a:t> con </a:t>
            </a:r>
            <a:r>
              <a:rPr lang="en-US" altLang="en-US" sz="3600" b="1" dirty="0" err="1">
                <a:solidFill>
                  <a:srgbClr val="FF0066"/>
                </a:solidFill>
                <a:latin typeface="Times New Roman" pitchFamily="18" charset="0"/>
              </a:rPr>
              <a:t>vật</a:t>
            </a:r>
            <a:r>
              <a:rPr lang="en-US" altLang="en-US" sz="3600" b="1" dirty="0">
                <a:solidFill>
                  <a:srgbClr val="006699"/>
                </a:solidFill>
                <a:latin typeface="Times New Roman" pitchFamily="18" charset="0"/>
              </a:rPr>
              <a:t> </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9163719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checkerboard(across)">
                                      <p:cBhvr>
                                        <p:cTn id="7" dur="500"/>
                                        <p:tgtEl>
                                          <p:spTgt spid="22534"/>
                                        </p:tgtEl>
                                      </p:cBhvr>
                                    </p:animEffect>
                                  </p:childTnLst>
                                </p:cTn>
                              </p:par>
                              <p:par>
                                <p:cTn id="8" presetID="5" presetClass="entr" presetSubtype="10" fill="hold" nodeType="withEffect">
                                  <p:stCondLst>
                                    <p:cond delay="0"/>
                                  </p:stCondLst>
                                  <p:childTnLst>
                                    <p:set>
                                      <p:cBhvr>
                                        <p:cTn id="9" dur="1" fill="hold">
                                          <p:stCondLst>
                                            <p:cond delay="0"/>
                                          </p:stCondLst>
                                        </p:cTn>
                                        <p:tgtEl>
                                          <p:spTgt spid="22535"/>
                                        </p:tgtEl>
                                        <p:attrNameLst>
                                          <p:attrName>style.visibility</p:attrName>
                                        </p:attrNameLst>
                                      </p:cBhvr>
                                      <p:to>
                                        <p:strVal val="visible"/>
                                      </p:to>
                                    </p:set>
                                    <p:animEffect transition="in" filter="checkerboard(across)">
                                      <p:cBhvr>
                                        <p:cTn id="10" dur="500"/>
                                        <p:tgtEl>
                                          <p:spTgt spid="2253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checkerboard(across)">
                                      <p:cBhvr>
                                        <p:cTn id="13" dur="500"/>
                                        <p:tgtEl>
                                          <p:spTgt spid="22533"/>
                                        </p:tgtEl>
                                      </p:cBhvr>
                                    </p:animEffect>
                                  </p:childTnLst>
                                </p:cTn>
                              </p:par>
                              <p:par>
                                <p:cTn id="14" presetID="5" presetClass="entr" presetSubtype="10" fill="hold" nodeType="withEffect">
                                  <p:stCondLst>
                                    <p:cond delay="0"/>
                                  </p:stCondLst>
                                  <p:childTnLst>
                                    <p:set>
                                      <p:cBhvr>
                                        <p:cTn id="15" dur="1" fill="hold">
                                          <p:stCondLst>
                                            <p:cond delay="0"/>
                                          </p:stCondLst>
                                        </p:cTn>
                                        <p:tgtEl>
                                          <p:spTgt spid="22543"/>
                                        </p:tgtEl>
                                        <p:attrNameLst>
                                          <p:attrName>style.visibility</p:attrName>
                                        </p:attrNameLst>
                                      </p:cBhvr>
                                      <p:to>
                                        <p:strVal val="visible"/>
                                      </p:to>
                                    </p:set>
                                    <p:animEffect transition="in" filter="checkerboard(across)">
                                      <p:cBhvr>
                                        <p:cTn id="16" dur="500"/>
                                        <p:tgtEl>
                                          <p:spTgt spid="22543"/>
                                        </p:tgtEl>
                                      </p:cBhvr>
                                    </p:animEffect>
                                  </p:childTnLst>
                                </p:cTn>
                              </p:par>
                              <p:par>
                                <p:cTn id="17" presetID="5" presetClass="entr" presetSubtype="10" fill="hold" nodeType="withEffect">
                                  <p:stCondLst>
                                    <p:cond delay="0"/>
                                  </p:stCondLst>
                                  <p:childTnLst>
                                    <p:set>
                                      <p:cBhvr>
                                        <p:cTn id="18" dur="1" fill="hold">
                                          <p:stCondLst>
                                            <p:cond delay="0"/>
                                          </p:stCondLst>
                                        </p:cTn>
                                        <p:tgtEl>
                                          <p:spTgt spid="22536"/>
                                        </p:tgtEl>
                                        <p:attrNameLst>
                                          <p:attrName>style.visibility</p:attrName>
                                        </p:attrNameLst>
                                      </p:cBhvr>
                                      <p:to>
                                        <p:strVal val="visible"/>
                                      </p:to>
                                    </p:set>
                                    <p:animEffect transition="in" filter="checkerboard(across)">
                                      <p:cBhvr>
                                        <p:cTn id="19" dur="500"/>
                                        <p:tgtEl>
                                          <p:spTgt spid="22536"/>
                                        </p:tgtEl>
                                      </p:cBhvr>
                                    </p:animEffect>
                                  </p:childTnLst>
                                </p:cTn>
                              </p:par>
                              <p:par>
                                <p:cTn id="20" presetID="5" presetClass="entr" presetSubtype="10" fill="hold" nodeType="withEffect">
                                  <p:stCondLst>
                                    <p:cond delay="0"/>
                                  </p:stCondLst>
                                  <p:childTnLst>
                                    <p:set>
                                      <p:cBhvr>
                                        <p:cTn id="21" dur="1" fill="hold">
                                          <p:stCondLst>
                                            <p:cond delay="0"/>
                                          </p:stCondLst>
                                        </p:cTn>
                                        <p:tgtEl>
                                          <p:spTgt spid="22541"/>
                                        </p:tgtEl>
                                        <p:attrNameLst>
                                          <p:attrName>style.visibility</p:attrName>
                                        </p:attrNameLst>
                                      </p:cBhvr>
                                      <p:to>
                                        <p:strVal val="visible"/>
                                      </p:to>
                                    </p:set>
                                    <p:animEffect transition="in" filter="checkerboard(across)">
                                      <p:cBhvr>
                                        <p:cTn id="22" dur="500"/>
                                        <p:tgtEl>
                                          <p:spTgt spid="22541"/>
                                        </p:tgtEl>
                                      </p:cBhvr>
                                    </p:animEffect>
                                  </p:childTnLst>
                                </p:cTn>
                              </p:par>
                              <p:par>
                                <p:cTn id="23" presetID="5" presetClass="entr" presetSubtype="10" fill="hold" nodeType="withEffect">
                                  <p:stCondLst>
                                    <p:cond delay="0"/>
                                  </p:stCondLst>
                                  <p:childTnLst>
                                    <p:set>
                                      <p:cBhvr>
                                        <p:cTn id="24" dur="1" fill="hold">
                                          <p:stCondLst>
                                            <p:cond delay="0"/>
                                          </p:stCondLst>
                                        </p:cTn>
                                        <p:tgtEl>
                                          <p:spTgt spid="22542"/>
                                        </p:tgtEl>
                                        <p:attrNameLst>
                                          <p:attrName>style.visibility</p:attrName>
                                        </p:attrNameLst>
                                      </p:cBhvr>
                                      <p:to>
                                        <p:strVal val="visible"/>
                                      </p:to>
                                    </p:set>
                                    <p:animEffect transition="in" filter="checkerboard(across)">
                                      <p:cBhvr>
                                        <p:cTn id="25" dur="500"/>
                                        <p:tgtEl>
                                          <p:spTgt spid="22542"/>
                                        </p:tgtEl>
                                      </p:cBhvr>
                                    </p:animEffect>
                                  </p:childTnLst>
                                </p:cTn>
                              </p:par>
                              <p:par>
                                <p:cTn id="26" presetID="5" presetClass="entr" presetSubtype="10" fill="hold" nodeType="withEffect">
                                  <p:stCondLst>
                                    <p:cond delay="0"/>
                                  </p:stCondLst>
                                  <p:childTnLst>
                                    <p:set>
                                      <p:cBhvr>
                                        <p:cTn id="27" dur="1" fill="hold">
                                          <p:stCondLst>
                                            <p:cond delay="0"/>
                                          </p:stCondLst>
                                        </p:cTn>
                                        <p:tgtEl>
                                          <p:spTgt spid="22540"/>
                                        </p:tgtEl>
                                        <p:attrNameLst>
                                          <p:attrName>style.visibility</p:attrName>
                                        </p:attrNameLst>
                                      </p:cBhvr>
                                      <p:to>
                                        <p:strVal val="visible"/>
                                      </p:to>
                                    </p:set>
                                    <p:animEffect transition="in" filter="checkerboard(across)">
                                      <p:cBhvr>
                                        <p:cTn id="28"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6"/>
          <p:cNvSpPr txBox="1">
            <a:spLocks noChangeArrowheads="1"/>
          </p:cNvSpPr>
          <p:nvPr/>
        </p:nvSpPr>
        <p:spPr bwMode="auto">
          <a:xfrm>
            <a:off x="152400" y="2978825"/>
            <a:ext cx="8915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spcBef>
                <a:spcPct val="50000"/>
              </a:spcBef>
            </a:pPr>
            <a:r>
              <a:rPr lang="en-US" altLang="en-US" b="1" u="sng" smtClean="0">
                <a:solidFill>
                  <a:srgbClr val="3333CC"/>
                </a:solidFill>
              </a:rPr>
              <a:t>Tả </a:t>
            </a:r>
            <a:r>
              <a:rPr lang="en-US" altLang="en-US" b="1" u="sng">
                <a:solidFill>
                  <a:srgbClr val="3333CC"/>
                </a:solidFill>
              </a:rPr>
              <a:t>hình dáng:</a:t>
            </a:r>
            <a:r>
              <a:rPr lang="en-US" altLang="en-US">
                <a:solidFill>
                  <a:srgbClr val="000000"/>
                </a:solidFill>
              </a:rPr>
              <a:t> Cần  ý quan sát ghi lại kết quả quan sát được ở vẻ bề ngoài của con vật như: màu lông, các bộ phận.</a:t>
            </a:r>
          </a:p>
          <a:p>
            <a:pPr>
              <a:spcBef>
                <a:spcPct val="50000"/>
              </a:spcBef>
            </a:pPr>
            <a:r>
              <a:rPr lang="en-US" altLang="en-US" b="1" u="sng">
                <a:solidFill>
                  <a:srgbClr val="3333CC"/>
                </a:solidFill>
              </a:rPr>
              <a:t>Tả hoạt động</a:t>
            </a:r>
            <a:r>
              <a:rPr lang="en-US" altLang="en-US" smtClean="0">
                <a:solidFill>
                  <a:srgbClr val="000000"/>
                </a:solidFill>
              </a:rPr>
              <a:t>: </a:t>
            </a:r>
            <a:r>
              <a:rPr lang="en-US" altLang="en-US">
                <a:solidFill>
                  <a:srgbClr val="000000"/>
                </a:solidFill>
              </a:rPr>
              <a:t>Cần quan sát con vật ở tư thế như con mèo đang rình chuột, trèo </a:t>
            </a:r>
            <a:r>
              <a:rPr lang="en-US" altLang="en-US" smtClean="0">
                <a:solidFill>
                  <a:srgbClr val="000000"/>
                </a:solidFill>
              </a:rPr>
              <a:t>cây, </a:t>
            </a:r>
            <a:r>
              <a:rPr lang="en-US" altLang="en-US">
                <a:solidFill>
                  <a:srgbClr val="000000"/>
                </a:solidFill>
              </a:rPr>
              <a:t>hay con gà trống đang gáy.</a:t>
            </a:r>
          </a:p>
        </p:txBody>
      </p:sp>
      <p:pic>
        <p:nvPicPr>
          <p:cNvPr id="593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0"/>
            <a:ext cx="1828800" cy="1371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939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100" y="0"/>
            <a:ext cx="1771650" cy="1371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939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1428750"/>
            <a:ext cx="1600200" cy="1428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9403" name="Picture 12" descr="ga tr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1"/>
            <a:ext cx="1657350" cy="140429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9399" name="Picture 14" descr="tra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7229" y="1482328"/>
            <a:ext cx="1485900" cy="1428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940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4650" y="1428750"/>
            <a:ext cx="1600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1"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1485900"/>
            <a:ext cx="1771650" cy="14287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2"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2250" y="0"/>
            <a:ext cx="13144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4206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76200" y="590550"/>
            <a:ext cx="8991600" cy="4343400"/>
          </a:xfrm>
        </p:spPr>
        <p:txBody>
          <a:bodyPr>
            <a:noAutofit/>
          </a:bodyPr>
          <a:lstStyle/>
          <a:p>
            <a:pPr marL="0" indent="0">
              <a:buFontTx/>
              <a:buNone/>
            </a:pPr>
            <a:r>
              <a:rPr lang="en-US" altLang="en-US" sz="3100" dirty="0" smtClean="0"/>
              <a:t>	</a:t>
            </a:r>
            <a:r>
              <a:rPr lang="vi-VN" altLang="en-US" sz="3100" dirty="0" smtClean="0"/>
              <a:t>Phía sau vườn nhà em, mẹ có nuôi một đàn gà</a:t>
            </a:r>
            <a:r>
              <a:rPr lang="en-US" altLang="en-US" sz="3100" dirty="0" smtClean="0"/>
              <a:t> </a:t>
            </a:r>
            <a:r>
              <a:rPr lang="en-US" altLang="en-US" sz="3100" dirty="0" err="1" smtClean="0"/>
              <a:t>trống</a:t>
            </a:r>
            <a:r>
              <a:rPr lang="en-US" altLang="en-US" sz="3100" dirty="0" smtClean="0"/>
              <a:t>.</a:t>
            </a:r>
            <a:r>
              <a:rPr lang="vi-VN" altLang="en-US" sz="3100" dirty="0" smtClean="0"/>
              <a:t> Chú gà ấy mới chỉ hơn tám tháng tuổi mà đã to lớn và oai vệ nhất đàn rồi</a:t>
            </a:r>
            <a:r>
              <a:rPr lang="en-US" altLang="en-US" sz="3100" dirty="0" smtClean="0"/>
              <a:t>.</a:t>
            </a:r>
            <a:r>
              <a:rPr lang="vi-VN" altLang="en-US" sz="3100" dirty="0" smtClean="0"/>
              <a:t> Bộ y phục của chú gà trống mới lộng lẫy làm sao! Bộ lông như một chiếc áo choàng được thêu dệt bởi nhiều sợi len</a:t>
            </a:r>
            <a:r>
              <a:rPr lang="en-US" altLang="en-US" sz="3100" dirty="0" smtClean="0"/>
              <a:t> </a:t>
            </a:r>
            <a:r>
              <a:rPr lang="en-US" altLang="en-US" sz="3100" dirty="0" err="1" smtClean="0"/>
              <a:t>nhiều</a:t>
            </a:r>
            <a:r>
              <a:rPr lang="vi-VN" altLang="en-US" sz="3100" dirty="0" smtClean="0"/>
              <a:t> màu sắc. Hai bên cánh, lông gà lại nâu đen óng ả</a:t>
            </a:r>
            <a:r>
              <a:rPr lang="en-US" altLang="en-US" sz="3100" dirty="0" smtClean="0"/>
              <a:t>.</a:t>
            </a:r>
            <a:r>
              <a:rPr lang="vi-VN" altLang="en-US" sz="3100" dirty="0" smtClean="0"/>
              <a:t> Phần lưng, những chiếc lông màu cam đỏ rực rỡ nổi bật. Chiếc đuôi đen óng mượt, dài cong, y như một chiếc chổi lông mềm </a:t>
            </a:r>
            <a:r>
              <a:rPr lang="vi-VN" altLang="en-US" sz="3100" smtClean="0"/>
              <a:t>mại.</a:t>
            </a:r>
            <a:endParaRPr lang="en-US" altLang="en-US" sz="3100" dirty="0" smtClean="0"/>
          </a:p>
        </p:txBody>
      </p:sp>
      <p:sp>
        <p:nvSpPr>
          <p:cNvPr id="4" name="Text Box 5"/>
          <p:cNvSpPr txBox="1">
            <a:spLocks noChangeArrowheads="1"/>
          </p:cNvSpPr>
          <p:nvPr/>
        </p:nvSpPr>
        <p:spPr bwMode="auto">
          <a:xfrm>
            <a:off x="1378527" y="0"/>
            <a:ext cx="670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err="1" smtClean="0">
                <a:solidFill>
                  <a:srgbClr val="0000FF"/>
                </a:solidFill>
              </a:rPr>
              <a:t>làm</a:t>
            </a:r>
            <a:r>
              <a:rPr lang="en-US" sz="2000" b="1" u="sng" smtClean="0">
                <a:solidFill>
                  <a:srgbClr val="0000FF"/>
                </a:solidFill>
              </a:rPr>
              <a:t> văn</a:t>
            </a:r>
            <a:r>
              <a:rPr lang="en-US" sz="3600" b="1" smtClean="0">
                <a:solidFill>
                  <a:srgbClr val="0000FF"/>
                </a:solidFill>
              </a:rPr>
              <a:t>  </a:t>
            </a:r>
            <a:r>
              <a:rPr lang="en-US" altLang="en-US" sz="3600" b="1" dirty="0" err="1" smtClean="0">
                <a:solidFill>
                  <a:srgbClr val="FF0066"/>
                </a:solidFill>
                <a:latin typeface="Times New Roman" pitchFamily="18" charset="0"/>
              </a:rPr>
              <a:t>Ôn</a:t>
            </a:r>
            <a:r>
              <a:rPr lang="en-US" altLang="en-US" sz="3600" b="1" dirty="0" smtClean="0">
                <a:solidFill>
                  <a:srgbClr val="FF0066"/>
                </a:solidFill>
                <a:latin typeface="Times New Roman" pitchFamily="18" charset="0"/>
              </a:rPr>
              <a:t> </a:t>
            </a:r>
            <a:r>
              <a:rPr lang="en-US" altLang="en-US" sz="3600" b="1" dirty="0" err="1">
                <a:solidFill>
                  <a:srgbClr val="FF0066"/>
                </a:solidFill>
                <a:latin typeface="Times New Roman" pitchFamily="18" charset="0"/>
              </a:rPr>
              <a:t>tập</a:t>
            </a:r>
            <a:r>
              <a:rPr lang="en-US" altLang="en-US" sz="3600" b="1" dirty="0">
                <a:solidFill>
                  <a:srgbClr val="FF0066"/>
                </a:solidFill>
                <a:latin typeface="Times New Roman" pitchFamily="18" charset="0"/>
              </a:rPr>
              <a:t> </a:t>
            </a:r>
            <a:r>
              <a:rPr lang="en-US" altLang="en-US" sz="3600" b="1" dirty="0" err="1">
                <a:solidFill>
                  <a:srgbClr val="FF0066"/>
                </a:solidFill>
                <a:latin typeface="Times New Roman" pitchFamily="18" charset="0"/>
              </a:rPr>
              <a:t>tả</a:t>
            </a:r>
            <a:r>
              <a:rPr lang="en-US" altLang="en-US" sz="3600" b="1" dirty="0">
                <a:solidFill>
                  <a:srgbClr val="FF0066"/>
                </a:solidFill>
                <a:latin typeface="Times New Roman" pitchFamily="18" charset="0"/>
              </a:rPr>
              <a:t> con </a:t>
            </a:r>
            <a:r>
              <a:rPr lang="en-US" altLang="en-US" sz="3600" b="1" dirty="0" err="1">
                <a:solidFill>
                  <a:srgbClr val="FF0066"/>
                </a:solidFill>
                <a:latin typeface="Times New Roman" pitchFamily="18" charset="0"/>
              </a:rPr>
              <a:t>vật</a:t>
            </a:r>
            <a:r>
              <a:rPr lang="en-US" altLang="en-US" sz="3600" b="1" dirty="0">
                <a:solidFill>
                  <a:srgbClr val="006699"/>
                </a:solidFill>
                <a:latin typeface="Times New Roman" pitchFamily="18" charset="0"/>
              </a:rPr>
              <a:t> </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2904925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76200" y="590550"/>
            <a:ext cx="8991600" cy="3505200"/>
          </a:xfrm>
        </p:spPr>
        <p:txBody>
          <a:bodyPr>
            <a:noAutofit/>
          </a:bodyPr>
          <a:lstStyle/>
          <a:p>
            <a:pPr marL="0" indent="0">
              <a:buFontTx/>
              <a:buNone/>
            </a:pPr>
            <a:r>
              <a:rPr lang="en-US" altLang="en-US" smtClean="0"/>
              <a:t>	</a:t>
            </a:r>
            <a:r>
              <a:rPr lang="vi-VN" altLang="en-US" smtClean="0"/>
              <a:t>Gà </a:t>
            </a:r>
            <a:r>
              <a:rPr lang="vi-VN" altLang="en-US" dirty="0" smtClean="0"/>
              <a:t>trống thường gáy vào mỗi sớm, chú chẳng khác nào chiếc đồng hồ báo thức của xóm làng. Tiếng gà gáy vang rộn, truyền đi muôn nơi. Mỗi sáng,</a:t>
            </a:r>
            <a:r>
              <a:rPr lang="en-US" altLang="en-US" dirty="0" err="1" smtClean="0"/>
              <a:t>tiếng</a:t>
            </a:r>
            <a:r>
              <a:rPr lang="en-US" altLang="en-US" dirty="0" smtClean="0"/>
              <a:t> </a:t>
            </a:r>
            <a:r>
              <a:rPr lang="en-US" altLang="en-US" dirty="0" err="1" smtClean="0"/>
              <a:t>gáy</a:t>
            </a:r>
            <a:r>
              <a:rPr lang="en-US" altLang="en-US" dirty="0" smtClean="0"/>
              <a:t> </a:t>
            </a:r>
            <a:r>
              <a:rPr lang="en-US" altLang="en-US" dirty="0" err="1" smtClean="0"/>
              <a:t>của</a:t>
            </a:r>
            <a:r>
              <a:rPr lang="en-US" altLang="en-US" dirty="0" smtClean="0"/>
              <a:t> </a:t>
            </a:r>
            <a:r>
              <a:rPr lang="en-US" altLang="en-US" dirty="0" err="1" smtClean="0"/>
              <a:t>chú</a:t>
            </a:r>
            <a:r>
              <a:rPr lang="vi-VN" altLang="en-US" dirty="0" smtClean="0"/>
              <a:t> cất lên là người dân tỉnh giấc sau đêm dài để đón chào ngày mớ</a:t>
            </a:r>
            <a:r>
              <a:rPr lang="en-US" altLang="en-US" dirty="0" smtClean="0"/>
              <a:t>i. </a:t>
            </a:r>
            <a:r>
              <a:rPr lang="en-US" altLang="en-US" dirty="0" err="1" smtClean="0"/>
              <a:t>Em</a:t>
            </a:r>
            <a:r>
              <a:rPr lang="en-US" altLang="en-US" dirty="0" smtClean="0"/>
              <a:t> </a:t>
            </a:r>
            <a:r>
              <a:rPr lang="en-US" altLang="en-US" dirty="0" err="1" smtClean="0"/>
              <a:t>rất</a:t>
            </a:r>
            <a:r>
              <a:rPr lang="en-US" altLang="en-US" dirty="0" smtClean="0"/>
              <a:t> </a:t>
            </a:r>
            <a:r>
              <a:rPr lang="en-US" altLang="en-US" dirty="0" err="1" smtClean="0"/>
              <a:t>yêu</a:t>
            </a:r>
            <a:r>
              <a:rPr lang="en-US" altLang="en-US" dirty="0" smtClean="0"/>
              <a:t> </a:t>
            </a:r>
            <a:r>
              <a:rPr lang="en-US" altLang="en-US" dirty="0" err="1" smtClean="0"/>
              <a:t>quý</a:t>
            </a:r>
            <a:r>
              <a:rPr lang="en-US" altLang="en-US" dirty="0" smtClean="0"/>
              <a:t> </a:t>
            </a:r>
            <a:r>
              <a:rPr lang="en-US" altLang="en-US" dirty="0" err="1" smtClean="0"/>
              <a:t>chú</a:t>
            </a:r>
            <a:r>
              <a:rPr lang="en-US" altLang="en-US" dirty="0" smtClean="0"/>
              <a:t> </a:t>
            </a:r>
            <a:r>
              <a:rPr lang="en-US" altLang="en-US" dirty="0" err="1" smtClean="0"/>
              <a:t>gà</a:t>
            </a:r>
            <a:r>
              <a:rPr lang="en-US" altLang="en-US" dirty="0" smtClean="0"/>
              <a:t> </a:t>
            </a:r>
            <a:r>
              <a:rPr lang="en-US" altLang="en-US" dirty="0" err="1" smtClean="0"/>
              <a:t>trống</a:t>
            </a:r>
            <a:r>
              <a:rPr lang="en-US" altLang="en-US" dirty="0" smtClean="0"/>
              <a:t> </a:t>
            </a:r>
            <a:r>
              <a:rPr lang="en-US" altLang="en-US" dirty="0" err="1" smtClean="0"/>
              <a:t>nhà</a:t>
            </a:r>
            <a:r>
              <a:rPr lang="en-US" altLang="en-US" dirty="0" smtClean="0"/>
              <a:t> </a:t>
            </a:r>
            <a:r>
              <a:rPr lang="en-US" altLang="en-US" dirty="0" err="1" smtClean="0"/>
              <a:t>em</a:t>
            </a:r>
            <a:r>
              <a:rPr lang="en-US" altLang="en-US" dirty="0" smtClean="0"/>
              <a:t>. </a:t>
            </a:r>
            <a:r>
              <a:rPr lang="en-US" altLang="en-US" dirty="0" err="1" smtClean="0"/>
              <a:t>Từ</a:t>
            </a:r>
            <a:r>
              <a:rPr lang="en-US" altLang="en-US" dirty="0" smtClean="0"/>
              <a:t> </a:t>
            </a:r>
            <a:r>
              <a:rPr lang="en-US" altLang="en-US" dirty="0" err="1" smtClean="0"/>
              <a:t>ngày</a:t>
            </a:r>
            <a:r>
              <a:rPr lang="en-US" altLang="en-US" dirty="0" smtClean="0"/>
              <a:t> </a:t>
            </a:r>
            <a:r>
              <a:rPr lang="en-US" altLang="en-US" dirty="0" err="1" smtClean="0"/>
              <a:t>có</a:t>
            </a:r>
            <a:r>
              <a:rPr lang="en-US" altLang="en-US" dirty="0" smtClean="0"/>
              <a:t> </a:t>
            </a:r>
            <a:r>
              <a:rPr lang="en-US" altLang="en-US" dirty="0" err="1" smtClean="0"/>
              <a:t>chú</a:t>
            </a:r>
            <a:r>
              <a:rPr lang="en-US" altLang="en-US" dirty="0" smtClean="0"/>
              <a:t>, </a:t>
            </a:r>
            <a:r>
              <a:rPr lang="en-US" altLang="en-US" dirty="0" err="1" smtClean="0"/>
              <a:t>em</a:t>
            </a:r>
            <a:r>
              <a:rPr lang="en-US" altLang="en-US" dirty="0" smtClean="0"/>
              <a:t> </a:t>
            </a:r>
            <a:r>
              <a:rPr lang="en-US" altLang="en-US" dirty="0" err="1" smtClean="0"/>
              <a:t>không</a:t>
            </a:r>
            <a:r>
              <a:rPr lang="en-US" altLang="en-US" dirty="0" smtClean="0"/>
              <a:t> </a:t>
            </a:r>
            <a:r>
              <a:rPr lang="en-US" altLang="en-US" dirty="0" err="1" smtClean="0"/>
              <a:t>cần</a:t>
            </a:r>
            <a:r>
              <a:rPr lang="en-US" altLang="en-US" dirty="0" smtClean="0"/>
              <a:t> </a:t>
            </a:r>
            <a:r>
              <a:rPr lang="en-US" altLang="en-US" dirty="0" err="1" smtClean="0"/>
              <a:t>mẹ</a:t>
            </a:r>
            <a:r>
              <a:rPr lang="en-US" altLang="en-US" dirty="0" smtClean="0"/>
              <a:t> </a:t>
            </a:r>
            <a:r>
              <a:rPr lang="en-US" altLang="en-US" dirty="0" err="1" smtClean="0"/>
              <a:t>gọi</a:t>
            </a:r>
            <a:r>
              <a:rPr lang="en-US" altLang="en-US" dirty="0" smtClean="0"/>
              <a:t> </a:t>
            </a:r>
            <a:r>
              <a:rPr lang="en-US" altLang="en-US" dirty="0" err="1" smtClean="0"/>
              <a:t>dậy</a:t>
            </a:r>
            <a:r>
              <a:rPr lang="en-US" altLang="en-US" dirty="0" smtClean="0"/>
              <a:t> </a:t>
            </a:r>
            <a:r>
              <a:rPr lang="en-US" altLang="en-US" dirty="0" err="1" smtClean="0"/>
              <a:t>mỗi</a:t>
            </a:r>
            <a:r>
              <a:rPr lang="en-US" altLang="en-US" dirty="0" smtClean="0"/>
              <a:t> sang </a:t>
            </a:r>
            <a:r>
              <a:rPr lang="en-US" altLang="en-US" dirty="0" err="1" smtClean="0"/>
              <a:t>nữa</a:t>
            </a:r>
            <a:r>
              <a:rPr lang="en-US" altLang="en-US" dirty="0" smtClean="0"/>
              <a:t>.</a:t>
            </a:r>
          </a:p>
        </p:txBody>
      </p:sp>
      <p:sp>
        <p:nvSpPr>
          <p:cNvPr id="4" name="Text Box 5"/>
          <p:cNvSpPr txBox="1">
            <a:spLocks noChangeArrowheads="1"/>
          </p:cNvSpPr>
          <p:nvPr/>
        </p:nvSpPr>
        <p:spPr bwMode="auto">
          <a:xfrm>
            <a:off x="1378527" y="0"/>
            <a:ext cx="670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err="1" smtClean="0">
                <a:solidFill>
                  <a:srgbClr val="0000FF"/>
                </a:solidFill>
              </a:rPr>
              <a:t>làm</a:t>
            </a:r>
            <a:r>
              <a:rPr lang="en-US" sz="2000" b="1" u="sng" smtClean="0">
                <a:solidFill>
                  <a:srgbClr val="0000FF"/>
                </a:solidFill>
              </a:rPr>
              <a:t> văn</a:t>
            </a:r>
            <a:r>
              <a:rPr lang="en-US" sz="3600" b="1" smtClean="0">
                <a:solidFill>
                  <a:srgbClr val="0000FF"/>
                </a:solidFill>
              </a:rPr>
              <a:t>  </a:t>
            </a:r>
            <a:r>
              <a:rPr lang="en-US" altLang="en-US" sz="3600" b="1" dirty="0" err="1" smtClean="0">
                <a:solidFill>
                  <a:srgbClr val="FF0066"/>
                </a:solidFill>
                <a:latin typeface="Times New Roman" pitchFamily="18" charset="0"/>
              </a:rPr>
              <a:t>Ôn</a:t>
            </a:r>
            <a:r>
              <a:rPr lang="en-US" altLang="en-US" sz="3600" b="1" dirty="0" smtClean="0">
                <a:solidFill>
                  <a:srgbClr val="FF0066"/>
                </a:solidFill>
                <a:latin typeface="Times New Roman" pitchFamily="18" charset="0"/>
              </a:rPr>
              <a:t> </a:t>
            </a:r>
            <a:r>
              <a:rPr lang="en-US" altLang="en-US" sz="3600" b="1" dirty="0" err="1">
                <a:solidFill>
                  <a:srgbClr val="FF0066"/>
                </a:solidFill>
                <a:latin typeface="Times New Roman" pitchFamily="18" charset="0"/>
              </a:rPr>
              <a:t>tập</a:t>
            </a:r>
            <a:r>
              <a:rPr lang="en-US" altLang="en-US" sz="3600" b="1" dirty="0">
                <a:solidFill>
                  <a:srgbClr val="FF0066"/>
                </a:solidFill>
                <a:latin typeface="Times New Roman" pitchFamily="18" charset="0"/>
              </a:rPr>
              <a:t> </a:t>
            </a:r>
            <a:r>
              <a:rPr lang="en-US" altLang="en-US" sz="3600" b="1" dirty="0" err="1">
                <a:solidFill>
                  <a:srgbClr val="FF0066"/>
                </a:solidFill>
                <a:latin typeface="Times New Roman" pitchFamily="18" charset="0"/>
              </a:rPr>
              <a:t>tả</a:t>
            </a:r>
            <a:r>
              <a:rPr lang="en-US" altLang="en-US" sz="3600" b="1" dirty="0">
                <a:solidFill>
                  <a:srgbClr val="FF0066"/>
                </a:solidFill>
                <a:latin typeface="Times New Roman" pitchFamily="18" charset="0"/>
              </a:rPr>
              <a:t> con </a:t>
            </a:r>
            <a:r>
              <a:rPr lang="en-US" altLang="en-US" sz="3600" b="1" dirty="0" err="1">
                <a:solidFill>
                  <a:srgbClr val="FF0066"/>
                </a:solidFill>
                <a:latin typeface="Times New Roman" pitchFamily="18" charset="0"/>
              </a:rPr>
              <a:t>vật</a:t>
            </a:r>
            <a:r>
              <a:rPr lang="en-US" altLang="en-US" sz="3600" b="1" dirty="0">
                <a:solidFill>
                  <a:srgbClr val="006699"/>
                </a:solidFill>
                <a:latin typeface="Times New Roman" pitchFamily="18" charset="0"/>
              </a:rPr>
              <a:t> </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2998775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76200" y="590550"/>
            <a:ext cx="8915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3200" b="1" dirty="0">
                <a:solidFill>
                  <a:srgbClr val="0000FF"/>
                </a:solidFill>
                <a:latin typeface="Calibri" pitchFamily="34" charset="0"/>
                <a:cs typeface="Calibri" pitchFamily="34" charset="0"/>
              </a:rPr>
              <a:t>      </a:t>
            </a:r>
            <a:r>
              <a:rPr lang="vi-VN" altLang="en-US" sz="3200" b="1" dirty="0">
                <a:solidFill>
                  <a:srgbClr val="0000FF"/>
                </a:solidFill>
                <a:latin typeface="Calibri" pitchFamily="34" charset="0"/>
                <a:cs typeface="Calibri" pitchFamily="34" charset="0"/>
              </a:rPr>
              <a:t>Mới sáng sớm, nàng Miu nhà em đã kêu lớn vì đói. Miu dễ thương lắm. Bộ lông của nó trắng muốt, mềm mại như một cục bông. Đôi mắt đen láy, long lanh như hai hòn bi ve để dưới ánh mặt trời. Sau khi được cho ăn, đôi chân nhỏ xíu, mảnh mai lại chạy nhảy khắp mọi nơi</a:t>
            </a:r>
            <a:r>
              <a:rPr lang="vi-VN" altLang="en-US" sz="3200" b="1">
                <a:solidFill>
                  <a:srgbClr val="0000FF"/>
                </a:solidFill>
                <a:latin typeface="Calibri" pitchFamily="34" charset="0"/>
                <a:cs typeface="Calibri" pitchFamily="34" charset="0"/>
              </a:rPr>
              <a:t>. </a:t>
            </a:r>
            <a:endParaRPr lang="en-US" altLang="en-US" sz="3200" b="1" dirty="0">
              <a:solidFill>
                <a:srgbClr val="0000FF"/>
              </a:solidFill>
              <a:latin typeface="Calibri" pitchFamily="34" charset="0"/>
              <a:cs typeface="Calibri" pitchFamily="34" charset="0"/>
            </a:endParaRPr>
          </a:p>
        </p:txBody>
      </p:sp>
      <p:sp>
        <p:nvSpPr>
          <p:cNvPr id="3" name="Text Box 5"/>
          <p:cNvSpPr txBox="1">
            <a:spLocks noChangeArrowheads="1"/>
          </p:cNvSpPr>
          <p:nvPr/>
        </p:nvSpPr>
        <p:spPr bwMode="auto">
          <a:xfrm>
            <a:off x="1378527" y="0"/>
            <a:ext cx="670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err="1" smtClean="0">
                <a:solidFill>
                  <a:srgbClr val="0000FF"/>
                </a:solidFill>
              </a:rPr>
              <a:t>làm</a:t>
            </a:r>
            <a:r>
              <a:rPr lang="en-US" sz="2000" b="1" u="sng" smtClean="0">
                <a:solidFill>
                  <a:srgbClr val="0000FF"/>
                </a:solidFill>
              </a:rPr>
              <a:t> văn</a:t>
            </a:r>
            <a:r>
              <a:rPr lang="en-US" sz="3600" b="1" smtClean="0">
                <a:solidFill>
                  <a:srgbClr val="0000FF"/>
                </a:solidFill>
              </a:rPr>
              <a:t> </a:t>
            </a:r>
            <a:r>
              <a:rPr lang="en-US" altLang="en-US" sz="3600" b="1" dirty="0" err="1" smtClean="0">
                <a:solidFill>
                  <a:srgbClr val="FF0066"/>
                </a:solidFill>
                <a:latin typeface="Times New Roman" pitchFamily="18" charset="0"/>
              </a:rPr>
              <a:t>Ôn</a:t>
            </a:r>
            <a:r>
              <a:rPr lang="en-US" altLang="en-US" sz="3600" b="1" dirty="0" smtClean="0">
                <a:solidFill>
                  <a:srgbClr val="FF0066"/>
                </a:solidFill>
                <a:latin typeface="Times New Roman" pitchFamily="18" charset="0"/>
              </a:rPr>
              <a:t> </a:t>
            </a:r>
            <a:r>
              <a:rPr lang="en-US" altLang="en-US" sz="3600" b="1" dirty="0" err="1">
                <a:solidFill>
                  <a:srgbClr val="FF0066"/>
                </a:solidFill>
                <a:latin typeface="Times New Roman" pitchFamily="18" charset="0"/>
              </a:rPr>
              <a:t>tập</a:t>
            </a:r>
            <a:r>
              <a:rPr lang="en-US" altLang="en-US" sz="3600" b="1" dirty="0">
                <a:solidFill>
                  <a:srgbClr val="FF0066"/>
                </a:solidFill>
                <a:latin typeface="Times New Roman" pitchFamily="18" charset="0"/>
              </a:rPr>
              <a:t> </a:t>
            </a:r>
            <a:r>
              <a:rPr lang="en-US" altLang="en-US" sz="3600" b="1" dirty="0" err="1">
                <a:solidFill>
                  <a:srgbClr val="FF0066"/>
                </a:solidFill>
                <a:latin typeface="Times New Roman" pitchFamily="18" charset="0"/>
              </a:rPr>
              <a:t>tả</a:t>
            </a:r>
            <a:r>
              <a:rPr lang="en-US" altLang="en-US" sz="3600" b="1" dirty="0">
                <a:solidFill>
                  <a:srgbClr val="FF0066"/>
                </a:solidFill>
                <a:latin typeface="Times New Roman" pitchFamily="18" charset="0"/>
              </a:rPr>
              <a:t> con </a:t>
            </a:r>
            <a:r>
              <a:rPr lang="en-US" altLang="en-US" sz="3600" b="1" dirty="0" err="1">
                <a:solidFill>
                  <a:srgbClr val="FF0066"/>
                </a:solidFill>
                <a:latin typeface="Times New Roman" pitchFamily="18" charset="0"/>
              </a:rPr>
              <a:t>vật</a:t>
            </a:r>
            <a:r>
              <a:rPr lang="en-US" altLang="en-US" sz="3600" b="1" dirty="0">
                <a:solidFill>
                  <a:srgbClr val="006699"/>
                </a:solidFill>
                <a:latin typeface="Times New Roman" pitchFamily="18" charset="0"/>
              </a:rPr>
              <a:t> </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2477627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76200" y="590550"/>
            <a:ext cx="8915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altLang="en-US" sz="3200" b="1" smtClean="0">
                <a:solidFill>
                  <a:srgbClr val="0000FF"/>
                </a:solidFill>
                <a:latin typeface="Calibri" pitchFamily="34" charset="0"/>
                <a:cs typeface="Calibri" pitchFamily="34" charset="0"/>
              </a:rPr>
              <a:t>Tối </a:t>
            </a:r>
            <a:r>
              <a:rPr lang="vi-VN" altLang="en-US" sz="3200" b="1" dirty="0">
                <a:solidFill>
                  <a:srgbClr val="0000FF"/>
                </a:solidFill>
                <a:latin typeface="Calibri" pitchFamily="34" charset="0"/>
                <a:cs typeface="Calibri" pitchFamily="34" charset="0"/>
              </a:rPr>
              <a:t>đến, Miu cũng tập tành đi rình chuột. Chú ngó nghiêng để quan sát, khẽ rung bộ ria trắng </a:t>
            </a:r>
            <a:r>
              <a:rPr lang="en-US" altLang="en-US" sz="3200" b="1" dirty="0" err="1">
                <a:solidFill>
                  <a:srgbClr val="0000FF"/>
                </a:solidFill>
                <a:latin typeface="Calibri" pitchFamily="34" charset="0"/>
                <a:cs typeface="Calibri" pitchFamily="34" charset="0"/>
              </a:rPr>
              <a:t>như</a:t>
            </a:r>
            <a:r>
              <a:rPr lang="en-US" altLang="en-US" sz="3200" b="1" dirty="0">
                <a:solidFill>
                  <a:srgbClr val="0000FF"/>
                </a:solidFill>
                <a:latin typeface="Calibri" pitchFamily="34" charset="0"/>
                <a:cs typeface="Calibri" pitchFamily="34" charset="0"/>
              </a:rPr>
              <a:t> </a:t>
            </a:r>
            <a:r>
              <a:rPr lang="vi-VN" altLang="en-US" sz="3200" b="1" dirty="0">
                <a:solidFill>
                  <a:srgbClr val="0000FF"/>
                </a:solidFill>
                <a:latin typeface="Calibri" pitchFamily="34" charset="0"/>
                <a:cs typeface="Calibri" pitchFamily="34" charset="0"/>
              </a:rPr>
              <a:t>cước để xác định chuột ở đâu. Nhanh như cắt, chú chuột đã yên vị trong </a:t>
            </a:r>
            <a:r>
              <a:rPr lang="en-US" altLang="en-US" sz="3200" b="1" dirty="0" err="1">
                <a:solidFill>
                  <a:srgbClr val="0000FF"/>
                </a:solidFill>
                <a:latin typeface="Calibri" pitchFamily="34" charset="0"/>
                <a:cs typeface="Calibri" pitchFamily="34" charset="0"/>
              </a:rPr>
              <a:t>móng</a:t>
            </a:r>
            <a:r>
              <a:rPr lang="en-US" altLang="en-US" sz="3200" b="1" dirty="0">
                <a:solidFill>
                  <a:srgbClr val="0000FF"/>
                </a:solidFill>
                <a:latin typeface="Calibri" pitchFamily="34" charset="0"/>
                <a:cs typeface="Calibri" pitchFamily="34" charset="0"/>
              </a:rPr>
              <a:t> </a:t>
            </a:r>
            <a:r>
              <a:rPr lang="en-US" altLang="en-US" sz="3200" b="1" dirty="0" err="1">
                <a:solidFill>
                  <a:srgbClr val="0000FF"/>
                </a:solidFill>
                <a:latin typeface="Calibri" pitchFamily="34" charset="0"/>
                <a:cs typeface="Calibri" pitchFamily="34" charset="0"/>
              </a:rPr>
              <a:t>vuốt</a:t>
            </a:r>
            <a:r>
              <a:rPr lang="en-US" altLang="en-US" sz="3200" b="1" dirty="0">
                <a:solidFill>
                  <a:srgbClr val="0000FF"/>
                </a:solidFill>
                <a:latin typeface="Calibri" pitchFamily="34" charset="0"/>
                <a:cs typeface="Calibri" pitchFamily="34" charset="0"/>
              </a:rPr>
              <a:t> </a:t>
            </a:r>
            <a:r>
              <a:rPr lang="vi-VN" altLang="en-US" sz="3200" b="1" dirty="0">
                <a:solidFill>
                  <a:srgbClr val="0000FF"/>
                </a:solidFill>
                <a:latin typeface="Calibri" pitchFamily="34" charset="0"/>
                <a:cs typeface="Calibri" pitchFamily="34" charset="0"/>
              </a:rPr>
              <a:t>của </a:t>
            </a:r>
            <a:r>
              <a:rPr lang="en-US" altLang="en-US" sz="3200" b="1" dirty="0" err="1">
                <a:solidFill>
                  <a:srgbClr val="0000FF"/>
                </a:solidFill>
                <a:latin typeface="Calibri" pitchFamily="34" charset="0"/>
                <a:cs typeface="Calibri" pitchFamily="34" charset="0"/>
              </a:rPr>
              <a:t>Miu</a:t>
            </a:r>
            <a:r>
              <a:rPr lang="vi-VN" altLang="en-US" sz="3200" b="1" dirty="0">
                <a:solidFill>
                  <a:srgbClr val="0000FF"/>
                </a:solidFill>
                <a:latin typeface="Calibri" pitchFamily="34" charset="0"/>
                <a:cs typeface="Calibri" pitchFamily="34" charset="0"/>
              </a:rPr>
              <a:t>. Mèo ta lại kêu lên “Meo.. meo.. meo…” như để hô vang chiến tích của mình.</a:t>
            </a:r>
            <a:endParaRPr lang="en-US" altLang="en-US" sz="3200" b="1" dirty="0">
              <a:solidFill>
                <a:srgbClr val="0000FF"/>
              </a:solidFill>
              <a:latin typeface="Calibri" pitchFamily="34" charset="0"/>
              <a:cs typeface="Calibri" pitchFamily="34" charset="0"/>
            </a:endParaRPr>
          </a:p>
        </p:txBody>
      </p:sp>
      <p:sp>
        <p:nvSpPr>
          <p:cNvPr id="3" name="Text Box 5"/>
          <p:cNvSpPr txBox="1">
            <a:spLocks noChangeArrowheads="1"/>
          </p:cNvSpPr>
          <p:nvPr/>
        </p:nvSpPr>
        <p:spPr bwMode="auto">
          <a:xfrm>
            <a:off x="1378527" y="0"/>
            <a:ext cx="670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err="1" smtClean="0">
                <a:solidFill>
                  <a:srgbClr val="0000FF"/>
                </a:solidFill>
              </a:rPr>
              <a:t>làm</a:t>
            </a:r>
            <a:r>
              <a:rPr lang="en-US" sz="2000" b="1" u="sng" smtClean="0">
                <a:solidFill>
                  <a:srgbClr val="0000FF"/>
                </a:solidFill>
              </a:rPr>
              <a:t> văn</a:t>
            </a:r>
            <a:r>
              <a:rPr lang="en-US" sz="3600" b="1" smtClean="0">
                <a:solidFill>
                  <a:srgbClr val="0000FF"/>
                </a:solidFill>
              </a:rPr>
              <a:t> </a:t>
            </a:r>
            <a:r>
              <a:rPr lang="en-US" altLang="en-US" sz="3600" b="1" dirty="0" err="1" smtClean="0">
                <a:solidFill>
                  <a:srgbClr val="FF0066"/>
                </a:solidFill>
                <a:latin typeface="Times New Roman" pitchFamily="18" charset="0"/>
              </a:rPr>
              <a:t>Ôn</a:t>
            </a:r>
            <a:r>
              <a:rPr lang="en-US" altLang="en-US" sz="3600" b="1" dirty="0" smtClean="0">
                <a:solidFill>
                  <a:srgbClr val="FF0066"/>
                </a:solidFill>
                <a:latin typeface="Times New Roman" pitchFamily="18" charset="0"/>
              </a:rPr>
              <a:t> </a:t>
            </a:r>
            <a:r>
              <a:rPr lang="en-US" altLang="en-US" sz="3600" b="1" dirty="0" err="1">
                <a:solidFill>
                  <a:srgbClr val="FF0066"/>
                </a:solidFill>
                <a:latin typeface="Times New Roman" pitchFamily="18" charset="0"/>
              </a:rPr>
              <a:t>tập</a:t>
            </a:r>
            <a:r>
              <a:rPr lang="en-US" altLang="en-US" sz="3600" b="1" dirty="0">
                <a:solidFill>
                  <a:srgbClr val="FF0066"/>
                </a:solidFill>
                <a:latin typeface="Times New Roman" pitchFamily="18" charset="0"/>
              </a:rPr>
              <a:t> </a:t>
            </a:r>
            <a:r>
              <a:rPr lang="en-US" altLang="en-US" sz="3600" b="1" dirty="0" err="1">
                <a:solidFill>
                  <a:srgbClr val="FF0066"/>
                </a:solidFill>
                <a:latin typeface="Times New Roman" pitchFamily="18" charset="0"/>
              </a:rPr>
              <a:t>tả</a:t>
            </a:r>
            <a:r>
              <a:rPr lang="en-US" altLang="en-US" sz="3600" b="1" dirty="0">
                <a:solidFill>
                  <a:srgbClr val="FF0066"/>
                </a:solidFill>
                <a:latin typeface="Times New Roman" pitchFamily="18" charset="0"/>
              </a:rPr>
              <a:t> con </a:t>
            </a:r>
            <a:r>
              <a:rPr lang="en-US" altLang="en-US" sz="3600" b="1" dirty="0" err="1">
                <a:solidFill>
                  <a:srgbClr val="FF0066"/>
                </a:solidFill>
                <a:latin typeface="Times New Roman" pitchFamily="18" charset="0"/>
              </a:rPr>
              <a:t>vật</a:t>
            </a:r>
            <a:r>
              <a:rPr lang="en-US" altLang="en-US" sz="3600" b="1" dirty="0">
                <a:solidFill>
                  <a:srgbClr val="006699"/>
                </a:solidFill>
                <a:latin typeface="Times New Roman" pitchFamily="18" charset="0"/>
              </a:rPr>
              <a:t> </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3464038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5750"/>
            <a:ext cx="1428750" cy="10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295401" cy="9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61926" y="4012804"/>
            <a:ext cx="9715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1428750" cy="10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Jlgbook"/>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914400"/>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609600" y="285750"/>
            <a:ext cx="7924800" cy="4457700"/>
            <a:chOff x="384" y="240"/>
            <a:chExt cx="4992" cy="3744"/>
          </a:xfrm>
        </p:grpSpPr>
        <p:sp>
          <p:nvSpPr>
            <p:cNvPr id="15373" name="AutoShape 9"/>
            <p:cNvSpPr>
              <a:spLocks noChangeArrowheads="1"/>
            </p:cNvSpPr>
            <p:nvPr/>
          </p:nvSpPr>
          <p:spPr bwMode="ltGray">
            <a:xfrm>
              <a:off x="384" y="384"/>
              <a:ext cx="528" cy="960"/>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4" name="AutoShape 10"/>
            <p:cNvSpPr>
              <a:spLocks noChangeArrowheads="1"/>
            </p:cNvSpPr>
            <p:nvPr/>
          </p:nvSpPr>
          <p:spPr bwMode="ltGray">
            <a:xfrm>
              <a:off x="576" y="3552"/>
              <a:ext cx="1824"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5" name="AutoShape 11"/>
            <p:cNvSpPr>
              <a:spLocks noChangeArrowheads="1"/>
            </p:cNvSpPr>
            <p:nvPr/>
          </p:nvSpPr>
          <p:spPr bwMode="ltGray">
            <a:xfrm>
              <a:off x="1968" y="240"/>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6" name="AutoShape 12"/>
            <p:cNvSpPr>
              <a:spLocks noChangeArrowheads="1"/>
            </p:cNvSpPr>
            <p:nvPr/>
          </p:nvSpPr>
          <p:spPr bwMode="ltGray">
            <a:xfrm>
              <a:off x="1968" y="1200"/>
              <a:ext cx="144" cy="480"/>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7" name="AutoShape 13"/>
            <p:cNvSpPr>
              <a:spLocks noChangeArrowheads="1"/>
            </p:cNvSpPr>
            <p:nvPr/>
          </p:nvSpPr>
          <p:spPr bwMode="ltGray">
            <a:xfrm>
              <a:off x="5088" y="2592"/>
              <a:ext cx="288" cy="1200"/>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8" name="AutoShape 14"/>
            <p:cNvSpPr>
              <a:spLocks noChangeArrowheads="1"/>
            </p:cNvSpPr>
            <p:nvPr/>
          </p:nvSpPr>
          <p:spPr bwMode="ltGray">
            <a:xfrm>
              <a:off x="2928" y="672"/>
              <a:ext cx="144" cy="288"/>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79" name="AutoShape 15"/>
            <p:cNvSpPr>
              <a:spLocks noChangeArrowheads="1"/>
            </p:cNvSpPr>
            <p:nvPr/>
          </p:nvSpPr>
          <p:spPr bwMode="ltGray">
            <a:xfrm>
              <a:off x="4800" y="1296"/>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80" name="AutoShape 16"/>
            <p:cNvSpPr>
              <a:spLocks noChangeArrowheads="1"/>
            </p:cNvSpPr>
            <p:nvPr/>
          </p:nvSpPr>
          <p:spPr bwMode="ltGray">
            <a:xfrm>
              <a:off x="1680" y="1680"/>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sp>
          <p:nvSpPr>
            <p:cNvPr id="15381" name="AutoShape 17"/>
            <p:cNvSpPr>
              <a:spLocks noChangeArrowheads="1"/>
            </p:cNvSpPr>
            <p:nvPr/>
          </p:nvSpPr>
          <p:spPr bwMode="ltGray">
            <a:xfrm>
              <a:off x="3552" y="1680"/>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p:spPr>
          <p:txBody>
            <a:bodyPr wrap="none" anchor="ctr"/>
            <a:lstStyle/>
            <a:p>
              <a:endParaRPr lang="en-US"/>
            </a:p>
          </p:txBody>
        </p:sp>
      </p:grpSp>
      <p:pic>
        <p:nvPicPr>
          <p:cNvPr id="15369" name="Picture 18"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428750" cy="10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9"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96353">
            <a:off x="8010526" y="-217488"/>
            <a:ext cx="9715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0"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418654">
            <a:off x="7848600" y="4174332"/>
            <a:ext cx="1295400" cy="9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1"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657600"/>
            <a:ext cx="1428750" cy="10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630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ppt_x"/>
                                          </p:val>
                                        </p:tav>
                                        <p:tav tm="100000">
                                          <p:val>
                                            <p:strVal val="#ppt_x"/>
                                          </p:val>
                                        </p:tav>
                                      </p:tavLst>
                                    </p:anim>
                                    <p:anim calcmode="lin" valueType="num">
                                      <p:cBhvr additive="base">
                                        <p:cTn id="8" dur="500" fill="hold"/>
                                        <p:tgtEl>
                                          <p:spTgt spid="14343"/>
                                        </p:tgtEl>
                                        <p:attrNameLst>
                                          <p:attrName>ppt_y</p:attrName>
                                        </p:attrNameLst>
                                      </p:cBhvr>
                                      <p:tavLst>
                                        <p:tav tm="0">
                                          <p:val>
                                            <p:strVal val="1+#ppt_h/2"/>
                                          </p:val>
                                        </p:tav>
                                        <p:tav tm="100000">
                                          <p:val>
                                            <p:strVal val="#ppt_y"/>
                                          </p:val>
                                        </p:tav>
                                      </p:tavLst>
                                    </p:anim>
                                  </p:childTnLst>
                                </p:cTn>
                              </p:par>
                              <p:par>
                                <p:cTn id="9" presetID="23" presetClass="entr" presetSubtype="528" repeatCount="indefinite"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p:val>
                                            <p:fltVal val="0.5"/>
                                          </p:val>
                                        </p:tav>
                                        <p:tav tm="100000">
                                          <p:val>
                                            <p:strVal val="#ppt_x"/>
                                          </p:val>
                                        </p:tav>
                                      </p:tavLst>
                                    </p:anim>
                                    <p:anim calcmode="lin" valueType="num">
                                      <p:cBhvr>
                                        <p:cTn id="14" dur="1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2057400" y="971550"/>
            <a:ext cx="7086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spcBef>
                <a:spcPct val="50000"/>
              </a:spcBef>
            </a:pPr>
            <a:r>
              <a:rPr lang="en-US" altLang="en-US" b="1">
                <a:solidFill>
                  <a:srgbClr val="006699"/>
                </a:solidFill>
                <a:latin typeface="Times New Roman" pitchFamily="18" charset="0"/>
              </a:rPr>
              <a:t>  </a:t>
            </a:r>
            <a:r>
              <a:rPr lang="en-US" altLang="en-US" b="1">
                <a:solidFill>
                  <a:srgbClr val="000000"/>
                </a:solidFill>
                <a:latin typeface="Times New Roman" pitchFamily="18" charset="0"/>
              </a:rPr>
              <a:t>Đọc bài văn  </a:t>
            </a:r>
            <a:r>
              <a:rPr lang="en-US" altLang="en-US" b="1" smtClean="0">
                <a:solidFill>
                  <a:srgbClr val="000000"/>
                </a:solidFill>
                <a:latin typeface="Times New Roman" pitchFamily="18" charset="0"/>
              </a:rPr>
              <a:t>“Chim </a:t>
            </a:r>
            <a:r>
              <a:rPr lang="en-US" altLang="en-US" b="1">
                <a:solidFill>
                  <a:srgbClr val="000000"/>
                </a:solidFill>
                <a:latin typeface="Times New Roman" pitchFamily="18" charset="0"/>
              </a:rPr>
              <a:t>họa mi </a:t>
            </a:r>
            <a:r>
              <a:rPr lang="en-US" altLang="en-US" b="1" smtClean="0">
                <a:solidFill>
                  <a:srgbClr val="000000"/>
                </a:solidFill>
                <a:latin typeface="Times New Roman" pitchFamily="18" charset="0"/>
              </a:rPr>
              <a:t>hót” </a:t>
            </a:r>
            <a:r>
              <a:rPr lang="en-US" altLang="en-US" b="1">
                <a:solidFill>
                  <a:srgbClr val="000000"/>
                </a:solidFill>
                <a:latin typeface="Times New Roman" pitchFamily="18" charset="0"/>
              </a:rPr>
              <a:t>(SGK-123) trả lời câu hỏi</a:t>
            </a:r>
            <a:r>
              <a:rPr lang="en-US" altLang="en-US" b="1" smtClean="0">
                <a:solidFill>
                  <a:srgbClr val="000000"/>
                </a:solidFill>
                <a:latin typeface="Times New Roman" pitchFamily="18" charset="0"/>
              </a:rPr>
              <a:t>:</a:t>
            </a:r>
            <a:endParaRPr lang="en-US" altLang="en-US" b="1">
              <a:solidFill>
                <a:srgbClr val="000000"/>
              </a:solidFill>
              <a:latin typeface="Times New Roman" pitchFamily="18" charset="0"/>
            </a:endParaRPr>
          </a:p>
        </p:txBody>
      </p:sp>
      <p:sp>
        <p:nvSpPr>
          <p:cNvPr id="9222" name="AutoShape 6"/>
          <p:cNvSpPr>
            <a:spLocks noChangeArrowheads="1"/>
          </p:cNvSpPr>
          <p:nvPr/>
        </p:nvSpPr>
        <p:spPr bwMode="auto">
          <a:xfrm>
            <a:off x="210503" y="914400"/>
            <a:ext cx="2074545" cy="628650"/>
          </a:xfrm>
          <a:prstGeom prst="cloudCallout">
            <a:avLst>
              <a:gd name="adj1" fmla="val -46403"/>
              <a:gd name="adj2" fmla="val 26324"/>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b="1">
                <a:solidFill>
                  <a:srgbClr val="FF0066"/>
                </a:solidFill>
              </a:rPr>
              <a:t>Bài tập 1</a:t>
            </a:r>
          </a:p>
        </p:txBody>
      </p:sp>
      <p:sp>
        <p:nvSpPr>
          <p:cNvPr id="9223" name="Text Box 7"/>
          <p:cNvSpPr txBox="1">
            <a:spLocks noChangeArrowheads="1"/>
          </p:cNvSpPr>
          <p:nvPr/>
        </p:nvSpPr>
        <p:spPr bwMode="auto">
          <a:xfrm>
            <a:off x="228600" y="1962150"/>
            <a:ext cx="8839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spcBef>
                <a:spcPct val="50000"/>
              </a:spcBef>
              <a:buFontTx/>
              <a:buAutoNum type="alphaLcParenR"/>
            </a:pPr>
            <a:r>
              <a:rPr lang="en-US" altLang="en-US" b="1">
                <a:solidFill>
                  <a:srgbClr val="000000"/>
                </a:solidFill>
                <a:latin typeface="Times New Roman" pitchFamily="18" charset="0"/>
              </a:rPr>
              <a:t> Bài văn gồm có mấy đoạn? Nội dung chính của mỗi đoạn là gì?</a:t>
            </a:r>
          </a:p>
          <a:p>
            <a:pPr>
              <a:spcBef>
                <a:spcPct val="50000"/>
              </a:spcBef>
            </a:pPr>
            <a:r>
              <a:rPr lang="en-US" altLang="en-US" b="1">
                <a:solidFill>
                  <a:srgbClr val="000000"/>
                </a:solidFill>
                <a:latin typeface="Times New Roman" pitchFamily="18" charset="0"/>
              </a:rPr>
              <a:t>b) Tác giả bài văn quan sát chim họa mi hót bằng những giác quan nào?</a:t>
            </a:r>
          </a:p>
          <a:p>
            <a:pPr>
              <a:spcBef>
                <a:spcPct val="50000"/>
              </a:spcBef>
            </a:pPr>
            <a:r>
              <a:rPr lang="en-US" altLang="en-US" b="1">
                <a:solidFill>
                  <a:srgbClr val="000000"/>
                </a:solidFill>
                <a:latin typeface="Times New Roman" pitchFamily="18" charset="0"/>
              </a:rPr>
              <a:t>c) Em thích những chi tiết và hình ảnh so sánh nào? </a:t>
            </a:r>
            <a:r>
              <a:rPr lang="en-US" altLang="en-US" b="1" smtClean="0">
                <a:solidFill>
                  <a:srgbClr val="000000"/>
                </a:solidFill>
                <a:latin typeface="Times New Roman" pitchFamily="18" charset="0"/>
              </a:rPr>
              <a:t>Vì </a:t>
            </a:r>
            <a:r>
              <a:rPr lang="en-US" altLang="en-US" b="1">
                <a:solidFill>
                  <a:srgbClr val="000000"/>
                </a:solidFill>
                <a:latin typeface="Times New Roman" pitchFamily="18" charset="0"/>
              </a:rPr>
              <a:t>sao?</a:t>
            </a:r>
          </a:p>
        </p:txBody>
      </p:sp>
      <p:sp>
        <p:nvSpPr>
          <p:cNvPr id="8" name="Text Box 5"/>
          <p:cNvSpPr txBox="1">
            <a:spLocks noChangeArrowheads="1"/>
          </p:cNvSpPr>
          <p:nvPr/>
        </p:nvSpPr>
        <p:spPr bwMode="auto">
          <a:xfrm>
            <a:off x="1378527" y="108347"/>
            <a:ext cx="670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dirty="0" err="1" smtClean="0">
                <a:solidFill>
                  <a:srgbClr val="0000FF"/>
                </a:solidFill>
              </a:rPr>
              <a:t>làm</a:t>
            </a:r>
            <a:r>
              <a:rPr lang="en-US" sz="2000" b="1" u="sng" dirty="0" smtClean="0">
                <a:solidFill>
                  <a:srgbClr val="0000FF"/>
                </a:solidFill>
              </a:rPr>
              <a:t> </a:t>
            </a:r>
            <a:r>
              <a:rPr lang="en-US" sz="2000" b="1" u="sng" dirty="0" err="1" smtClean="0">
                <a:solidFill>
                  <a:srgbClr val="0000FF"/>
                </a:solidFill>
              </a:rPr>
              <a:t>văn</a:t>
            </a:r>
            <a:endParaRPr lang="vi-VN" sz="2000" b="1" dirty="0">
              <a:solidFill>
                <a:srgbClr val="0000FF"/>
              </a:solidFill>
            </a:endParaRPr>
          </a:p>
          <a:p>
            <a:pPr algn="ctr"/>
            <a:r>
              <a:rPr 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FF0066"/>
                </a:solidFill>
                <a:latin typeface="Times New Roman" pitchFamily="18" charset="0"/>
                <a:cs typeface="Times New Roman" panose="02020603050405020304" pitchFamily="18" charset="0"/>
              </a:rPr>
              <a:t>Ôn</a:t>
            </a:r>
            <a:r>
              <a:rPr lang="en-US" altLang="en-US" sz="3600" b="1" dirty="0" smtClean="0">
                <a:solidFill>
                  <a:srgbClr val="FF0066"/>
                </a:solidFill>
                <a:latin typeface="Times New Roman" pitchFamily="18" charset="0"/>
                <a:cs typeface="Times New Roman" panose="02020603050405020304" pitchFamily="18" charset="0"/>
              </a:rPr>
              <a:t> </a:t>
            </a:r>
            <a:r>
              <a:rPr lang="en-US" altLang="en-US" sz="3600" b="1" dirty="0" err="1">
                <a:solidFill>
                  <a:srgbClr val="FF0066"/>
                </a:solidFill>
                <a:latin typeface="Times New Roman" pitchFamily="18" charset="0"/>
                <a:cs typeface="Times New Roman" panose="02020603050405020304" pitchFamily="18" charset="0"/>
              </a:rPr>
              <a:t>tập</a:t>
            </a:r>
            <a:r>
              <a:rPr lang="en-US" altLang="en-US" sz="3600" b="1" dirty="0">
                <a:solidFill>
                  <a:srgbClr val="FF0066"/>
                </a:solidFill>
                <a:latin typeface="Times New Roman" pitchFamily="18" charset="0"/>
                <a:cs typeface="Times New Roman" panose="02020603050405020304" pitchFamily="18" charset="0"/>
              </a:rPr>
              <a:t> </a:t>
            </a:r>
            <a:r>
              <a:rPr lang="en-US" altLang="en-US" sz="3600" b="1" dirty="0" err="1">
                <a:solidFill>
                  <a:srgbClr val="FF0066"/>
                </a:solidFill>
                <a:latin typeface="Times New Roman" pitchFamily="18" charset="0"/>
                <a:cs typeface="Times New Roman" panose="02020603050405020304" pitchFamily="18" charset="0"/>
              </a:rPr>
              <a:t>tả</a:t>
            </a:r>
            <a:r>
              <a:rPr lang="en-US" altLang="en-US" sz="3600" b="1" dirty="0">
                <a:solidFill>
                  <a:srgbClr val="FF0066"/>
                </a:solidFill>
                <a:latin typeface="Times New Roman" pitchFamily="18" charset="0"/>
                <a:cs typeface="Times New Roman" panose="02020603050405020304" pitchFamily="18" charset="0"/>
              </a:rPr>
              <a:t> con </a:t>
            </a:r>
            <a:r>
              <a:rPr lang="en-US" altLang="en-US" sz="3600" b="1" dirty="0" err="1">
                <a:solidFill>
                  <a:srgbClr val="FF0066"/>
                </a:solidFill>
                <a:latin typeface="Times New Roman" pitchFamily="18" charset="0"/>
                <a:cs typeface="Times New Roman" panose="02020603050405020304" pitchFamily="18" charset="0"/>
              </a:rPr>
              <a:t>vật</a:t>
            </a:r>
            <a:r>
              <a:rPr lang="en-US" altLang="en-US" sz="2800" b="1" dirty="0">
                <a:solidFill>
                  <a:srgbClr val="006699"/>
                </a:solidFill>
                <a:latin typeface="Times New Roman" pitchFamily="18" charset="0"/>
              </a:rPr>
              <a:t> </a:t>
            </a:r>
            <a:endParaRPr lang="en-US" sz="2800" b="1" dirty="0">
              <a:solidFill>
                <a:srgbClr val="0000FF"/>
              </a:solidFill>
              <a:latin typeface="Times New Roman" pitchFamily="18" charset="0"/>
            </a:endParaRPr>
          </a:p>
        </p:txBody>
      </p:sp>
    </p:spTree>
    <p:extLst>
      <p:ext uri="{BB962C8B-B14F-4D97-AF65-F5344CB8AC3E}">
        <p14:creationId xmlns:p14="http://schemas.microsoft.com/office/powerpoint/2010/main" val="10423393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checkerboard(across)">
                                      <p:cBhvr>
                                        <p:cTn id="7" dur="500"/>
                                        <p:tgtEl>
                                          <p:spTgt spid="922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checkerboard(across)">
                                      <p:cBhvr>
                                        <p:cTn id="10" dur="500"/>
                                        <p:tgtEl>
                                          <p:spTgt spid="922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checkerboard(across)">
                                      <p:cBhvr>
                                        <p:cTn id="13"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animBg="1"/>
      <p:bldP spid="92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152400" y="495240"/>
            <a:ext cx="4343400" cy="523220"/>
          </a:xfrm>
          <a:prstGeom prst="rect">
            <a:avLst/>
          </a:prstGeom>
          <a:solidFill>
            <a:srgbClr val="FFFF00"/>
          </a:solidFill>
          <a:ln w="9525">
            <a:solidFill>
              <a:srgbClr val="CC3300"/>
            </a:solidFill>
            <a:miter lim="800000"/>
            <a:headEnd/>
            <a:tailEnd/>
          </a:ln>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spcBef>
                <a:spcPct val="50000"/>
              </a:spcBef>
              <a:buFont typeface="Arial" pitchFamily="34" charset="0"/>
              <a:buNone/>
            </a:pPr>
            <a:r>
              <a:rPr lang="en-US" altLang="en-US" b="1" dirty="0">
                <a:solidFill>
                  <a:srgbClr val="FF0000"/>
                </a:solidFill>
                <a:latin typeface="Times New Roman" pitchFamily="18" charset="0"/>
              </a:rPr>
              <a:t> </a:t>
            </a:r>
            <a:r>
              <a:rPr lang="en-US" altLang="en-US" b="1" dirty="0" err="1">
                <a:solidFill>
                  <a:srgbClr val="FF0000"/>
                </a:solidFill>
                <a:latin typeface="Arial" pitchFamily="34" charset="0"/>
              </a:rPr>
              <a:t>Bài</a:t>
            </a:r>
            <a:r>
              <a:rPr lang="en-US" altLang="en-US" b="1" dirty="0">
                <a:solidFill>
                  <a:srgbClr val="FF0000"/>
                </a:solidFill>
                <a:latin typeface="Arial" pitchFamily="34" charset="0"/>
              </a:rPr>
              <a:t> </a:t>
            </a:r>
            <a:r>
              <a:rPr lang="en-US" altLang="en-US" b="1" dirty="0" err="1">
                <a:solidFill>
                  <a:srgbClr val="FF0000"/>
                </a:solidFill>
                <a:latin typeface="Arial" pitchFamily="34" charset="0"/>
              </a:rPr>
              <a:t>văn</a:t>
            </a:r>
            <a:r>
              <a:rPr lang="en-US" altLang="en-US" b="1" dirty="0">
                <a:solidFill>
                  <a:srgbClr val="FF0000"/>
                </a:solidFill>
                <a:latin typeface="Arial" pitchFamily="34" charset="0"/>
              </a:rPr>
              <a:t> </a:t>
            </a:r>
            <a:r>
              <a:rPr lang="en-US" altLang="en-US" b="1" dirty="0" err="1">
                <a:solidFill>
                  <a:srgbClr val="FF0000"/>
                </a:solidFill>
                <a:latin typeface="Arial" pitchFamily="34" charset="0"/>
              </a:rPr>
              <a:t>gồm</a:t>
            </a:r>
            <a:r>
              <a:rPr lang="en-US" altLang="en-US" b="1" dirty="0">
                <a:solidFill>
                  <a:srgbClr val="FF0000"/>
                </a:solidFill>
                <a:latin typeface="Arial" pitchFamily="34" charset="0"/>
              </a:rPr>
              <a:t> </a:t>
            </a:r>
            <a:r>
              <a:rPr lang="en-US" altLang="en-US" b="1" dirty="0" err="1">
                <a:solidFill>
                  <a:srgbClr val="FF0000"/>
                </a:solidFill>
                <a:latin typeface="Arial" pitchFamily="34" charset="0"/>
              </a:rPr>
              <a:t>có</a:t>
            </a:r>
            <a:r>
              <a:rPr lang="en-US" altLang="en-US" b="1" dirty="0">
                <a:solidFill>
                  <a:srgbClr val="FF0000"/>
                </a:solidFill>
                <a:latin typeface="Arial" pitchFamily="34" charset="0"/>
              </a:rPr>
              <a:t> 4 </a:t>
            </a:r>
            <a:r>
              <a:rPr lang="en-US" altLang="en-US" b="1" dirty="0" err="1">
                <a:solidFill>
                  <a:srgbClr val="FF0000"/>
                </a:solidFill>
                <a:latin typeface="Arial" pitchFamily="34" charset="0"/>
              </a:rPr>
              <a:t>đoạn</a:t>
            </a:r>
            <a:r>
              <a:rPr lang="en-US" altLang="en-US" b="1" dirty="0">
                <a:solidFill>
                  <a:srgbClr val="FF0000"/>
                </a:solidFill>
                <a:latin typeface="Arial" pitchFamily="34" charset="0"/>
              </a:rPr>
              <a:t>.</a:t>
            </a:r>
          </a:p>
        </p:txBody>
      </p:sp>
      <p:sp>
        <p:nvSpPr>
          <p:cNvPr id="51204" name="Text Box 7"/>
          <p:cNvSpPr txBox="1">
            <a:spLocks noChangeArrowheads="1"/>
          </p:cNvSpPr>
          <p:nvPr/>
        </p:nvSpPr>
        <p:spPr bwMode="auto">
          <a:xfrm>
            <a:off x="76200" y="963632"/>
            <a:ext cx="8991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sz="3600" b="1" dirty="0">
                <a:solidFill>
                  <a:schemeClr val="tx2"/>
                </a:solidFill>
                <a:latin typeface="Times New Roman" pitchFamily="18" charset="0"/>
              </a:rPr>
              <a:t> </a:t>
            </a:r>
            <a:r>
              <a:rPr lang="en-US" altLang="en-US" sz="3600" b="1" dirty="0" err="1">
                <a:solidFill>
                  <a:srgbClr val="CC3300"/>
                </a:solidFill>
                <a:latin typeface="Times New Roman" pitchFamily="18" charset="0"/>
              </a:rPr>
              <a:t>Chim</a:t>
            </a:r>
            <a:r>
              <a:rPr lang="en-US" altLang="en-US" sz="3600" b="1" dirty="0">
                <a:solidFill>
                  <a:srgbClr val="CC3300"/>
                </a:solidFill>
                <a:latin typeface="Times New Roman" pitchFamily="18" charset="0"/>
              </a:rPr>
              <a:t> </a:t>
            </a:r>
            <a:r>
              <a:rPr lang="en-US" altLang="en-US" sz="3600" b="1" dirty="0" err="1">
                <a:solidFill>
                  <a:srgbClr val="CC3300"/>
                </a:solidFill>
                <a:latin typeface="Times New Roman" pitchFamily="18" charset="0"/>
              </a:rPr>
              <a:t>họa</a:t>
            </a:r>
            <a:r>
              <a:rPr lang="en-US" altLang="en-US" sz="3600" b="1" dirty="0">
                <a:solidFill>
                  <a:srgbClr val="CC3300"/>
                </a:solidFill>
                <a:latin typeface="Times New Roman" pitchFamily="18" charset="0"/>
              </a:rPr>
              <a:t> mi </a:t>
            </a:r>
            <a:r>
              <a:rPr lang="en-US" altLang="en-US" sz="3600" b="1" dirty="0" err="1">
                <a:solidFill>
                  <a:srgbClr val="CC3300"/>
                </a:solidFill>
                <a:latin typeface="Times New Roman" pitchFamily="18" charset="0"/>
              </a:rPr>
              <a:t>hót</a:t>
            </a:r>
            <a:endParaRPr lang="en-US" altLang="en-US" sz="3600" b="1" dirty="0">
              <a:solidFill>
                <a:srgbClr val="CC3300"/>
              </a:solidFill>
              <a:latin typeface="Times New Roman" pitchFamily="18" charset="0"/>
            </a:endParaRPr>
          </a:p>
          <a:p>
            <a:pPr algn="just">
              <a:buFont typeface="Arial" pitchFamily="34" charset="0"/>
              <a:buNone/>
            </a:pPr>
            <a:r>
              <a:rPr lang="en-US" altLang="en-US" sz="3600" b="1" dirty="0" err="1">
                <a:latin typeface="Times New Roman" pitchFamily="18" charset="0"/>
              </a:rPr>
              <a:t>Đoạn</a:t>
            </a:r>
            <a:r>
              <a:rPr lang="en-US" altLang="en-US" sz="3600" b="1" dirty="0">
                <a:latin typeface="Times New Roman" pitchFamily="18" charset="0"/>
              </a:rPr>
              <a:t> 1:</a:t>
            </a:r>
            <a:r>
              <a:rPr lang="en-US" altLang="en-US" sz="3600" b="1" dirty="0">
                <a:solidFill>
                  <a:schemeClr val="tx2"/>
                </a:solidFill>
                <a:latin typeface="Times New Roman" pitchFamily="18" charset="0"/>
              </a:rPr>
              <a:t> </a:t>
            </a:r>
            <a:r>
              <a:rPr lang="vi-VN" altLang="en-US" sz="3600" b="1" dirty="0">
                <a:solidFill>
                  <a:srgbClr val="000099"/>
                </a:solidFill>
                <a:latin typeface="Times New Roman" pitchFamily="18" charset="0"/>
              </a:rPr>
              <a:t>Chiều </a:t>
            </a:r>
            <a:r>
              <a:rPr lang="vi-VN" altLang="en-US" sz="3600" b="1">
                <a:solidFill>
                  <a:srgbClr val="000099"/>
                </a:solidFill>
                <a:latin typeface="Times New Roman" pitchFamily="18" charset="0"/>
              </a:rPr>
              <a:t>nào </a:t>
            </a:r>
            <a:r>
              <a:rPr lang="en-US" altLang="en-US" sz="3600" b="1" smtClean="0">
                <a:solidFill>
                  <a:srgbClr val="000099"/>
                </a:solidFill>
                <a:latin typeface="Times New Roman" pitchFamily="18" charset="0"/>
              </a:rPr>
              <a:t>.... </a:t>
            </a:r>
            <a:r>
              <a:rPr lang="vi-VN" altLang="en-US" sz="3600" b="1" smtClean="0">
                <a:solidFill>
                  <a:srgbClr val="000099"/>
                </a:solidFill>
                <a:latin typeface="Times New Roman" pitchFamily="18" charset="0"/>
              </a:rPr>
              <a:t>ở </a:t>
            </a:r>
            <a:r>
              <a:rPr lang="vi-VN" altLang="en-US" sz="3600" b="1" dirty="0">
                <a:solidFill>
                  <a:srgbClr val="000099"/>
                </a:solidFill>
                <a:latin typeface="Times New Roman" pitchFamily="18" charset="0"/>
              </a:rPr>
              <a:t>vườn nhà tôi mà hót</a:t>
            </a:r>
            <a:r>
              <a:rPr lang="en-US" altLang="en-US" sz="3600" b="1">
                <a:solidFill>
                  <a:srgbClr val="000099"/>
                </a:solidFill>
                <a:latin typeface="Times New Roman" pitchFamily="18" charset="0"/>
              </a:rPr>
              <a:t>.</a:t>
            </a:r>
            <a:r>
              <a:rPr lang="en-US" altLang="en-US" sz="3600" b="1">
                <a:solidFill>
                  <a:srgbClr val="000099"/>
                </a:solidFill>
              </a:rPr>
              <a:t> </a:t>
            </a:r>
            <a:endParaRPr lang="en-US" altLang="en-US" sz="3600" b="1" smtClean="0">
              <a:solidFill>
                <a:srgbClr val="000099"/>
              </a:solidFill>
            </a:endParaRPr>
          </a:p>
          <a:p>
            <a:pPr algn="just">
              <a:buFont typeface="Arial" pitchFamily="34" charset="0"/>
              <a:buNone/>
            </a:pPr>
            <a:r>
              <a:rPr lang="en-US" altLang="en-US" sz="3600" b="1" smtClean="0">
                <a:latin typeface="Times New Roman" pitchFamily="18" charset="0"/>
              </a:rPr>
              <a:t>Đoạn 2</a:t>
            </a:r>
            <a:r>
              <a:rPr lang="en-US" altLang="en-US" sz="3600" b="1" smtClean="0">
                <a:solidFill>
                  <a:schemeClr val="tx2"/>
                </a:solidFill>
                <a:latin typeface="Times New Roman" pitchFamily="18" charset="0"/>
              </a:rPr>
              <a:t>: </a:t>
            </a:r>
            <a:r>
              <a:rPr lang="vi-VN" altLang="en-US" sz="3600" b="1" dirty="0">
                <a:solidFill>
                  <a:srgbClr val="FF0000"/>
                </a:solidFill>
                <a:latin typeface="Times New Roman" pitchFamily="18" charset="0"/>
              </a:rPr>
              <a:t>Hình như </a:t>
            </a:r>
            <a:r>
              <a:rPr lang="vi-VN" altLang="en-US" sz="3600" b="1">
                <a:solidFill>
                  <a:srgbClr val="FF0000"/>
                </a:solidFill>
                <a:latin typeface="Times New Roman" pitchFamily="18" charset="0"/>
              </a:rPr>
              <a:t>nó </a:t>
            </a:r>
            <a:r>
              <a:rPr lang="en-US" altLang="en-US" sz="3600" b="1" smtClean="0">
                <a:solidFill>
                  <a:srgbClr val="FF0000"/>
                </a:solidFill>
                <a:latin typeface="Times New Roman" pitchFamily="18" charset="0"/>
              </a:rPr>
              <a:t>.... </a:t>
            </a:r>
            <a:r>
              <a:rPr lang="vi-VN" altLang="en-US" sz="3600" b="1" smtClean="0">
                <a:solidFill>
                  <a:srgbClr val="FF0000"/>
                </a:solidFill>
                <a:latin typeface="Times New Roman" pitchFamily="18" charset="0"/>
              </a:rPr>
              <a:t>rủ </a:t>
            </a:r>
            <a:r>
              <a:rPr lang="vi-VN" altLang="en-US" sz="3600" b="1" dirty="0">
                <a:solidFill>
                  <a:srgbClr val="FF0000"/>
                </a:solidFill>
                <a:latin typeface="Times New Roman" pitchFamily="18" charset="0"/>
              </a:rPr>
              <a:t>xuống cỏ cây.    </a:t>
            </a:r>
            <a:endParaRPr lang="en-US" altLang="en-US" sz="3600" b="1" dirty="0">
              <a:solidFill>
                <a:srgbClr val="FF0000"/>
              </a:solidFill>
            </a:endParaRPr>
          </a:p>
          <a:p>
            <a:pPr algn="just">
              <a:buFont typeface="Arial" pitchFamily="34" charset="0"/>
              <a:buNone/>
            </a:pPr>
            <a:r>
              <a:rPr lang="en-US" altLang="en-US" sz="3600" b="1" dirty="0" err="1"/>
              <a:t>Đoạn</a:t>
            </a:r>
            <a:r>
              <a:rPr lang="en-US" altLang="en-US" sz="3600" b="1" dirty="0"/>
              <a:t> 3</a:t>
            </a:r>
            <a:r>
              <a:rPr lang="en-US" altLang="en-US" sz="3600" b="1" dirty="0">
                <a:solidFill>
                  <a:schemeClr val="tx2"/>
                </a:solidFill>
              </a:rPr>
              <a:t>: </a:t>
            </a:r>
            <a:r>
              <a:rPr lang="vi-VN" altLang="en-US" sz="3600" b="1" dirty="0">
                <a:solidFill>
                  <a:srgbClr val="3333CC"/>
                </a:solidFill>
                <a:latin typeface="Times New Roman" pitchFamily="18" charset="0"/>
              </a:rPr>
              <a:t>Hót một lúc lâu</a:t>
            </a:r>
            <a:r>
              <a:rPr lang="vi-VN" altLang="en-US" sz="3600" b="1">
                <a:solidFill>
                  <a:srgbClr val="3333CC"/>
                </a:solidFill>
                <a:latin typeface="Times New Roman" pitchFamily="18" charset="0"/>
              </a:rPr>
              <a:t>, </a:t>
            </a:r>
            <a:r>
              <a:rPr lang="en-US" altLang="en-US" sz="3600" b="1" smtClean="0">
                <a:solidFill>
                  <a:srgbClr val="3333CC"/>
                </a:solidFill>
                <a:latin typeface="Times New Roman" pitchFamily="18" charset="0"/>
              </a:rPr>
              <a:t>...</a:t>
            </a:r>
            <a:r>
              <a:rPr lang="vi-VN" altLang="en-US" sz="3600" b="1" smtClean="0">
                <a:solidFill>
                  <a:srgbClr val="3333CC"/>
                </a:solidFill>
                <a:latin typeface="Times New Roman" pitchFamily="18" charset="0"/>
              </a:rPr>
              <a:t> </a:t>
            </a:r>
            <a:r>
              <a:rPr lang="vi-VN" altLang="en-US" sz="3600" b="1" dirty="0">
                <a:solidFill>
                  <a:srgbClr val="3333CC"/>
                </a:solidFill>
                <a:latin typeface="Times New Roman" pitchFamily="18" charset="0"/>
              </a:rPr>
              <a:t>bóng đêm dày.</a:t>
            </a:r>
            <a:endParaRPr lang="en-US" altLang="en-US" sz="3600" b="1" dirty="0">
              <a:solidFill>
                <a:srgbClr val="3333CC"/>
              </a:solidFill>
            </a:endParaRPr>
          </a:p>
          <a:p>
            <a:pPr algn="just">
              <a:buFont typeface="Arial" pitchFamily="34" charset="0"/>
              <a:buNone/>
            </a:pPr>
            <a:r>
              <a:rPr lang="en-US" altLang="en-US" sz="3600" b="1" dirty="0" err="1">
                <a:latin typeface="Times New Roman" pitchFamily="18" charset="0"/>
              </a:rPr>
              <a:t>Đoạn</a:t>
            </a:r>
            <a:r>
              <a:rPr lang="en-US" altLang="en-US" sz="3600" b="1" dirty="0">
                <a:latin typeface="Times New Roman" pitchFamily="18" charset="0"/>
              </a:rPr>
              <a:t> 4</a:t>
            </a:r>
            <a:r>
              <a:rPr lang="en-US" altLang="en-US" sz="3600" b="1" dirty="0">
                <a:solidFill>
                  <a:schemeClr val="tx2"/>
                </a:solidFill>
                <a:latin typeface="Times New Roman" pitchFamily="18" charset="0"/>
              </a:rPr>
              <a:t>: </a:t>
            </a:r>
            <a:r>
              <a:rPr lang="vi-VN" altLang="en-US" sz="3600" b="1" dirty="0">
                <a:solidFill>
                  <a:schemeClr val="folHlink"/>
                </a:solidFill>
                <a:latin typeface="Times New Roman" pitchFamily="18" charset="0"/>
              </a:rPr>
              <a:t>Rồi hôm sau</a:t>
            </a:r>
            <a:r>
              <a:rPr lang="vi-VN" altLang="en-US" sz="3600" b="1">
                <a:solidFill>
                  <a:schemeClr val="folHlink"/>
                </a:solidFill>
                <a:latin typeface="Times New Roman" pitchFamily="18" charset="0"/>
              </a:rPr>
              <a:t>, </a:t>
            </a:r>
            <a:r>
              <a:rPr lang="en-US" altLang="en-US" sz="3600" b="1" smtClean="0">
                <a:solidFill>
                  <a:schemeClr val="folHlink"/>
                </a:solidFill>
                <a:latin typeface="Times New Roman" pitchFamily="18" charset="0"/>
              </a:rPr>
              <a:t>...</a:t>
            </a:r>
            <a:r>
              <a:rPr lang="vi-VN" altLang="en-US" sz="3600" b="1" smtClean="0">
                <a:solidFill>
                  <a:schemeClr val="folHlink"/>
                </a:solidFill>
                <a:latin typeface="Times New Roman" pitchFamily="18" charset="0"/>
              </a:rPr>
              <a:t> </a:t>
            </a:r>
            <a:r>
              <a:rPr lang="vi-VN" altLang="en-US" sz="3600" b="1" dirty="0">
                <a:solidFill>
                  <a:schemeClr val="folHlink"/>
                </a:solidFill>
                <a:latin typeface="Times New Roman" pitchFamily="18" charset="0"/>
              </a:rPr>
              <a:t>đoạn vỗ cánh bay vút đi.</a:t>
            </a:r>
          </a:p>
          <a:p>
            <a:pPr algn="r">
              <a:buFont typeface="Arial" pitchFamily="34" charset="0"/>
              <a:buNone/>
            </a:pPr>
            <a:r>
              <a:rPr lang="vi-VN" altLang="en-US" sz="3600" b="1" dirty="0">
                <a:solidFill>
                  <a:schemeClr val="tx2"/>
                </a:solidFill>
                <a:latin typeface="Times New Roman" pitchFamily="18" charset="0"/>
              </a:rPr>
              <a:t>Ngọc Giao</a:t>
            </a:r>
            <a:endParaRPr lang="en-US" altLang="en-US" sz="3600" b="1" dirty="0">
              <a:solidFill>
                <a:schemeClr val="tx2"/>
              </a:solidFill>
            </a:endParaRPr>
          </a:p>
        </p:txBody>
      </p:sp>
      <p:sp>
        <p:nvSpPr>
          <p:cNvPr id="5" name="Text Box 5"/>
          <p:cNvSpPr txBox="1">
            <a:spLocks noChangeArrowheads="1"/>
          </p:cNvSpPr>
          <p:nvPr/>
        </p:nvSpPr>
        <p:spPr bwMode="auto">
          <a:xfrm>
            <a:off x="1378527" y="0"/>
            <a:ext cx="670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dirty="0" err="1" smtClean="0">
                <a:solidFill>
                  <a:srgbClr val="0000FF"/>
                </a:solidFill>
              </a:rPr>
              <a:t>làm</a:t>
            </a:r>
            <a:r>
              <a:rPr lang="en-US" sz="2000" b="1" u="sng" dirty="0" smtClean="0">
                <a:solidFill>
                  <a:srgbClr val="0000FF"/>
                </a:solidFill>
              </a:rPr>
              <a:t> </a:t>
            </a:r>
            <a:r>
              <a:rPr lang="en-US" sz="2000" b="1" u="sng" dirty="0" err="1" smtClean="0">
                <a:solidFill>
                  <a:srgbClr val="0000FF"/>
                </a:solidFill>
              </a:rPr>
              <a:t>văn</a:t>
            </a:r>
            <a:r>
              <a:rPr lang="en-US" sz="2000" b="1" dirty="0" smtClean="0">
                <a:solidFill>
                  <a:srgbClr val="0000FF"/>
                </a:solidFill>
              </a:rPr>
              <a:t>:   </a:t>
            </a:r>
            <a:r>
              <a:rPr lang="en-US" altLang="en-US" sz="2800" b="1" dirty="0" err="1" smtClean="0">
                <a:solidFill>
                  <a:srgbClr val="FF0066"/>
                </a:solidFill>
                <a:latin typeface="Times New Roman" pitchFamily="18" charset="0"/>
              </a:rPr>
              <a:t>Ôn</a:t>
            </a:r>
            <a:r>
              <a:rPr lang="en-US" altLang="en-US" sz="2800" b="1" dirty="0" smtClean="0">
                <a:solidFill>
                  <a:srgbClr val="FF0066"/>
                </a:solidFill>
                <a:latin typeface="Times New Roman" pitchFamily="18" charset="0"/>
              </a:rPr>
              <a:t> </a:t>
            </a:r>
            <a:r>
              <a:rPr lang="en-US" altLang="en-US" sz="2800" b="1" dirty="0" err="1">
                <a:solidFill>
                  <a:srgbClr val="FF0066"/>
                </a:solidFill>
                <a:latin typeface="Times New Roman" pitchFamily="18" charset="0"/>
              </a:rPr>
              <a:t>tập</a:t>
            </a:r>
            <a:r>
              <a:rPr lang="en-US" altLang="en-US" sz="2800" b="1" dirty="0">
                <a:solidFill>
                  <a:srgbClr val="FF0066"/>
                </a:solidFill>
                <a:latin typeface="Times New Roman" pitchFamily="18" charset="0"/>
              </a:rPr>
              <a:t> </a:t>
            </a:r>
            <a:r>
              <a:rPr lang="en-US" altLang="en-US" sz="2800" b="1" dirty="0" err="1">
                <a:solidFill>
                  <a:srgbClr val="FF0066"/>
                </a:solidFill>
                <a:latin typeface="Times New Roman" pitchFamily="18" charset="0"/>
              </a:rPr>
              <a:t>tả</a:t>
            </a:r>
            <a:r>
              <a:rPr lang="en-US" altLang="en-US" sz="2800" b="1" dirty="0">
                <a:solidFill>
                  <a:srgbClr val="FF0066"/>
                </a:solidFill>
                <a:latin typeface="Times New Roman" pitchFamily="18" charset="0"/>
              </a:rPr>
              <a:t> con </a:t>
            </a:r>
            <a:r>
              <a:rPr lang="en-US" altLang="en-US" sz="2800" b="1" dirty="0" err="1">
                <a:solidFill>
                  <a:srgbClr val="FF0066"/>
                </a:solidFill>
                <a:latin typeface="Times New Roman" pitchFamily="18" charset="0"/>
              </a:rPr>
              <a:t>vật</a:t>
            </a:r>
            <a:r>
              <a:rPr lang="en-US" altLang="en-US" sz="2800" b="1" dirty="0">
                <a:solidFill>
                  <a:srgbClr val="006699"/>
                </a:solidFill>
                <a:latin typeface="Times New Roman" pitchFamily="18" charset="0"/>
              </a:rPr>
              <a:t> </a:t>
            </a:r>
            <a:endParaRPr lang="en-US" sz="2800" b="1" dirty="0">
              <a:solidFill>
                <a:srgbClr val="0000FF"/>
              </a:solidFill>
              <a:latin typeface="Times New Roman" pitchFamily="18" charset="0"/>
            </a:endParaRPr>
          </a:p>
        </p:txBody>
      </p:sp>
    </p:spTree>
    <p:extLst>
      <p:ext uri="{BB962C8B-B14F-4D97-AF65-F5344CB8AC3E}">
        <p14:creationId xmlns:p14="http://schemas.microsoft.com/office/powerpoint/2010/main" val="3617759612"/>
      </p:ext>
    </p:extLst>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12"/>
          <p:cNvSpPr>
            <a:spLocks noChangeArrowheads="1"/>
          </p:cNvSpPr>
          <p:nvPr/>
        </p:nvSpPr>
        <p:spPr bwMode="auto">
          <a:xfrm>
            <a:off x="-622" y="270510"/>
            <a:ext cx="9136380" cy="5196840"/>
          </a:xfrm>
          <a:prstGeom prst="horizontalScroll">
            <a:avLst>
              <a:gd name="adj" fmla="val 6478"/>
            </a:avLst>
          </a:prstGeom>
          <a:solidFill>
            <a:schemeClr val="bg1"/>
          </a:solidFill>
          <a:ln w="38100">
            <a:solidFill>
              <a:schemeClr val="folHlink"/>
            </a:solidFill>
            <a:round/>
            <a:headEnd/>
            <a:tailEnd/>
          </a:ln>
          <a:effectLst>
            <a:prstShdw prst="shdw13" dist="53882" dir="13500000">
              <a:schemeClr val="bg2">
                <a:alpha val="50000"/>
              </a:schemeClr>
            </a:prstShdw>
          </a:effectLst>
        </p:spPr>
        <p:txBody>
          <a:bodyPr wrap="none" anchor="ctr"/>
          <a:lstStyle/>
          <a:p>
            <a:pPr eaLnBrk="1" hangingPunct="1">
              <a:buFont typeface="Arial" pitchFamily="34" charset="0"/>
              <a:buNone/>
            </a:pPr>
            <a:endParaRPr lang="en-US" altLang="en-US"/>
          </a:p>
        </p:txBody>
      </p:sp>
      <p:sp>
        <p:nvSpPr>
          <p:cNvPr id="52227" name="Text Box 5"/>
          <p:cNvSpPr txBox="1">
            <a:spLocks noChangeArrowheads="1"/>
          </p:cNvSpPr>
          <p:nvPr/>
        </p:nvSpPr>
        <p:spPr bwMode="auto">
          <a:xfrm>
            <a:off x="304800" y="590550"/>
            <a:ext cx="861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just">
              <a:buFont typeface="Arial" pitchFamily="34" charset="0"/>
              <a:buNone/>
            </a:pPr>
            <a:r>
              <a:rPr lang="en-US" altLang="en-US" sz="3200" b="1" dirty="0" err="1">
                <a:solidFill>
                  <a:srgbClr val="FF0000"/>
                </a:solidFill>
                <a:latin typeface="Times New Roman" pitchFamily="18" charset="0"/>
              </a:rPr>
              <a:t>Nội</a:t>
            </a:r>
            <a:r>
              <a:rPr lang="en-US" altLang="en-US" sz="3200" b="1" dirty="0">
                <a:solidFill>
                  <a:srgbClr val="FF0000"/>
                </a:solidFill>
                <a:latin typeface="Times New Roman" pitchFamily="18" charset="0"/>
              </a:rPr>
              <a:t> dung:</a:t>
            </a:r>
            <a:r>
              <a:rPr lang="en-US" altLang="en-US" sz="3200" b="1" i="1" dirty="0">
                <a:solidFill>
                  <a:srgbClr val="FF0000"/>
                </a:solidFill>
                <a:latin typeface="Times New Roman" pitchFamily="18" charset="0"/>
              </a:rPr>
              <a:t> </a:t>
            </a:r>
          </a:p>
          <a:p>
            <a:pPr algn="just">
              <a:buFont typeface="Arial" pitchFamily="34" charset="0"/>
              <a:buNone/>
            </a:pPr>
            <a:r>
              <a:rPr lang="en-US" altLang="en-US" sz="3200" b="1" dirty="0" err="1">
                <a:latin typeface="Times New Roman" pitchFamily="18" charset="0"/>
              </a:rPr>
              <a:t>Đoạn</a:t>
            </a:r>
            <a:r>
              <a:rPr lang="en-US" altLang="en-US" sz="3200" b="1" dirty="0">
                <a:latin typeface="Times New Roman" pitchFamily="18" charset="0"/>
              </a:rPr>
              <a:t> 1:</a:t>
            </a:r>
            <a:r>
              <a:rPr lang="en-US" altLang="en-US" sz="3200" dirty="0">
                <a:latin typeface="Times New Roman" pitchFamily="18" charset="0"/>
              </a:rPr>
              <a:t> </a:t>
            </a:r>
            <a:r>
              <a:rPr lang="en-US" altLang="en-US" sz="3200" b="1" dirty="0" err="1">
                <a:latin typeface="Times New Roman" pitchFamily="18" charset="0"/>
              </a:rPr>
              <a:t>Giới</a:t>
            </a:r>
            <a:r>
              <a:rPr lang="en-US" altLang="en-US" sz="3200" b="1" dirty="0">
                <a:latin typeface="Times New Roman" pitchFamily="18" charset="0"/>
              </a:rPr>
              <a:t> </a:t>
            </a:r>
            <a:r>
              <a:rPr lang="en-US" altLang="en-US" sz="3200" b="1" dirty="0" err="1">
                <a:latin typeface="Times New Roman" pitchFamily="18" charset="0"/>
              </a:rPr>
              <a:t>thiệu</a:t>
            </a:r>
            <a:r>
              <a:rPr lang="en-US" altLang="en-US" sz="3200" b="1" dirty="0">
                <a:latin typeface="Times New Roman" pitchFamily="18" charset="0"/>
              </a:rPr>
              <a:t> </a:t>
            </a:r>
            <a:r>
              <a:rPr lang="en-US" altLang="en-US" sz="3200" b="1" dirty="0" err="1">
                <a:latin typeface="Times New Roman" pitchFamily="18" charset="0"/>
              </a:rPr>
              <a:t>sự</a:t>
            </a:r>
            <a:r>
              <a:rPr lang="en-US" altLang="en-US" sz="3200" b="1" dirty="0">
                <a:latin typeface="Times New Roman" pitchFamily="18" charset="0"/>
              </a:rPr>
              <a:t> </a:t>
            </a:r>
            <a:r>
              <a:rPr lang="en-US" altLang="en-US" sz="3200" b="1" dirty="0" err="1">
                <a:latin typeface="Times New Roman" pitchFamily="18" charset="0"/>
              </a:rPr>
              <a:t>xuất</a:t>
            </a:r>
            <a:r>
              <a:rPr lang="en-US" altLang="en-US" sz="3200" b="1" dirty="0">
                <a:latin typeface="Times New Roman" pitchFamily="18" charset="0"/>
              </a:rPr>
              <a:t> </a:t>
            </a:r>
            <a:r>
              <a:rPr lang="en-US" altLang="en-US" sz="3200" b="1" dirty="0" err="1">
                <a:latin typeface="Times New Roman" pitchFamily="18" charset="0"/>
              </a:rPr>
              <a:t>hiện</a:t>
            </a:r>
            <a:r>
              <a:rPr lang="en-US" altLang="en-US" sz="3200" b="1" dirty="0">
                <a:latin typeface="Times New Roman" pitchFamily="18" charset="0"/>
              </a:rPr>
              <a:t> </a:t>
            </a:r>
            <a:r>
              <a:rPr lang="en-US" altLang="en-US" sz="3200" b="1" dirty="0" err="1">
                <a:latin typeface="Times New Roman" pitchFamily="18" charset="0"/>
              </a:rPr>
              <a:t>của</a:t>
            </a:r>
            <a:r>
              <a:rPr lang="en-US" altLang="en-US" sz="3200" b="1" dirty="0">
                <a:latin typeface="Times New Roman" pitchFamily="18" charset="0"/>
              </a:rPr>
              <a:t> </a:t>
            </a:r>
            <a:r>
              <a:rPr lang="en-US" altLang="en-US" sz="3200" b="1" dirty="0" err="1">
                <a:latin typeface="Times New Roman" pitchFamily="18" charset="0"/>
              </a:rPr>
              <a:t>chim</a:t>
            </a:r>
            <a:r>
              <a:rPr lang="en-US" altLang="en-US" sz="3200" b="1" dirty="0">
                <a:latin typeface="Times New Roman" pitchFamily="18" charset="0"/>
              </a:rPr>
              <a:t> </a:t>
            </a:r>
            <a:r>
              <a:rPr lang="en-US" altLang="en-US" sz="3200" b="1" dirty="0" err="1">
                <a:latin typeface="Times New Roman" pitchFamily="18" charset="0"/>
              </a:rPr>
              <a:t>họa</a:t>
            </a:r>
            <a:r>
              <a:rPr lang="en-US" altLang="en-US" sz="3200" b="1" dirty="0">
                <a:latin typeface="Times New Roman" pitchFamily="18" charset="0"/>
              </a:rPr>
              <a:t> mi </a:t>
            </a:r>
            <a:r>
              <a:rPr lang="en-US" altLang="en-US" sz="3200" b="1" dirty="0" err="1">
                <a:latin typeface="Times New Roman" pitchFamily="18" charset="0"/>
              </a:rPr>
              <a:t>vào</a:t>
            </a:r>
            <a:r>
              <a:rPr lang="en-US" altLang="en-US" sz="3200" b="1" dirty="0">
                <a:latin typeface="Times New Roman" pitchFamily="18" charset="0"/>
              </a:rPr>
              <a:t> </a:t>
            </a:r>
            <a:r>
              <a:rPr lang="en-US" altLang="en-US" sz="3200" b="1" dirty="0" err="1">
                <a:latin typeface="Times New Roman" pitchFamily="18" charset="0"/>
              </a:rPr>
              <a:t>các</a:t>
            </a:r>
            <a:r>
              <a:rPr lang="en-US" altLang="en-US" sz="3200" b="1" dirty="0">
                <a:latin typeface="Times New Roman" pitchFamily="18" charset="0"/>
              </a:rPr>
              <a:t> </a:t>
            </a:r>
            <a:r>
              <a:rPr lang="en-US" altLang="en-US" sz="3200" b="1" dirty="0" err="1">
                <a:latin typeface="Times New Roman" pitchFamily="18" charset="0"/>
              </a:rPr>
              <a:t>buổi</a:t>
            </a:r>
            <a:r>
              <a:rPr lang="en-US" altLang="en-US" sz="3200" b="1" dirty="0">
                <a:latin typeface="Times New Roman" pitchFamily="18" charset="0"/>
              </a:rPr>
              <a:t> </a:t>
            </a:r>
            <a:r>
              <a:rPr lang="en-US" altLang="en-US" sz="3200" b="1" dirty="0" err="1">
                <a:latin typeface="Times New Roman" pitchFamily="18" charset="0"/>
              </a:rPr>
              <a:t>chiều</a:t>
            </a:r>
            <a:r>
              <a:rPr lang="en-US" altLang="en-US" sz="3200" b="1" dirty="0">
                <a:latin typeface="Times New Roman" pitchFamily="18" charset="0"/>
              </a:rPr>
              <a:t>.</a:t>
            </a:r>
          </a:p>
          <a:p>
            <a:pPr algn="just">
              <a:buFont typeface="Arial" pitchFamily="34" charset="0"/>
              <a:buNone/>
            </a:pPr>
            <a:r>
              <a:rPr lang="en-US" altLang="en-US" sz="3200" b="1" dirty="0" err="1">
                <a:latin typeface="Times New Roman" pitchFamily="18" charset="0"/>
              </a:rPr>
              <a:t>Đoạn</a:t>
            </a:r>
            <a:r>
              <a:rPr lang="en-US" altLang="en-US" sz="3200" b="1" dirty="0">
                <a:latin typeface="Times New Roman" pitchFamily="18" charset="0"/>
              </a:rPr>
              <a:t> 2:</a:t>
            </a:r>
            <a:r>
              <a:rPr lang="en-US" altLang="en-US" sz="3200" dirty="0">
                <a:latin typeface="Times New Roman" pitchFamily="18" charset="0"/>
              </a:rPr>
              <a:t> </a:t>
            </a:r>
            <a:r>
              <a:rPr lang="en-US" altLang="en-US" sz="3200" b="1" dirty="0" err="1">
                <a:latin typeface="Times New Roman" pitchFamily="18" charset="0"/>
              </a:rPr>
              <a:t>Tả</a:t>
            </a:r>
            <a:r>
              <a:rPr lang="en-US" altLang="en-US" sz="3200" b="1" dirty="0">
                <a:latin typeface="Times New Roman" pitchFamily="18" charset="0"/>
              </a:rPr>
              <a:t> </a:t>
            </a:r>
            <a:r>
              <a:rPr lang="en-US" altLang="en-US" sz="3200" b="1" err="1">
                <a:latin typeface="Times New Roman" pitchFamily="18" charset="0"/>
              </a:rPr>
              <a:t>tiếng</a:t>
            </a:r>
            <a:r>
              <a:rPr lang="en-US" altLang="en-US" sz="3200" b="1">
                <a:latin typeface="Times New Roman" pitchFamily="18" charset="0"/>
              </a:rPr>
              <a:t> </a:t>
            </a:r>
            <a:r>
              <a:rPr lang="en-US" altLang="en-US" sz="3200" b="1" smtClean="0">
                <a:latin typeface="Times New Roman" pitchFamily="18" charset="0"/>
              </a:rPr>
              <a:t>hót </a:t>
            </a:r>
            <a:r>
              <a:rPr lang="en-US" altLang="en-US" sz="3200" b="1" dirty="0" err="1">
                <a:latin typeface="Times New Roman" pitchFamily="18" charset="0"/>
              </a:rPr>
              <a:t>đặc</a:t>
            </a:r>
            <a:r>
              <a:rPr lang="en-US" altLang="en-US" sz="3200" b="1" dirty="0">
                <a:latin typeface="Times New Roman" pitchFamily="18" charset="0"/>
              </a:rPr>
              <a:t> </a:t>
            </a:r>
            <a:r>
              <a:rPr lang="en-US" altLang="en-US" sz="3200" b="1" dirty="0" err="1">
                <a:latin typeface="Times New Roman" pitchFamily="18" charset="0"/>
              </a:rPr>
              <a:t>biệt</a:t>
            </a:r>
            <a:r>
              <a:rPr lang="en-US" altLang="en-US" sz="3200" b="1" dirty="0">
                <a:latin typeface="Times New Roman" pitchFamily="18" charset="0"/>
              </a:rPr>
              <a:t> </a:t>
            </a:r>
            <a:r>
              <a:rPr lang="en-US" altLang="en-US" sz="3200" b="1" dirty="0" err="1">
                <a:latin typeface="Times New Roman" pitchFamily="18" charset="0"/>
              </a:rPr>
              <a:t>của</a:t>
            </a:r>
            <a:r>
              <a:rPr lang="en-US" altLang="en-US" sz="3200" b="1" dirty="0">
                <a:latin typeface="Times New Roman" pitchFamily="18" charset="0"/>
              </a:rPr>
              <a:t> </a:t>
            </a:r>
            <a:r>
              <a:rPr lang="en-US" altLang="en-US" sz="3200" b="1" dirty="0" err="1">
                <a:latin typeface="Times New Roman" pitchFamily="18" charset="0"/>
              </a:rPr>
              <a:t>họa</a:t>
            </a:r>
            <a:r>
              <a:rPr lang="en-US" altLang="en-US" sz="3200" b="1" dirty="0">
                <a:latin typeface="Times New Roman" pitchFamily="18" charset="0"/>
              </a:rPr>
              <a:t> mi </a:t>
            </a:r>
            <a:r>
              <a:rPr lang="en-US" altLang="en-US" sz="3200" b="1" dirty="0" err="1">
                <a:latin typeface="Times New Roman" pitchFamily="18" charset="0"/>
              </a:rPr>
              <a:t>vào</a:t>
            </a:r>
            <a:r>
              <a:rPr lang="en-US" altLang="en-US" sz="3200" b="1" dirty="0">
                <a:latin typeface="Times New Roman" pitchFamily="18" charset="0"/>
              </a:rPr>
              <a:t> </a:t>
            </a:r>
            <a:r>
              <a:rPr lang="en-US" altLang="en-US" sz="3200" b="1" dirty="0" err="1">
                <a:latin typeface="Times New Roman" pitchFamily="18" charset="0"/>
              </a:rPr>
              <a:t>buổi</a:t>
            </a:r>
            <a:r>
              <a:rPr lang="en-US" altLang="en-US" sz="3200" b="1" dirty="0">
                <a:latin typeface="Times New Roman" pitchFamily="18" charset="0"/>
              </a:rPr>
              <a:t> </a:t>
            </a:r>
            <a:r>
              <a:rPr lang="en-US" altLang="en-US" sz="3200" b="1" dirty="0" err="1">
                <a:latin typeface="Times New Roman" pitchFamily="18" charset="0"/>
              </a:rPr>
              <a:t>chiều</a:t>
            </a:r>
            <a:r>
              <a:rPr lang="en-US" altLang="en-US" sz="3200" b="1" dirty="0">
                <a:latin typeface="Times New Roman" pitchFamily="18" charset="0"/>
              </a:rPr>
              <a:t>.</a:t>
            </a:r>
            <a:endParaRPr lang="en-US" altLang="en-US" sz="3200" b="1" i="1" dirty="0">
              <a:latin typeface="Times New Roman" pitchFamily="18" charset="0"/>
            </a:endParaRPr>
          </a:p>
          <a:p>
            <a:pPr algn="just">
              <a:buFont typeface="Arial" pitchFamily="34" charset="0"/>
              <a:buNone/>
            </a:pPr>
            <a:r>
              <a:rPr lang="en-US" altLang="en-US" sz="3200" b="1" dirty="0" err="1">
                <a:latin typeface="Times New Roman" pitchFamily="18" charset="0"/>
              </a:rPr>
              <a:t>Đoạn</a:t>
            </a:r>
            <a:r>
              <a:rPr lang="en-US" altLang="en-US" sz="3200" b="1" dirty="0">
                <a:latin typeface="Times New Roman" pitchFamily="18" charset="0"/>
              </a:rPr>
              <a:t> 3:</a:t>
            </a:r>
            <a:r>
              <a:rPr lang="en-US" altLang="en-US" sz="3200" dirty="0">
                <a:latin typeface="Times New Roman" pitchFamily="18" charset="0"/>
              </a:rPr>
              <a:t> </a:t>
            </a:r>
            <a:r>
              <a:rPr lang="en-US" altLang="en-US" sz="3200" b="1" dirty="0" err="1">
                <a:latin typeface="Times New Roman" pitchFamily="18" charset="0"/>
              </a:rPr>
              <a:t>Tả</a:t>
            </a:r>
            <a:r>
              <a:rPr lang="en-US" altLang="en-US" sz="3200" b="1" dirty="0">
                <a:latin typeface="Times New Roman" pitchFamily="18" charset="0"/>
              </a:rPr>
              <a:t> </a:t>
            </a:r>
            <a:r>
              <a:rPr lang="en-US" altLang="en-US" sz="3200" b="1" dirty="0" err="1">
                <a:latin typeface="Times New Roman" pitchFamily="18" charset="0"/>
              </a:rPr>
              <a:t>cách</a:t>
            </a:r>
            <a:r>
              <a:rPr lang="en-US" altLang="en-US" sz="3200" b="1" dirty="0">
                <a:latin typeface="Times New Roman" pitchFamily="18" charset="0"/>
              </a:rPr>
              <a:t> </a:t>
            </a:r>
            <a:r>
              <a:rPr lang="en-US" altLang="en-US" sz="3200" b="1" dirty="0" err="1">
                <a:latin typeface="Times New Roman" pitchFamily="18" charset="0"/>
              </a:rPr>
              <a:t>ngủ</a:t>
            </a:r>
            <a:r>
              <a:rPr lang="en-US" altLang="en-US" sz="3200" b="1" dirty="0">
                <a:latin typeface="Times New Roman" pitchFamily="18" charset="0"/>
              </a:rPr>
              <a:t> </a:t>
            </a:r>
            <a:r>
              <a:rPr lang="en-US" altLang="en-US" sz="3200" b="1" dirty="0" err="1">
                <a:latin typeface="Times New Roman" pitchFamily="18" charset="0"/>
              </a:rPr>
              <a:t>đặc</a:t>
            </a:r>
            <a:r>
              <a:rPr lang="en-US" altLang="en-US" sz="3200" b="1" dirty="0">
                <a:latin typeface="Times New Roman" pitchFamily="18" charset="0"/>
              </a:rPr>
              <a:t> </a:t>
            </a:r>
            <a:r>
              <a:rPr lang="en-US" altLang="en-US" sz="3200" b="1" dirty="0" err="1">
                <a:latin typeface="Times New Roman" pitchFamily="18" charset="0"/>
              </a:rPr>
              <a:t>biệt</a:t>
            </a:r>
            <a:r>
              <a:rPr lang="en-US" altLang="en-US" sz="3200" b="1" dirty="0">
                <a:latin typeface="Times New Roman" pitchFamily="18" charset="0"/>
              </a:rPr>
              <a:t> </a:t>
            </a:r>
            <a:r>
              <a:rPr lang="en-US" altLang="en-US" sz="3200" b="1" dirty="0" err="1">
                <a:latin typeface="Times New Roman" pitchFamily="18" charset="0"/>
              </a:rPr>
              <a:t>của</a:t>
            </a:r>
            <a:r>
              <a:rPr lang="en-US" altLang="en-US" sz="3200" b="1" dirty="0">
                <a:latin typeface="Times New Roman" pitchFamily="18" charset="0"/>
              </a:rPr>
              <a:t> </a:t>
            </a:r>
            <a:r>
              <a:rPr lang="en-US" altLang="en-US" sz="3200" b="1" dirty="0" err="1">
                <a:latin typeface="Times New Roman" pitchFamily="18" charset="0"/>
              </a:rPr>
              <a:t>họa</a:t>
            </a:r>
            <a:r>
              <a:rPr lang="en-US" altLang="en-US" sz="3200" b="1" dirty="0">
                <a:latin typeface="Times New Roman" pitchFamily="18" charset="0"/>
              </a:rPr>
              <a:t> mi </a:t>
            </a:r>
            <a:r>
              <a:rPr lang="en-US" altLang="en-US" sz="3200" b="1" dirty="0" err="1">
                <a:latin typeface="Times New Roman" pitchFamily="18" charset="0"/>
              </a:rPr>
              <a:t>trong</a:t>
            </a:r>
            <a:r>
              <a:rPr lang="en-US" altLang="en-US" sz="3200" b="1" dirty="0">
                <a:latin typeface="Times New Roman" pitchFamily="18" charset="0"/>
              </a:rPr>
              <a:t> </a:t>
            </a:r>
            <a:r>
              <a:rPr lang="en-US" altLang="en-US" sz="3200" b="1" dirty="0" err="1">
                <a:latin typeface="Times New Roman" pitchFamily="18" charset="0"/>
              </a:rPr>
              <a:t>đêm</a:t>
            </a:r>
            <a:r>
              <a:rPr lang="en-US" altLang="en-US" sz="3200" b="1" dirty="0">
                <a:latin typeface="Times New Roman" pitchFamily="18" charset="0"/>
              </a:rPr>
              <a:t>.</a:t>
            </a:r>
          </a:p>
          <a:p>
            <a:pPr algn="just">
              <a:buFont typeface="Arial" pitchFamily="34" charset="0"/>
              <a:buNone/>
            </a:pPr>
            <a:r>
              <a:rPr lang="en-US" altLang="en-US" sz="3200" b="1" dirty="0" err="1">
                <a:latin typeface="Times New Roman" pitchFamily="18" charset="0"/>
              </a:rPr>
              <a:t>Đoạn</a:t>
            </a:r>
            <a:r>
              <a:rPr lang="en-US" altLang="en-US" sz="3200" b="1" dirty="0">
                <a:latin typeface="Times New Roman" pitchFamily="18" charset="0"/>
              </a:rPr>
              <a:t> 4:</a:t>
            </a:r>
            <a:r>
              <a:rPr lang="en-US" altLang="en-US" sz="3200" dirty="0">
                <a:latin typeface="Times New Roman" pitchFamily="18" charset="0"/>
              </a:rPr>
              <a:t> </a:t>
            </a:r>
            <a:r>
              <a:rPr lang="en-US" altLang="en-US" sz="3200" b="1" dirty="0" err="1">
                <a:latin typeface="Times New Roman" pitchFamily="18" charset="0"/>
              </a:rPr>
              <a:t>Tả</a:t>
            </a:r>
            <a:r>
              <a:rPr lang="en-US" altLang="en-US" sz="3200" b="1" dirty="0">
                <a:latin typeface="Times New Roman" pitchFamily="18" charset="0"/>
              </a:rPr>
              <a:t> </a:t>
            </a:r>
            <a:r>
              <a:rPr lang="en-US" altLang="en-US" sz="3200" b="1" dirty="0" err="1">
                <a:latin typeface="Times New Roman" pitchFamily="18" charset="0"/>
              </a:rPr>
              <a:t>cách</a:t>
            </a:r>
            <a:r>
              <a:rPr lang="en-US" altLang="en-US" sz="3200" b="1" dirty="0">
                <a:latin typeface="Times New Roman" pitchFamily="18" charset="0"/>
              </a:rPr>
              <a:t> </a:t>
            </a:r>
            <a:r>
              <a:rPr lang="en-US" altLang="en-US" sz="3200" b="1" dirty="0" err="1">
                <a:latin typeface="Times New Roman" pitchFamily="18" charset="0"/>
              </a:rPr>
              <a:t>hót</a:t>
            </a:r>
            <a:r>
              <a:rPr lang="en-US" altLang="en-US" sz="3200" b="1" dirty="0">
                <a:latin typeface="Times New Roman" pitchFamily="18" charset="0"/>
              </a:rPr>
              <a:t> </a:t>
            </a:r>
            <a:r>
              <a:rPr lang="en-US" altLang="en-US" sz="3200" b="1" dirty="0" err="1">
                <a:latin typeface="Times New Roman" pitchFamily="18" charset="0"/>
              </a:rPr>
              <a:t>chào</a:t>
            </a:r>
            <a:r>
              <a:rPr lang="en-US" altLang="en-US" sz="3200" b="1" dirty="0">
                <a:latin typeface="Times New Roman" pitchFamily="18" charset="0"/>
              </a:rPr>
              <a:t> </a:t>
            </a:r>
            <a:r>
              <a:rPr lang="en-US" altLang="en-US" sz="3200" b="1" dirty="0" err="1">
                <a:latin typeface="Times New Roman" pitchFamily="18" charset="0"/>
              </a:rPr>
              <a:t>nắng</a:t>
            </a:r>
            <a:r>
              <a:rPr lang="en-US" altLang="en-US" sz="3200" b="1" dirty="0">
                <a:latin typeface="Times New Roman" pitchFamily="18" charset="0"/>
              </a:rPr>
              <a:t> </a:t>
            </a:r>
            <a:r>
              <a:rPr lang="en-US" altLang="en-US" sz="3200" b="1" dirty="0" err="1">
                <a:latin typeface="Times New Roman" pitchFamily="18" charset="0"/>
              </a:rPr>
              <a:t>sớm</a:t>
            </a:r>
            <a:r>
              <a:rPr lang="en-US" altLang="en-US" sz="3200" b="1" dirty="0">
                <a:latin typeface="Times New Roman" pitchFamily="18" charset="0"/>
              </a:rPr>
              <a:t> </a:t>
            </a:r>
            <a:r>
              <a:rPr lang="en-US" altLang="en-US" sz="3200" b="1" dirty="0" err="1">
                <a:latin typeface="Times New Roman" pitchFamily="18" charset="0"/>
              </a:rPr>
              <a:t>rất</a:t>
            </a:r>
            <a:r>
              <a:rPr lang="en-US" altLang="en-US" sz="3200" b="1" dirty="0">
                <a:latin typeface="Times New Roman" pitchFamily="18" charset="0"/>
              </a:rPr>
              <a:t> </a:t>
            </a:r>
            <a:r>
              <a:rPr lang="en-US" altLang="en-US" sz="3200" b="1" dirty="0" err="1">
                <a:latin typeface="Times New Roman" pitchFamily="18" charset="0"/>
              </a:rPr>
              <a:t>đặc</a:t>
            </a:r>
            <a:r>
              <a:rPr lang="en-US" altLang="en-US" sz="3200" b="1" dirty="0">
                <a:latin typeface="Times New Roman" pitchFamily="18" charset="0"/>
              </a:rPr>
              <a:t> </a:t>
            </a:r>
            <a:r>
              <a:rPr lang="en-US" altLang="en-US" sz="3200" b="1" dirty="0" err="1">
                <a:latin typeface="Times New Roman" pitchFamily="18" charset="0"/>
              </a:rPr>
              <a:t>biệt</a:t>
            </a:r>
            <a:r>
              <a:rPr lang="en-US" altLang="en-US" sz="3200" b="1" dirty="0">
                <a:latin typeface="Times New Roman" pitchFamily="18" charset="0"/>
              </a:rPr>
              <a:t> </a:t>
            </a:r>
            <a:r>
              <a:rPr lang="en-US" altLang="en-US" sz="3200" b="1" dirty="0" err="1">
                <a:latin typeface="Times New Roman" pitchFamily="18" charset="0"/>
              </a:rPr>
              <a:t>của</a:t>
            </a:r>
            <a:r>
              <a:rPr lang="en-US" altLang="en-US" sz="3200" b="1" dirty="0">
                <a:latin typeface="Times New Roman" pitchFamily="18" charset="0"/>
              </a:rPr>
              <a:t> </a:t>
            </a:r>
            <a:r>
              <a:rPr lang="en-US" altLang="en-US" sz="3200" b="1" dirty="0" err="1">
                <a:latin typeface="Times New Roman" pitchFamily="18" charset="0"/>
              </a:rPr>
              <a:t>họa</a:t>
            </a:r>
            <a:r>
              <a:rPr lang="en-US" altLang="en-US" sz="3200" b="1" dirty="0">
                <a:latin typeface="Times New Roman" pitchFamily="18" charset="0"/>
              </a:rPr>
              <a:t> mi.</a:t>
            </a:r>
          </a:p>
        </p:txBody>
      </p:sp>
      <p:sp>
        <p:nvSpPr>
          <p:cNvPr id="4" name="Text Box 5"/>
          <p:cNvSpPr txBox="1">
            <a:spLocks noChangeArrowheads="1"/>
          </p:cNvSpPr>
          <p:nvPr/>
        </p:nvSpPr>
        <p:spPr bwMode="auto">
          <a:xfrm>
            <a:off x="1378526" y="1"/>
            <a:ext cx="67748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err="1" smtClean="0">
                <a:solidFill>
                  <a:srgbClr val="0000FF"/>
                </a:solidFill>
              </a:rPr>
              <a:t>làm</a:t>
            </a:r>
            <a:r>
              <a:rPr lang="en-US" sz="2000" b="1" u="sng" smtClean="0">
                <a:solidFill>
                  <a:srgbClr val="0000FF"/>
                </a:solidFill>
              </a:rPr>
              <a:t> văn</a:t>
            </a:r>
            <a:r>
              <a:rPr lang="en-US" sz="3600" b="1" smtClean="0">
                <a:solidFill>
                  <a:srgbClr val="0000FF"/>
                </a:solidFill>
              </a:rPr>
              <a:t>  </a:t>
            </a:r>
            <a:r>
              <a:rPr lang="en-US" altLang="en-US" sz="3600" b="1" dirty="0" err="1" smtClean="0">
                <a:solidFill>
                  <a:srgbClr val="FF0066"/>
                </a:solidFill>
                <a:latin typeface="Times New Roman" pitchFamily="18" charset="0"/>
              </a:rPr>
              <a:t>Ôn</a:t>
            </a:r>
            <a:r>
              <a:rPr lang="en-US" altLang="en-US" sz="3600" b="1" dirty="0" smtClean="0">
                <a:solidFill>
                  <a:srgbClr val="FF0066"/>
                </a:solidFill>
                <a:latin typeface="Times New Roman" pitchFamily="18" charset="0"/>
              </a:rPr>
              <a:t> </a:t>
            </a:r>
            <a:r>
              <a:rPr lang="en-US" altLang="en-US" sz="3600" b="1" dirty="0" err="1">
                <a:solidFill>
                  <a:srgbClr val="FF0066"/>
                </a:solidFill>
                <a:latin typeface="Times New Roman" pitchFamily="18" charset="0"/>
              </a:rPr>
              <a:t>tập</a:t>
            </a:r>
            <a:r>
              <a:rPr lang="en-US" altLang="en-US" sz="3600" b="1" dirty="0">
                <a:solidFill>
                  <a:srgbClr val="FF0066"/>
                </a:solidFill>
                <a:latin typeface="Times New Roman" pitchFamily="18" charset="0"/>
              </a:rPr>
              <a:t> </a:t>
            </a:r>
            <a:r>
              <a:rPr lang="en-US" altLang="en-US" sz="3600" b="1" dirty="0" err="1">
                <a:solidFill>
                  <a:srgbClr val="FF0066"/>
                </a:solidFill>
                <a:latin typeface="Times New Roman" pitchFamily="18" charset="0"/>
              </a:rPr>
              <a:t>tả</a:t>
            </a:r>
            <a:r>
              <a:rPr lang="en-US" altLang="en-US" sz="3600" b="1" dirty="0">
                <a:solidFill>
                  <a:srgbClr val="FF0066"/>
                </a:solidFill>
                <a:latin typeface="Times New Roman" pitchFamily="18" charset="0"/>
              </a:rPr>
              <a:t> con </a:t>
            </a:r>
            <a:r>
              <a:rPr lang="en-US" altLang="en-US" sz="3600" b="1" dirty="0" err="1">
                <a:solidFill>
                  <a:srgbClr val="FF0066"/>
                </a:solidFill>
                <a:latin typeface="Times New Roman" pitchFamily="18" charset="0"/>
              </a:rPr>
              <a:t>vật</a:t>
            </a:r>
            <a:r>
              <a:rPr lang="en-US" altLang="en-US" sz="3600" b="1" dirty="0">
                <a:solidFill>
                  <a:srgbClr val="006699"/>
                </a:solidFill>
                <a:latin typeface="Times New Roman" pitchFamily="18" charset="0"/>
              </a:rPr>
              <a:t> </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264288074"/>
      </p:ext>
    </p:extLst>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13"/>
          <p:cNvSpPr>
            <a:spLocks noChangeArrowheads="1"/>
          </p:cNvSpPr>
          <p:nvPr/>
        </p:nvSpPr>
        <p:spPr bwMode="auto">
          <a:xfrm>
            <a:off x="-361950" y="49220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Arial" pitchFamily="34" charset="0"/>
              <a:buNone/>
            </a:pPr>
            <a:endParaRPr lang="en-US" altLang="en-US" sz="1800">
              <a:latin typeface="Verdana" pitchFamily="34" charset="0"/>
            </a:endParaRPr>
          </a:p>
        </p:txBody>
      </p:sp>
      <p:sp>
        <p:nvSpPr>
          <p:cNvPr id="12308" name="Rectangle 20"/>
          <p:cNvSpPr>
            <a:spLocks noChangeArrowheads="1"/>
          </p:cNvSpPr>
          <p:nvPr/>
        </p:nvSpPr>
        <p:spPr bwMode="auto">
          <a:xfrm>
            <a:off x="3924300" y="514950"/>
            <a:ext cx="1885950" cy="314876"/>
          </a:xfrm>
          <a:prstGeom prst="rect">
            <a:avLst/>
          </a:prstGeom>
          <a:noFill/>
          <a:ln w="38100" cmpd="dbl">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Font typeface="Arial" pitchFamily="34" charset="0"/>
              <a:buNone/>
            </a:pPr>
            <a:r>
              <a:rPr lang="en-US" altLang="en-US" b="1">
                <a:solidFill>
                  <a:srgbClr val="C00000"/>
                </a:solidFill>
              </a:rPr>
              <a:t>QUAN SÁT</a:t>
            </a:r>
          </a:p>
        </p:txBody>
      </p:sp>
      <p:sp>
        <p:nvSpPr>
          <p:cNvPr id="3" name="Rectangle 2"/>
          <p:cNvSpPr>
            <a:spLocks noChangeArrowheads="1"/>
          </p:cNvSpPr>
          <p:nvPr/>
        </p:nvSpPr>
        <p:spPr bwMode="auto">
          <a:xfrm>
            <a:off x="6248400" y="975786"/>
            <a:ext cx="1828800" cy="300564"/>
          </a:xfrm>
          <a:prstGeom prst="rect">
            <a:avLst/>
          </a:prstGeom>
          <a:noFill/>
          <a:ln w="38100" cmpd="dbl">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Font typeface="Arial" pitchFamily="34" charset="0"/>
              <a:buNone/>
            </a:pPr>
            <a:r>
              <a:rPr lang="en-US" altLang="en-US" b="1">
                <a:solidFill>
                  <a:srgbClr val="C00000"/>
                </a:solidFill>
              </a:rPr>
              <a:t>Thính giác</a:t>
            </a:r>
          </a:p>
        </p:txBody>
      </p:sp>
      <p:sp>
        <p:nvSpPr>
          <p:cNvPr id="12309" name="Text Box 21"/>
          <p:cNvSpPr txBox="1">
            <a:spLocks noChangeArrowheads="1"/>
          </p:cNvSpPr>
          <p:nvPr/>
        </p:nvSpPr>
        <p:spPr bwMode="auto">
          <a:xfrm>
            <a:off x="92392" y="1696042"/>
            <a:ext cx="1431608" cy="3108543"/>
          </a:xfrm>
          <a:prstGeom prst="rect">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b="1">
                <a:solidFill>
                  <a:schemeClr val="tx2"/>
                </a:solidFill>
                <a:latin typeface="Times New Roman" pitchFamily="18" charset="0"/>
              </a:rPr>
              <a:t>Nhìn thấy họa mi bay đậu trong bụi tầm xuân.</a:t>
            </a:r>
          </a:p>
        </p:txBody>
      </p:sp>
      <p:sp>
        <p:nvSpPr>
          <p:cNvPr id="12311" name="Text Box 23"/>
          <p:cNvSpPr txBox="1">
            <a:spLocks noChangeArrowheads="1"/>
          </p:cNvSpPr>
          <p:nvPr/>
        </p:nvSpPr>
        <p:spPr bwMode="auto">
          <a:xfrm>
            <a:off x="1581151" y="1705132"/>
            <a:ext cx="1466849" cy="3108543"/>
          </a:xfrm>
          <a:prstGeom prst="rect">
            <a:avLst/>
          </a:prstGeom>
          <a:noFill/>
          <a:ln w="190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b="1" dirty="0" err="1">
                <a:solidFill>
                  <a:srgbClr val="3333CC"/>
                </a:solidFill>
                <a:latin typeface="Times New Roman" pitchFamily="18" charset="0"/>
              </a:rPr>
              <a:t>Thấy</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họa</a:t>
            </a:r>
            <a:r>
              <a:rPr lang="en-US" altLang="en-US" b="1" dirty="0">
                <a:solidFill>
                  <a:srgbClr val="3333CC"/>
                </a:solidFill>
                <a:latin typeface="Times New Roman" pitchFamily="18" charset="0"/>
              </a:rPr>
              <a:t> mi </a:t>
            </a:r>
            <a:r>
              <a:rPr lang="en-US" altLang="en-US" b="1" dirty="0" err="1">
                <a:solidFill>
                  <a:srgbClr val="3333CC"/>
                </a:solidFill>
                <a:latin typeface="Times New Roman" pitchFamily="18" charset="0"/>
              </a:rPr>
              <a:t>nhắm</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mắt</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thu</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đầu</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vào</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lông</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cổ</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ngủ</a:t>
            </a:r>
            <a:r>
              <a:rPr lang="en-US" altLang="en-US" b="1" dirty="0">
                <a:solidFill>
                  <a:srgbClr val="3333CC"/>
                </a:solidFill>
                <a:latin typeface="Times New Roman" pitchFamily="18" charset="0"/>
              </a:rPr>
              <a:t>.</a:t>
            </a:r>
          </a:p>
        </p:txBody>
      </p:sp>
      <p:sp>
        <p:nvSpPr>
          <p:cNvPr id="12313" name="Text Box 25"/>
          <p:cNvSpPr txBox="1">
            <a:spLocks noChangeArrowheads="1"/>
          </p:cNvSpPr>
          <p:nvPr/>
        </p:nvSpPr>
        <p:spPr bwMode="auto">
          <a:xfrm>
            <a:off x="3095665" y="1695020"/>
            <a:ext cx="1855566" cy="3217664"/>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b="1" dirty="0" err="1">
                <a:solidFill>
                  <a:srgbClr val="3333CC"/>
                </a:solidFill>
                <a:latin typeface="Times New Roman" pitchFamily="18" charset="0"/>
              </a:rPr>
              <a:t>Thấy</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họa</a:t>
            </a:r>
            <a:r>
              <a:rPr lang="en-US" altLang="en-US" b="1" dirty="0">
                <a:solidFill>
                  <a:srgbClr val="3333CC"/>
                </a:solidFill>
                <a:latin typeface="Times New Roman" pitchFamily="18" charset="0"/>
              </a:rPr>
              <a:t> mi </a:t>
            </a:r>
            <a:r>
              <a:rPr lang="en-US" altLang="en-US" b="1" dirty="0" err="1">
                <a:solidFill>
                  <a:srgbClr val="3333CC"/>
                </a:solidFill>
                <a:latin typeface="Times New Roman" pitchFamily="18" charset="0"/>
              </a:rPr>
              <a:t>kéo</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dài</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cổ</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ra</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mà</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hót</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xù</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lông</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giũ</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hết</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giọt</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sương</a:t>
            </a:r>
            <a:r>
              <a:rPr lang="en-US" altLang="en-US" b="1" dirty="0">
                <a:solidFill>
                  <a:srgbClr val="3333CC"/>
                </a:solidFill>
                <a:latin typeface="Times New Roman" pitchFamily="18" charset="0"/>
              </a:rPr>
              <a:t>.</a:t>
            </a:r>
          </a:p>
        </p:txBody>
      </p:sp>
      <p:sp>
        <p:nvSpPr>
          <p:cNvPr id="12315" name="Text Box 27"/>
          <p:cNvSpPr txBox="1">
            <a:spLocks noChangeArrowheads="1"/>
          </p:cNvSpPr>
          <p:nvPr/>
        </p:nvSpPr>
        <p:spPr bwMode="auto">
          <a:xfrm>
            <a:off x="5007934" y="1691018"/>
            <a:ext cx="1400176" cy="353943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b="1" smtClean="0">
                <a:solidFill>
                  <a:srgbClr val="3333CC"/>
                </a:solidFill>
                <a:latin typeface="Times New Roman" pitchFamily="18" charset="0"/>
              </a:rPr>
              <a:t>Thấy </a:t>
            </a:r>
            <a:r>
              <a:rPr lang="en-US" altLang="en-US" b="1" dirty="0" err="1">
                <a:solidFill>
                  <a:srgbClr val="3333CC"/>
                </a:solidFill>
                <a:latin typeface="Times New Roman" pitchFamily="18" charset="0"/>
              </a:rPr>
              <a:t>họa</a:t>
            </a:r>
            <a:r>
              <a:rPr lang="en-US" altLang="en-US" b="1" dirty="0">
                <a:solidFill>
                  <a:srgbClr val="3333CC"/>
                </a:solidFill>
                <a:latin typeface="Times New Roman" pitchFamily="18" charset="0"/>
              </a:rPr>
              <a:t> mi  </a:t>
            </a:r>
            <a:r>
              <a:rPr lang="en-US" altLang="en-US" b="1" dirty="0" err="1">
                <a:solidFill>
                  <a:srgbClr val="3333CC"/>
                </a:solidFill>
                <a:latin typeface="Times New Roman" pitchFamily="18" charset="0"/>
              </a:rPr>
              <a:t>nhanh</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nhẹn</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chuyền</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bụi</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nọ</a:t>
            </a:r>
            <a:r>
              <a:rPr lang="en-US" altLang="en-US" b="1" dirty="0">
                <a:solidFill>
                  <a:srgbClr val="3333CC"/>
                </a:solidFill>
                <a:latin typeface="Times New Roman" pitchFamily="18" charset="0"/>
              </a:rPr>
              <a:t> sang </a:t>
            </a:r>
            <a:r>
              <a:rPr lang="en-US" altLang="en-US" b="1" dirty="0" err="1">
                <a:solidFill>
                  <a:srgbClr val="3333CC"/>
                </a:solidFill>
                <a:latin typeface="Times New Roman" pitchFamily="18" charset="0"/>
              </a:rPr>
              <a:t>bụi</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kia</a:t>
            </a:r>
            <a:r>
              <a:rPr lang="en-US" altLang="en-US" b="1" dirty="0">
                <a:solidFill>
                  <a:srgbClr val="3333CC"/>
                </a:solidFill>
                <a:latin typeface="Times New Roman" pitchFamily="18" charset="0"/>
              </a:rPr>
              <a:t>.  </a:t>
            </a:r>
          </a:p>
        </p:txBody>
      </p:sp>
      <p:sp>
        <p:nvSpPr>
          <p:cNvPr id="13319" name="Text Box 7"/>
          <p:cNvSpPr txBox="1">
            <a:spLocks noChangeArrowheads="1"/>
          </p:cNvSpPr>
          <p:nvPr/>
        </p:nvSpPr>
        <p:spPr bwMode="auto">
          <a:xfrm>
            <a:off x="6669551" y="1657350"/>
            <a:ext cx="1297781" cy="353943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Nghe</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tiếng</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hót</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của</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họa</a:t>
            </a:r>
            <a:r>
              <a:rPr lang="en-US" altLang="en-US" b="1" dirty="0">
                <a:solidFill>
                  <a:srgbClr val="3333CC"/>
                </a:solidFill>
                <a:latin typeface="Times New Roman" pitchFamily="18" charset="0"/>
              </a:rPr>
              <a:t> mi </a:t>
            </a:r>
            <a:r>
              <a:rPr lang="en-US" altLang="en-US" b="1" dirty="0" err="1">
                <a:solidFill>
                  <a:srgbClr val="3333CC"/>
                </a:solidFill>
                <a:latin typeface="Times New Roman" pitchFamily="18" charset="0"/>
              </a:rPr>
              <a:t>vào</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các</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buổi</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chiều</a:t>
            </a:r>
            <a:r>
              <a:rPr lang="en-US" altLang="en-US" b="1">
                <a:solidFill>
                  <a:srgbClr val="3333CC"/>
                </a:solidFill>
                <a:latin typeface="Times New Roman" pitchFamily="18" charset="0"/>
              </a:rPr>
              <a:t>. </a:t>
            </a:r>
            <a:endParaRPr lang="en-US" altLang="en-US" b="1" i="1" dirty="0">
              <a:solidFill>
                <a:srgbClr val="3333CC"/>
              </a:solidFill>
              <a:latin typeface="Times New Roman" pitchFamily="18" charset="0"/>
            </a:endParaRPr>
          </a:p>
        </p:txBody>
      </p:sp>
      <p:sp>
        <p:nvSpPr>
          <p:cNvPr id="13320" name="Text Box 8"/>
          <p:cNvSpPr txBox="1">
            <a:spLocks noChangeArrowheads="1"/>
          </p:cNvSpPr>
          <p:nvPr/>
        </p:nvSpPr>
        <p:spPr bwMode="auto">
          <a:xfrm>
            <a:off x="8084127" y="1657350"/>
            <a:ext cx="983672" cy="353943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b="1" dirty="0" err="1">
                <a:solidFill>
                  <a:srgbClr val="3333CC"/>
                </a:solidFill>
                <a:latin typeface="Times New Roman" pitchFamily="18" charset="0"/>
              </a:rPr>
              <a:t>Nghe</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tiếng</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hót</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vang</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lừng</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chào</a:t>
            </a:r>
            <a:r>
              <a:rPr lang="en-US" altLang="en-US" b="1" dirty="0">
                <a:solidFill>
                  <a:srgbClr val="3333CC"/>
                </a:solidFill>
                <a:latin typeface="Times New Roman" pitchFamily="18" charset="0"/>
              </a:rPr>
              <a:t> </a:t>
            </a:r>
            <a:r>
              <a:rPr lang="en-US" altLang="en-US" b="1" dirty="0" err="1">
                <a:solidFill>
                  <a:srgbClr val="3333CC"/>
                </a:solidFill>
                <a:latin typeface="Times New Roman" pitchFamily="18" charset="0"/>
              </a:rPr>
              <a:t>nắng</a:t>
            </a:r>
            <a:r>
              <a:rPr lang="en-US" altLang="en-US" b="1" dirty="0">
                <a:solidFill>
                  <a:srgbClr val="3333CC"/>
                </a:solidFill>
                <a:latin typeface="Times New Roman" pitchFamily="18" charset="0"/>
              </a:rPr>
              <a:t> </a:t>
            </a:r>
            <a:r>
              <a:rPr lang="en-US" altLang="en-US" b="1" err="1">
                <a:solidFill>
                  <a:srgbClr val="3333CC"/>
                </a:solidFill>
                <a:latin typeface="Times New Roman" pitchFamily="18" charset="0"/>
              </a:rPr>
              <a:t>sớm</a:t>
            </a:r>
            <a:r>
              <a:rPr lang="en-US" altLang="en-US" b="1" smtClean="0">
                <a:solidFill>
                  <a:srgbClr val="3333CC"/>
                </a:solidFill>
                <a:latin typeface="Times New Roman" pitchFamily="18" charset="0"/>
              </a:rPr>
              <a:t>.</a:t>
            </a:r>
            <a:endParaRPr lang="en-US" altLang="en-US" b="1" dirty="0">
              <a:solidFill>
                <a:srgbClr val="3333CC"/>
              </a:solidFill>
              <a:latin typeface="Times New Roman" pitchFamily="18" charset="0"/>
            </a:endParaRPr>
          </a:p>
        </p:txBody>
      </p:sp>
      <p:sp>
        <p:nvSpPr>
          <p:cNvPr id="147478" name="Line 22"/>
          <p:cNvSpPr>
            <a:spLocks noChangeShapeType="1"/>
          </p:cNvSpPr>
          <p:nvPr/>
        </p:nvSpPr>
        <p:spPr bwMode="auto">
          <a:xfrm flipH="1">
            <a:off x="808195" y="1295401"/>
            <a:ext cx="2306479" cy="400642"/>
          </a:xfrm>
          <a:prstGeom prst="line">
            <a:avLst/>
          </a:prstGeom>
          <a:noFill/>
          <a:ln w="57150">
            <a:solidFill>
              <a:srgbClr val="006600"/>
            </a:solidFill>
            <a:round/>
            <a:headEnd/>
            <a:tailEnd type="triangle" w="med" len="me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147479" name="Line 23"/>
          <p:cNvSpPr>
            <a:spLocks noChangeShapeType="1"/>
          </p:cNvSpPr>
          <p:nvPr/>
        </p:nvSpPr>
        <p:spPr bwMode="auto">
          <a:xfrm flipH="1">
            <a:off x="6961584" y="1279923"/>
            <a:ext cx="686991" cy="399558"/>
          </a:xfrm>
          <a:prstGeom prst="line">
            <a:avLst/>
          </a:prstGeom>
          <a:noFill/>
          <a:ln w="57150">
            <a:solidFill>
              <a:srgbClr val="006600"/>
            </a:solidFill>
            <a:round/>
            <a:headEnd/>
            <a:tailEnd type="triangle" w="med" len="me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147480" name="Line 24"/>
          <p:cNvSpPr>
            <a:spLocks noChangeShapeType="1"/>
          </p:cNvSpPr>
          <p:nvPr/>
        </p:nvSpPr>
        <p:spPr bwMode="auto">
          <a:xfrm>
            <a:off x="7610475" y="1276350"/>
            <a:ext cx="771525" cy="403131"/>
          </a:xfrm>
          <a:prstGeom prst="line">
            <a:avLst/>
          </a:prstGeom>
          <a:noFill/>
          <a:ln w="57150">
            <a:solidFill>
              <a:srgbClr val="006600"/>
            </a:solidFill>
            <a:round/>
            <a:headEnd/>
            <a:tailEnd type="triangle" w="med" len="me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147481" name="Line 25"/>
          <p:cNvSpPr>
            <a:spLocks noChangeShapeType="1"/>
          </p:cNvSpPr>
          <p:nvPr/>
        </p:nvSpPr>
        <p:spPr bwMode="auto">
          <a:xfrm>
            <a:off x="3038476" y="1304925"/>
            <a:ext cx="2771774" cy="374556"/>
          </a:xfrm>
          <a:prstGeom prst="line">
            <a:avLst/>
          </a:prstGeom>
          <a:noFill/>
          <a:ln w="57150">
            <a:solidFill>
              <a:srgbClr val="006600"/>
            </a:solidFill>
            <a:round/>
            <a:headEnd/>
            <a:tailEnd type="triangle" w="med" len="me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147482" name="Line 26"/>
          <p:cNvSpPr>
            <a:spLocks noChangeShapeType="1"/>
          </p:cNvSpPr>
          <p:nvPr/>
        </p:nvSpPr>
        <p:spPr bwMode="auto">
          <a:xfrm flipH="1">
            <a:off x="2552700" y="1276350"/>
            <a:ext cx="533400" cy="422181"/>
          </a:xfrm>
          <a:prstGeom prst="line">
            <a:avLst/>
          </a:prstGeom>
          <a:noFill/>
          <a:ln w="57150">
            <a:solidFill>
              <a:srgbClr val="006600"/>
            </a:solidFill>
            <a:round/>
            <a:headEnd/>
            <a:tailEnd type="triangle" w="med" len="me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147483" name="Line 27"/>
          <p:cNvSpPr>
            <a:spLocks noChangeShapeType="1"/>
          </p:cNvSpPr>
          <p:nvPr/>
        </p:nvSpPr>
        <p:spPr bwMode="auto">
          <a:xfrm>
            <a:off x="3048001" y="1285875"/>
            <a:ext cx="542925" cy="426809"/>
          </a:xfrm>
          <a:prstGeom prst="line">
            <a:avLst/>
          </a:prstGeom>
          <a:noFill/>
          <a:ln w="57150">
            <a:solidFill>
              <a:srgbClr val="006600"/>
            </a:solidFill>
            <a:round/>
            <a:headEnd/>
            <a:tailEnd type="triangle" w="med" len="me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2" name="Rectangle 20"/>
          <p:cNvSpPr>
            <a:spLocks noChangeArrowheads="1"/>
          </p:cNvSpPr>
          <p:nvPr/>
        </p:nvSpPr>
        <p:spPr bwMode="auto">
          <a:xfrm>
            <a:off x="2047875" y="971550"/>
            <a:ext cx="1885950" cy="314876"/>
          </a:xfrm>
          <a:prstGeom prst="rect">
            <a:avLst/>
          </a:prstGeom>
          <a:noFill/>
          <a:ln w="38100" cmpd="dbl">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buFont typeface="Arial" pitchFamily="34" charset="0"/>
              <a:buNone/>
            </a:pPr>
            <a:r>
              <a:rPr lang="en-US" altLang="en-US" b="1">
                <a:solidFill>
                  <a:srgbClr val="C00000"/>
                </a:solidFill>
              </a:rPr>
              <a:t>Thị giác</a:t>
            </a:r>
          </a:p>
        </p:txBody>
      </p:sp>
      <p:sp>
        <p:nvSpPr>
          <p:cNvPr id="147488" name="Line 32"/>
          <p:cNvSpPr>
            <a:spLocks noChangeShapeType="1"/>
          </p:cNvSpPr>
          <p:nvPr/>
        </p:nvSpPr>
        <p:spPr bwMode="auto">
          <a:xfrm flipH="1">
            <a:off x="3086100" y="853363"/>
            <a:ext cx="1685925" cy="92869"/>
          </a:xfrm>
          <a:prstGeom prst="line">
            <a:avLst/>
          </a:prstGeom>
          <a:noFill/>
          <a:ln w="57150">
            <a:solidFill>
              <a:srgbClr val="3333CC"/>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147489" name="Line 33"/>
          <p:cNvSpPr>
            <a:spLocks noChangeShapeType="1"/>
          </p:cNvSpPr>
          <p:nvPr/>
        </p:nvSpPr>
        <p:spPr bwMode="auto">
          <a:xfrm>
            <a:off x="4800600" y="853363"/>
            <a:ext cx="1676400" cy="92869"/>
          </a:xfrm>
          <a:prstGeom prst="line">
            <a:avLst/>
          </a:prstGeom>
          <a:noFill/>
          <a:ln w="57150">
            <a:solidFill>
              <a:srgbClr val="3333CC"/>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a:p>
        </p:txBody>
      </p:sp>
      <p:sp>
        <p:nvSpPr>
          <p:cNvPr id="53272" name="Text Box 7"/>
          <p:cNvSpPr txBox="1">
            <a:spLocks noChangeArrowheads="1"/>
          </p:cNvSpPr>
          <p:nvPr/>
        </p:nvSpPr>
        <p:spPr bwMode="auto">
          <a:xfrm>
            <a:off x="76200" y="514350"/>
            <a:ext cx="8991599" cy="830997"/>
          </a:xfrm>
          <a:prstGeom prst="rect">
            <a:avLst/>
          </a:prstGeom>
          <a:solidFill>
            <a:srgbClr val="009900"/>
          </a:solidFill>
          <a:ln w="38100">
            <a:solidFill>
              <a:srgbClr val="A50021"/>
            </a:solidFill>
            <a:miter lim="800000"/>
            <a:headEnd/>
            <a:tailEnd/>
          </a:ln>
        </p:spPr>
        <p:txBody>
          <a:bodyPr wrap="square">
            <a:spAutoFit/>
          </a:bodyPr>
          <a:lstStyle>
            <a:lvl1pPr marL="342900" indent="-342900">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just">
              <a:spcBef>
                <a:spcPct val="50000"/>
              </a:spcBef>
              <a:buFont typeface="Arial" pitchFamily="34" charset="0"/>
              <a:buNone/>
            </a:pPr>
            <a:r>
              <a:rPr lang="en-US" altLang="en-US" sz="2400" b="1" smtClean="0">
                <a:solidFill>
                  <a:srgbClr val="FFFF00"/>
                </a:solidFill>
                <a:latin typeface="Times New Roman" pitchFamily="18" charset="0"/>
              </a:rPr>
              <a:t>Tác </a:t>
            </a:r>
            <a:r>
              <a:rPr lang="en-US" altLang="en-US" sz="2400" b="1" dirty="0" err="1">
                <a:solidFill>
                  <a:srgbClr val="FFFF00"/>
                </a:solidFill>
                <a:latin typeface="Times New Roman" pitchFamily="18" charset="0"/>
              </a:rPr>
              <a:t>giả</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bài</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văn</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quan</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sát</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chim</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họa</a:t>
            </a:r>
            <a:r>
              <a:rPr lang="en-US" altLang="en-US" sz="2400" b="1" dirty="0">
                <a:solidFill>
                  <a:srgbClr val="FFFF00"/>
                </a:solidFill>
                <a:latin typeface="Times New Roman" pitchFamily="18" charset="0"/>
              </a:rPr>
              <a:t> mi </a:t>
            </a:r>
            <a:r>
              <a:rPr lang="en-US" altLang="en-US" sz="2400" b="1" dirty="0" err="1">
                <a:solidFill>
                  <a:srgbClr val="FFFF00"/>
                </a:solidFill>
                <a:latin typeface="Times New Roman" pitchFamily="18" charset="0"/>
              </a:rPr>
              <a:t>hót</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bằng</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những</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giác</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quan</a:t>
            </a:r>
            <a:r>
              <a:rPr lang="en-US" altLang="en-US" sz="2400" b="1" dirty="0">
                <a:solidFill>
                  <a:srgbClr val="FFFF00"/>
                </a:solidFill>
                <a:latin typeface="Times New Roman" pitchFamily="18" charset="0"/>
              </a:rPr>
              <a:t> </a:t>
            </a:r>
            <a:r>
              <a:rPr lang="en-US" altLang="en-US" sz="2400" b="1" dirty="0" err="1">
                <a:solidFill>
                  <a:srgbClr val="FFFF00"/>
                </a:solidFill>
                <a:latin typeface="Times New Roman" pitchFamily="18" charset="0"/>
              </a:rPr>
              <a:t>nào</a:t>
            </a:r>
            <a:r>
              <a:rPr lang="en-US" altLang="en-US" sz="2400" b="1" dirty="0">
                <a:solidFill>
                  <a:srgbClr val="FFFF00"/>
                </a:solidFill>
                <a:latin typeface="Times New Roman" pitchFamily="18" charset="0"/>
              </a:rPr>
              <a:t>?</a:t>
            </a:r>
          </a:p>
        </p:txBody>
      </p:sp>
      <p:sp>
        <p:nvSpPr>
          <p:cNvPr id="25" name="Text Box 5"/>
          <p:cNvSpPr txBox="1">
            <a:spLocks noChangeArrowheads="1"/>
          </p:cNvSpPr>
          <p:nvPr/>
        </p:nvSpPr>
        <p:spPr bwMode="auto">
          <a:xfrm>
            <a:off x="1378527" y="0"/>
            <a:ext cx="670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dirty="0" err="1" smtClean="0">
                <a:solidFill>
                  <a:srgbClr val="0000FF"/>
                </a:solidFill>
              </a:rPr>
              <a:t>làm</a:t>
            </a:r>
            <a:r>
              <a:rPr lang="en-US" sz="2000" b="1" u="sng" dirty="0" smtClean="0">
                <a:solidFill>
                  <a:srgbClr val="0000FF"/>
                </a:solidFill>
              </a:rPr>
              <a:t> </a:t>
            </a:r>
            <a:r>
              <a:rPr lang="en-US" sz="2000" b="1" u="sng" dirty="0" err="1" smtClean="0">
                <a:solidFill>
                  <a:srgbClr val="0000FF"/>
                </a:solidFill>
              </a:rPr>
              <a:t>văn</a:t>
            </a:r>
            <a:r>
              <a:rPr lang="en-US" sz="2000" b="1" dirty="0" smtClean="0">
                <a:solidFill>
                  <a:srgbClr val="0000FF"/>
                </a:solidFill>
              </a:rPr>
              <a:t>  </a:t>
            </a:r>
            <a:r>
              <a:rPr lang="en-US" altLang="en-US" sz="2800" b="1" dirty="0" err="1" smtClean="0">
                <a:solidFill>
                  <a:srgbClr val="FF0066"/>
                </a:solidFill>
                <a:latin typeface="Times New Roman" pitchFamily="18" charset="0"/>
              </a:rPr>
              <a:t>Ôn</a:t>
            </a:r>
            <a:r>
              <a:rPr lang="en-US" altLang="en-US" sz="2800" b="1" dirty="0" smtClean="0">
                <a:solidFill>
                  <a:srgbClr val="FF0066"/>
                </a:solidFill>
                <a:latin typeface="Times New Roman" pitchFamily="18" charset="0"/>
              </a:rPr>
              <a:t> </a:t>
            </a:r>
            <a:r>
              <a:rPr lang="en-US" altLang="en-US" sz="2800" b="1" dirty="0" err="1">
                <a:solidFill>
                  <a:srgbClr val="FF0066"/>
                </a:solidFill>
                <a:latin typeface="Times New Roman" pitchFamily="18" charset="0"/>
              </a:rPr>
              <a:t>tập</a:t>
            </a:r>
            <a:r>
              <a:rPr lang="en-US" altLang="en-US" sz="2800" b="1" dirty="0">
                <a:solidFill>
                  <a:srgbClr val="FF0066"/>
                </a:solidFill>
                <a:latin typeface="Times New Roman" pitchFamily="18" charset="0"/>
              </a:rPr>
              <a:t> </a:t>
            </a:r>
            <a:r>
              <a:rPr lang="en-US" altLang="en-US" sz="2800" b="1" dirty="0" err="1">
                <a:solidFill>
                  <a:srgbClr val="FF0066"/>
                </a:solidFill>
                <a:latin typeface="Times New Roman" pitchFamily="18" charset="0"/>
              </a:rPr>
              <a:t>tả</a:t>
            </a:r>
            <a:r>
              <a:rPr lang="en-US" altLang="en-US" sz="2800" b="1" dirty="0">
                <a:solidFill>
                  <a:srgbClr val="FF0066"/>
                </a:solidFill>
                <a:latin typeface="Times New Roman" pitchFamily="18" charset="0"/>
              </a:rPr>
              <a:t> con </a:t>
            </a:r>
            <a:r>
              <a:rPr lang="en-US" altLang="en-US" sz="2800" b="1" dirty="0" err="1">
                <a:solidFill>
                  <a:srgbClr val="FF0066"/>
                </a:solidFill>
                <a:latin typeface="Times New Roman" pitchFamily="18" charset="0"/>
              </a:rPr>
              <a:t>vật</a:t>
            </a:r>
            <a:r>
              <a:rPr lang="en-US" altLang="en-US" sz="2800" b="1" dirty="0">
                <a:solidFill>
                  <a:srgbClr val="006699"/>
                </a:solidFill>
                <a:latin typeface="Times New Roman" pitchFamily="18" charset="0"/>
              </a:rPr>
              <a:t> </a:t>
            </a:r>
            <a:endParaRPr lang="en-US" sz="2800" b="1" dirty="0">
              <a:solidFill>
                <a:srgbClr val="0000FF"/>
              </a:solidFill>
              <a:latin typeface="Times New Roman" pitchFamily="18" charset="0"/>
            </a:endParaRPr>
          </a:p>
        </p:txBody>
      </p:sp>
    </p:spTree>
    <p:extLst>
      <p:ext uri="{BB962C8B-B14F-4D97-AF65-F5344CB8AC3E}">
        <p14:creationId xmlns:p14="http://schemas.microsoft.com/office/powerpoint/2010/main" val="305871848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53272"/>
                                        </p:tgtEl>
                                      </p:cBhvr>
                                    </p:animEffect>
                                    <p:anim calcmode="lin" valueType="num">
                                      <p:cBhvr>
                                        <p:cTn id="7" dur="1000"/>
                                        <p:tgtEl>
                                          <p:spTgt spid="53272"/>
                                        </p:tgtEl>
                                        <p:attrNameLst>
                                          <p:attrName>ppt_x</p:attrName>
                                        </p:attrNameLst>
                                      </p:cBhvr>
                                      <p:tavLst>
                                        <p:tav tm="0">
                                          <p:val>
                                            <p:strVal val="ppt_x"/>
                                          </p:val>
                                        </p:tav>
                                        <p:tav tm="100000">
                                          <p:val>
                                            <p:strVal val="ppt_x"/>
                                          </p:val>
                                        </p:tav>
                                      </p:tavLst>
                                    </p:anim>
                                    <p:anim calcmode="lin" valueType="num">
                                      <p:cBhvr>
                                        <p:cTn id="8" dur="1000"/>
                                        <p:tgtEl>
                                          <p:spTgt spid="53272"/>
                                        </p:tgtEl>
                                        <p:attrNameLst>
                                          <p:attrName>ppt_y</p:attrName>
                                        </p:attrNameLst>
                                      </p:cBhvr>
                                      <p:tavLst>
                                        <p:tav tm="0">
                                          <p:val>
                                            <p:strVal val="ppt_y"/>
                                          </p:val>
                                        </p:tav>
                                        <p:tav tm="100000">
                                          <p:val>
                                            <p:strVal val="ppt_y+.1"/>
                                          </p:val>
                                        </p:tav>
                                      </p:tavLst>
                                    </p:anim>
                                    <p:set>
                                      <p:cBhvr>
                                        <p:cTn id="9" dur="1" fill="hold">
                                          <p:stCondLst>
                                            <p:cond delay="999"/>
                                          </p:stCondLst>
                                        </p:cTn>
                                        <p:tgtEl>
                                          <p:spTgt spid="5327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2308"/>
                                        </p:tgtEl>
                                        <p:attrNameLst>
                                          <p:attrName>style.visibility</p:attrName>
                                        </p:attrNameLst>
                                      </p:cBhvr>
                                      <p:to>
                                        <p:strVal val="visible"/>
                                      </p:to>
                                    </p:set>
                                    <p:animEffect transition="in" filter="box(in)">
                                      <p:cBhvr>
                                        <p:cTn id="14" dur="500"/>
                                        <p:tgtEl>
                                          <p:spTgt spid="12308"/>
                                        </p:tgtEl>
                                      </p:cBhvr>
                                    </p:animEffect>
                                  </p:childTnLst>
                                </p:cTn>
                              </p:par>
                            </p:childTnLst>
                          </p:cTn>
                        </p:par>
                        <p:par>
                          <p:cTn id="15" fill="hold" nodeType="afterGroup">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147488"/>
                                        </p:tgtEl>
                                        <p:attrNameLst>
                                          <p:attrName>style.visibility</p:attrName>
                                        </p:attrNameLst>
                                      </p:cBhvr>
                                      <p:to>
                                        <p:strVal val="visible"/>
                                      </p:to>
                                    </p:set>
                                    <p:animEffect transition="in" filter="box(in)">
                                      <p:cBhvr>
                                        <p:cTn id="18" dur="500"/>
                                        <p:tgtEl>
                                          <p:spTgt spid="14748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47489"/>
                                        </p:tgtEl>
                                        <p:attrNameLst>
                                          <p:attrName>style.visibility</p:attrName>
                                        </p:attrNameLst>
                                      </p:cBhvr>
                                      <p:to>
                                        <p:strVal val="visible"/>
                                      </p:to>
                                    </p:set>
                                    <p:animEffect transition="in" filter="box(in)">
                                      <p:cBhvr>
                                        <p:cTn id="21" dur="500"/>
                                        <p:tgtEl>
                                          <p:spTgt spid="14748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ox(in)">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7478"/>
                                        </p:tgtEl>
                                        <p:attrNameLst>
                                          <p:attrName>style.visibility</p:attrName>
                                        </p:attrNameLst>
                                      </p:cBhvr>
                                      <p:to>
                                        <p:strVal val="visible"/>
                                      </p:to>
                                    </p:set>
                                    <p:animEffect transition="in" filter="blinds(horizontal)">
                                      <p:cBhvr>
                                        <p:cTn id="34" dur="500"/>
                                        <p:tgtEl>
                                          <p:spTgt spid="147478"/>
                                        </p:tgtEl>
                                      </p:cBhvr>
                                    </p:animEffect>
                                  </p:childTnLst>
                                </p:cTn>
                              </p:par>
                            </p:childTnLst>
                          </p:cTn>
                        </p:par>
                        <p:par>
                          <p:cTn id="35" fill="hold" nodeType="afterGroup">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2309"/>
                                        </p:tgtEl>
                                        <p:attrNameLst>
                                          <p:attrName>style.visibility</p:attrName>
                                        </p:attrNameLst>
                                      </p:cBhvr>
                                      <p:to>
                                        <p:strVal val="visible"/>
                                      </p:to>
                                    </p:set>
                                    <p:animEffect transition="in" filter="blinds(horizontal)">
                                      <p:cBhvr>
                                        <p:cTn id="38" dur="500"/>
                                        <p:tgtEl>
                                          <p:spTgt spid="12309"/>
                                        </p:tgtEl>
                                      </p:cBhvr>
                                    </p:animEffect>
                                  </p:childTnLst>
                                </p:cTn>
                              </p:par>
                            </p:childTnLst>
                          </p:cTn>
                        </p:par>
                        <p:par>
                          <p:cTn id="39" fill="hold" nodeType="afterGroup">
                            <p:stCondLst>
                              <p:cond delay="1000"/>
                            </p:stCondLst>
                            <p:childTnLst>
                              <p:par>
                                <p:cTn id="40" presetID="4" presetClass="entr" presetSubtype="16" fill="hold" grpId="0" nodeType="afterEffect">
                                  <p:stCondLst>
                                    <p:cond delay="0"/>
                                  </p:stCondLst>
                                  <p:childTnLst>
                                    <p:set>
                                      <p:cBhvr>
                                        <p:cTn id="41" dur="1" fill="hold">
                                          <p:stCondLst>
                                            <p:cond delay="0"/>
                                          </p:stCondLst>
                                        </p:cTn>
                                        <p:tgtEl>
                                          <p:spTgt spid="147482"/>
                                        </p:tgtEl>
                                        <p:attrNameLst>
                                          <p:attrName>style.visibility</p:attrName>
                                        </p:attrNameLst>
                                      </p:cBhvr>
                                      <p:to>
                                        <p:strVal val="visible"/>
                                      </p:to>
                                    </p:set>
                                    <p:animEffect transition="in" filter="box(in)">
                                      <p:cBhvr>
                                        <p:cTn id="42" dur="500"/>
                                        <p:tgtEl>
                                          <p:spTgt spid="147482"/>
                                        </p:tgtEl>
                                      </p:cBhvr>
                                    </p:animEffect>
                                  </p:childTnLst>
                                </p:cTn>
                              </p:par>
                            </p:childTnLst>
                          </p:cTn>
                        </p:par>
                        <p:par>
                          <p:cTn id="43" fill="hold" nodeType="afterGroup">
                            <p:stCondLst>
                              <p:cond delay="1500"/>
                            </p:stCondLst>
                            <p:childTnLst>
                              <p:par>
                                <p:cTn id="44" presetID="4" presetClass="entr" presetSubtype="16" fill="hold" grpId="0" nodeType="afterEffect">
                                  <p:stCondLst>
                                    <p:cond delay="0"/>
                                  </p:stCondLst>
                                  <p:childTnLst>
                                    <p:set>
                                      <p:cBhvr>
                                        <p:cTn id="45" dur="1" fill="hold">
                                          <p:stCondLst>
                                            <p:cond delay="0"/>
                                          </p:stCondLst>
                                        </p:cTn>
                                        <p:tgtEl>
                                          <p:spTgt spid="12311"/>
                                        </p:tgtEl>
                                        <p:attrNameLst>
                                          <p:attrName>style.visibility</p:attrName>
                                        </p:attrNameLst>
                                      </p:cBhvr>
                                      <p:to>
                                        <p:strVal val="visible"/>
                                      </p:to>
                                    </p:set>
                                    <p:animEffect transition="in" filter="box(in)">
                                      <p:cBhvr>
                                        <p:cTn id="46" dur="500"/>
                                        <p:tgtEl>
                                          <p:spTgt spid="12311"/>
                                        </p:tgtEl>
                                      </p:cBhvr>
                                    </p:animEffect>
                                  </p:childTnLst>
                                </p:cTn>
                              </p:par>
                            </p:childTnLst>
                          </p:cTn>
                        </p:par>
                        <p:par>
                          <p:cTn id="47" fill="hold" nodeType="afterGroup">
                            <p:stCondLst>
                              <p:cond delay="2000"/>
                            </p:stCondLst>
                            <p:childTnLst>
                              <p:par>
                                <p:cTn id="48" presetID="4" presetClass="entr" presetSubtype="16" fill="hold" grpId="0" nodeType="afterEffect">
                                  <p:stCondLst>
                                    <p:cond delay="0"/>
                                  </p:stCondLst>
                                  <p:childTnLst>
                                    <p:set>
                                      <p:cBhvr>
                                        <p:cTn id="49" dur="1" fill="hold">
                                          <p:stCondLst>
                                            <p:cond delay="0"/>
                                          </p:stCondLst>
                                        </p:cTn>
                                        <p:tgtEl>
                                          <p:spTgt spid="147483"/>
                                        </p:tgtEl>
                                        <p:attrNameLst>
                                          <p:attrName>style.visibility</p:attrName>
                                        </p:attrNameLst>
                                      </p:cBhvr>
                                      <p:to>
                                        <p:strVal val="visible"/>
                                      </p:to>
                                    </p:set>
                                    <p:animEffect transition="in" filter="box(in)">
                                      <p:cBhvr>
                                        <p:cTn id="50" dur="500"/>
                                        <p:tgtEl>
                                          <p:spTgt spid="147483"/>
                                        </p:tgtEl>
                                      </p:cBhvr>
                                    </p:animEffect>
                                  </p:childTnLst>
                                </p:cTn>
                              </p:par>
                            </p:childTnLst>
                          </p:cTn>
                        </p:par>
                        <p:par>
                          <p:cTn id="51" fill="hold" nodeType="afterGroup">
                            <p:stCondLst>
                              <p:cond delay="2500"/>
                            </p:stCondLst>
                            <p:childTnLst>
                              <p:par>
                                <p:cTn id="52" presetID="4" presetClass="entr" presetSubtype="16" fill="hold" grpId="0" nodeType="afterEffect">
                                  <p:stCondLst>
                                    <p:cond delay="0"/>
                                  </p:stCondLst>
                                  <p:childTnLst>
                                    <p:set>
                                      <p:cBhvr>
                                        <p:cTn id="53" dur="1" fill="hold">
                                          <p:stCondLst>
                                            <p:cond delay="0"/>
                                          </p:stCondLst>
                                        </p:cTn>
                                        <p:tgtEl>
                                          <p:spTgt spid="12313"/>
                                        </p:tgtEl>
                                        <p:attrNameLst>
                                          <p:attrName>style.visibility</p:attrName>
                                        </p:attrNameLst>
                                      </p:cBhvr>
                                      <p:to>
                                        <p:strVal val="visible"/>
                                      </p:to>
                                    </p:set>
                                    <p:animEffect transition="in" filter="box(in)">
                                      <p:cBhvr>
                                        <p:cTn id="54" dur="500"/>
                                        <p:tgtEl>
                                          <p:spTgt spid="12313"/>
                                        </p:tgtEl>
                                      </p:cBhvr>
                                    </p:animEffect>
                                  </p:childTnLst>
                                </p:cTn>
                              </p:par>
                            </p:childTnLst>
                          </p:cTn>
                        </p:par>
                        <p:par>
                          <p:cTn id="55" fill="hold" nodeType="afterGroup">
                            <p:stCondLst>
                              <p:cond delay="3000"/>
                            </p:stCondLst>
                            <p:childTnLst>
                              <p:par>
                                <p:cTn id="56" presetID="4" presetClass="entr" presetSubtype="16" fill="hold" grpId="0" nodeType="afterEffect">
                                  <p:stCondLst>
                                    <p:cond delay="0"/>
                                  </p:stCondLst>
                                  <p:childTnLst>
                                    <p:set>
                                      <p:cBhvr>
                                        <p:cTn id="57" dur="1" fill="hold">
                                          <p:stCondLst>
                                            <p:cond delay="0"/>
                                          </p:stCondLst>
                                        </p:cTn>
                                        <p:tgtEl>
                                          <p:spTgt spid="147481"/>
                                        </p:tgtEl>
                                        <p:attrNameLst>
                                          <p:attrName>style.visibility</p:attrName>
                                        </p:attrNameLst>
                                      </p:cBhvr>
                                      <p:to>
                                        <p:strVal val="visible"/>
                                      </p:to>
                                    </p:set>
                                    <p:animEffect transition="in" filter="box(in)">
                                      <p:cBhvr>
                                        <p:cTn id="58" dur="500"/>
                                        <p:tgtEl>
                                          <p:spTgt spid="14748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2315"/>
                                        </p:tgtEl>
                                        <p:attrNameLst>
                                          <p:attrName>style.visibility</p:attrName>
                                        </p:attrNameLst>
                                      </p:cBhvr>
                                      <p:to>
                                        <p:strVal val="visible"/>
                                      </p:to>
                                    </p:set>
                                    <p:animEffect transition="in" filter="box(in)">
                                      <p:cBhvr>
                                        <p:cTn id="61" dur="500"/>
                                        <p:tgtEl>
                                          <p:spTgt spid="1231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47479"/>
                                        </p:tgtEl>
                                        <p:attrNameLst>
                                          <p:attrName>style.visibility</p:attrName>
                                        </p:attrNameLst>
                                      </p:cBhvr>
                                      <p:to>
                                        <p:strVal val="visible"/>
                                      </p:to>
                                    </p:set>
                                    <p:animEffect transition="in" filter="box(in)">
                                      <p:cBhvr>
                                        <p:cTn id="66" dur="500"/>
                                        <p:tgtEl>
                                          <p:spTgt spid="147479"/>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3319"/>
                                        </p:tgtEl>
                                        <p:attrNameLst>
                                          <p:attrName>style.visibility</p:attrName>
                                        </p:attrNameLst>
                                      </p:cBhvr>
                                      <p:to>
                                        <p:strVal val="visible"/>
                                      </p:to>
                                    </p:set>
                                    <p:animEffect transition="in" filter="box(in)">
                                      <p:cBhvr>
                                        <p:cTn id="69" dur="500"/>
                                        <p:tgtEl>
                                          <p:spTgt spid="13319"/>
                                        </p:tgtEl>
                                      </p:cBhvr>
                                    </p:animEffect>
                                  </p:childTnLst>
                                </p:cTn>
                              </p:par>
                            </p:childTnLst>
                          </p:cTn>
                        </p:par>
                        <p:par>
                          <p:cTn id="70" fill="hold" nodeType="afterGroup">
                            <p:stCondLst>
                              <p:cond delay="500"/>
                            </p:stCondLst>
                            <p:childTnLst>
                              <p:par>
                                <p:cTn id="71" presetID="4" presetClass="entr" presetSubtype="16" fill="hold" grpId="0" nodeType="afterEffect">
                                  <p:stCondLst>
                                    <p:cond delay="0"/>
                                  </p:stCondLst>
                                  <p:childTnLst>
                                    <p:set>
                                      <p:cBhvr>
                                        <p:cTn id="72" dur="1" fill="hold">
                                          <p:stCondLst>
                                            <p:cond delay="0"/>
                                          </p:stCondLst>
                                        </p:cTn>
                                        <p:tgtEl>
                                          <p:spTgt spid="13320"/>
                                        </p:tgtEl>
                                        <p:attrNameLst>
                                          <p:attrName>style.visibility</p:attrName>
                                        </p:attrNameLst>
                                      </p:cBhvr>
                                      <p:to>
                                        <p:strVal val="visible"/>
                                      </p:to>
                                    </p:set>
                                    <p:animEffect transition="in" filter="box(in)">
                                      <p:cBhvr>
                                        <p:cTn id="73" dur="500"/>
                                        <p:tgtEl>
                                          <p:spTgt spid="13320"/>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147480"/>
                                        </p:tgtEl>
                                        <p:attrNameLst>
                                          <p:attrName>style.visibility</p:attrName>
                                        </p:attrNameLst>
                                      </p:cBhvr>
                                      <p:to>
                                        <p:strVal val="visible"/>
                                      </p:to>
                                    </p:set>
                                    <p:animEffect transition="in" filter="box(in)">
                                      <p:cBhvr>
                                        <p:cTn id="76" dur="500"/>
                                        <p:tgtEl>
                                          <p:spTgt spid="147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3" grpId="0" animBg="1"/>
      <p:bldP spid="12309" grpId="0" bldLvl="0" animBg="1"/>
      <p:bldP spid="12311" grpId="0" bldLvl="0" animBg="1"/>
      <p:bldP spid="12313" grpId="0" bldLvl="0" animBg="1"/>
      <p:bldP spid="12315" grpId="0" bldLvl="0" animBg="1"/>
      <p:bldP spid="13319" grpId="0" bldLvl="0" animBg="1"/>
      <p:bldP spid="13320" grpId="0" bldLvl="0" animBg="1"/>
      <p:bldP spid="147478" grpId="0" animBg="1"/>
      <p:bldP spid="147479" grpId="0" animBg="1"/>
      <p:bldP spid="147480" grpId="0" animBg="1"/>
      <p:bldP spid="147481" grpId="0" animBg="1"/>
      <p:bldP spid="147482" grpId="0" animBg="1"/>
      <p:bldP spid="147483" grpId="0" animBg="1"/>
      <p:bldP spid="2" grpId="0" animBg="1"/>
      <p:bldP spid="147488" grpId="0" animBg="1"/>
      <p:bldP spid="147489" grpId="0" animBg="1"/>
      <p:bldP spid="5327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Grp="1" noChangeAspect="1"/>
          </p:cNvGraphicFramePr>
          <p:nvPr>
            <p:ph sz="quarter" idx="2"/>
          </p:nvPr>
        </p:nvGraphicFramePr>
        <p:xfrm>
          <a:off x="6100764" y="2145506"/>
          <a:ext cx="85725" cy="161925"/>
        </p:xfrm>
        <a:graphic>
          <a:graphicData uri="http://schemas.openxmlformats.org/presentationml/2006/ole">
            <mc:AlternateContent xmlns:mc="http://schemas.openxmlformats.org/markup-compatibility/2006">
              <mc:Choice xmlns:v="urn:schemas-microsoft-com:vml" Requires="v">
                <p:oleObj spid="_x0000_s2092"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0764" y="2145506"/>
                        <a:ext cx="857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5" name="Text Box 5"/>
          <p:cNvSpPr txBox="1">
            <a:spLocks noChangeArrowheads="1"/>
          </p:cNvSpPr>
          <p:nvPr/>
        </p:nvSpPr>
        <p:spPr bwMode="auto">
          <a:xfrm>
            <a:off x="2845594" y="-28575"/>
            <a:ext cx="34980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endParaRPr lang="en-US" altLang="en-US" sz="1800">
              <a:solidFill>
                <a:srgbClr val="006699"/>
              </a:solidFill>
            </a:endParaRPr>
          </a:p>
        </p:txBody>
      </p:sp>
      <p:sp>
        <p:nvSpPr>
          <p:cNvPr id="54276" name="Text Box 6"/>
          <p:cNvSpPr txBox="1">
            <a:spLocks noChangeArrowheads="1"/>
          </p:cNvSpPr>
          <p:nvPr/>
        </p:nvSpPr>
        <p:spPr bwMode="auto">
          <a:xfrm>
            <a:off x="3143251" y="133351"/>
            <a:ext cx="29837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endParaRPr lang="en-US" altLang="en-US" sz="1800">
              <a:solidFill>
                <a:srgbClr val="006699"/>
              </a:solidFill>
            </a:endParaRPr>
          </a:p>
        </p:txBody>
      </p:sp>
      <p:sp>
        <p:nvSpPr>
          <p:cNvPr id="54277" name="Text Box 8"/>
          <p:cNvSpPr txBox="1">
            <a:spLocks noChangeArrowheads="1"/>
          </p:cNvSpPr>
          <p:nvPr/>
        </p:nvSpPr>
        <p:spPr bwMode="auto">
          <a:xfrm>
            <a:off x="2400300" y="2343150"/>
            <a:ext cx="1085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spcBef>
                <a:spcPct val="50000"/>
              </a:spcBef>
            </a:pPr>
            <a:endParaRPr lang="en-US" altLang="en-US" sz="2400" b="1">
              <a:solidFill>
                <a:srgbClr val="FF0066"/>
              </a:solidFill>
            </a:endParaRPr>
          </a:p>
        </p:txBody>
      </p:sp>
      <p:sp>
        <p:nvSpPr>
          <p:cNvPr id="54278" name="Text Box 9"/>
          <p:cNvSpPr txBox="1">
            <a:spLocks noChangeArrowheads="1"/>
          </p:cNvSpPr>
          <p:nvPr/>
        </p:nvSpPr>
        <p:spPr bwMode="auto">
          <a:xfrm>
            <a:off x="2000250" y="3771901"/>
            <a:ext cx="3028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spcBef>
                <a:spcPct val="50000"/>
              </a:spcBef>
            </a:pPr>
            <a:endParaRPr lang="en-US" altLang="en-US" b="1">
              <a:solidFill>
                <a:srgbClr val="006699"/>
              </a:solidFill>
            </a:endParaRPr>
          </a:p>
        </p:txBody>
      </p:sp>
      <p:graphicFrame>
        <p:nvGraphicFramePr>
          <p:cNvPr id="54279" name="Object 10"/>
          <p:cNvGraphicFramePr>
            <a:graphicFrameLocks noChangeAspect="1"/>
          </p:cNvGraphicFramePr>
          <p:nvPr/>
        </p:nvGraphicFramePr>
        <p:xfrm>
          <a:off x="5029201" y="3486150"/>
          <a:ext cx="85725" cy="161925"/>
        </p:xfrm>
        <a:graphic>
          <a:graphicData uri="http://schemas.openxmlformats.org/presentationml/2006/ole">
            <mc:AlternateContent xmlns:mc="http://schemas.openxmlformats.org/markup-compatibility/2006">
              <mc:Choice xmlns:v="urn:schemas-microsoft-com:vml" Requires="v">
                <p:oleObj spid="_x0000_s2093"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3486150"/>
                        <a:ext cx="857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6" name="Text Box 11"/>
          <p:cNvSpPr txBox="1">
            <a:spLocks noChangeArrowheads="1"/>
          </p:cNvSpPr>
          <p:nvPr/>
        </p:nvSpPr>
        <p:spPr bwMode="auto">
          <a:xfrm>
            <a:off x="152400" y="1733550"/>
            <a:ext cx="7162800" cy="30469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lgn="just">
              <a:spcBef>
                <a:spcPct val="50000"/>
              </a:spcBef>
            </a:pPr>
            <a:r>
              <a:rPr lang="en-US" altLang="en-US" sz="3200" b="1" i="1" dirty="0">
                <a:latin typeface="Calibri" pitchFamily="34" charset="0"/>
                <a:cs typeface="Calibri" pitchFamily="34" charset="0"/>
              </a:rPr>
              <a:t>    </a:t>
            </a:r>
            <a:r>
              <a:rPr lang="vi-VN" altLang="en-US" sz="3200" b="1" i="1" dirty="0">
                <a:latin typeface="Calibri" pitchFamily="34" charset="0"/>
                <a:cs typeface="Calibri" pitchFamily="34" charset="0"/>
              </a:rPr>
              <a:t>Tiếng hót có khi êm đềm, có khi rộn rã như một điệu đàn trong bóng xế, âm thanh vang mãi trong tĩnh mịch... vì hình ảnh so sánh đó gợi tả rất đúng, rất đặc biệt tiếng hót hoạ mi âm vang trong buổi chiều tĩnh mịch.</a:t>
            </a:r>
            <a:endParaRPr lang="en-US" altLang="en-US" sz="3200" b="1" i="1" dirty="0">
              <a:latin typeface="Calibri" pitchFamily="34" charset="0"/>
              <a:cs typeface="Calibri" pitchFamily="34" charset="0"/>
            </a:endParaRPr>
          </a:p>
        </p:txBody>
      </p:sp>
      <p:sp>
        <p:nvSpPr>
          <p:cNvPr id="54281" name="Rectangle 12"/>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sz="1800">
              <a:solidFill>
                <a:srgbClr val="006699"/>
              </a:solidFill>
              <a:latin typeface="Verdana" pitchFamily="34" charset="0"/>
            </a:endParaRPr>
          </a:p>
        </p:txBody>
      </p:sp>
      <p:sp>
        <p:nvSpPr>
          <p:cNvPr id="54282" name="Rectangle 13"/>
          <p:cNvSpPr>
            <a:spLocks noChangeArrowheads="1"/>
          </p:cNvSpPr>
          <p:nvPr/>
        </p:nvSpPr>
        <p:spPr bwMode="auto">
          <a:xfrm>
            <a:off x="1143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sz="1800">
              <a:solidFill>
                <a:srgbClr val="006699"/>
              </a:solidFill>
              <a:latin typeface="Verdana" pitchFamily="34" charset="0"/>
            </a:endParaRPr>
          </a:p>
        </p:txBody>
      </p:sp>
      <p:graphicFrame>
        <p:nvGraphicFramePr>
          <p:cNvPr id="54283" name="Object 14"/>
          <p:cNvGraphicFramePr>
            <a:graphicFrameLocks noChangeAspect="1"/>
          </p:cNvGraphicFramePr>
          <p:nvPr/>
        </p:nvGraphicFramePr>
        <p:xfrm>
          <a:off x="4548189" y="2711054"/>
          <a:ext cx="85725" cy="161925"/>
        </p:xfrm>
        <a:graphic>
          <a:graphicData uri="http://schemas.openxmlformats.org/presentationml/2006/ole">
            <mc:AlternateContent xmlns:mc="http://schemas.openxmlformats.org/markup-compatibility/2006">
              <mc:Choice xmlns:v="urn:schemas-microsoft-com:vml" Requires="v">
                <p:oleObj spid="_x0000_s2094" name="Equation" r:id="rId6" imgW="114151" imgH="215619" progId="Equation.3">
                  <p:embed/>
                </p:oleObj>
              </mc:Choice>
              <mc:Fallback>
                <p:oleObj name="Equation" r:id="rId6"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89" y="2711054"/>
                        <a:ext cx="85725"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9" name="Text Box 15"/>
          <p:cNvSpPr txBox="1">
            <a:spLocks noChangeArrowheads="1"/>
          </p:cNvSpPr>
          <p:nvPr/>
        </p:nvSpPr>
        <p:spPr bwMode="auto">
          <a:xfrm>
            <a:off x="152400" y="514350"/>
            <a:ext cx="8839200" cy="10772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cs typeface="Arial" pitchFamily="34" charset="0"/>
              </a:defRPr>
            </a:lvl1pPr>
            <a:lvl2pPr marL="742950" indent="-285750">
              <a:defRPr sz="2800">
                <a:solidFill>
                  <a:schemeClr val="tx1"/>
                </a:solidFill>
                <a:latin typeface="Times New Roman" pitchFamily="18" charset="0"/>
                <a:cs typeface="Arial" pitchFamily="34" charset="0"/>
              </a:defRPr>
            </a:lvl2pPr>
            <a:lvl3pPr marL="1143000" indent="-228600">
              <a:defRPr sz="2800">
                <a:solidFill>
                  <a:schemeClr val="tx1"/>
                </a:solidFill>
                <a:latin typeface="Times New Roman" pitchFamily="18" charset="0"/>
                <a:cs typeface="Arial" pitchFamily="34" charset="0"/>
              </a:defRPr>
            </a:lvl3pPr>
            <a:lvl4pPr marL="1600200" indent="-228600">
              <a:defRPr sz="2800">
                <a:solidFill>
                  <a:schemeClr val="tx1"/>
                </a:solidFill>
                <a:latin typeface="Times New Roman" pitchFamily="18" charset="0"/>
                <a:cs typeface="Arial" pitchFamily="34" charset="0"/>
              </a:defRPr>
            </a:lvl4pPr>
            <a:lvl5pPr marL="2057400" indent="-228600">
              <a:defRPr sz="28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pitchFamily="34" charset="0"/>
              </a:defRPr>
            </a:lvl9pPr>
          </a:lstStyle>
          <a:p>
            <a:pPr>
              <a:spcBef>
                <a:spcPct val="50000"/>
              </a:spcBef>
            </a:pPr>
            <a:r>
              <a:rPr lang="en-US" altLang="en-US" sz="3200" b="1">
                <a:solidFill>
                  <a:srgbClr val="FF0000"/>
                </a:solidFill>
              </a:rPr>
              <a:t>Em thích những chi tiết và hình ảnh so sánh nào? Vì sao?</a:t>
            </a:r>
          </a:p>
        </p:txBody>
      </p:sp>
      <p:pic>
        <p:nvPicPr>
          <p:cNvPr id="54285"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9500" y="2865834"/>
            <a:ext cx="1714500" cy="229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5"/>
          <p:cNvSpPr txBox="1">
            <a:spLocks noChangeArrowheads="1"/>
          </p:cNvSpPr>
          <p:nvPr/>
        </p:nvSpPr>
        <p:spPr bwMode="auto">
          <a:xfrm>
            <a:off x="1378527" y="0"/>
            <a:ext cx="670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dirty="0" err="1" smtClean="0">
                <a:solidFill>
                  <a:srgbClr val="0000FF"/>
                </a:solidFill>
              </a:rPr>
              <a:t>làm</a:t>
            </a:r>
            <a:r>
              <a:rPr lang="en-US" sz="2000" b="1" u="sng" dirty="0" smtClean="0">
                <a:solidFill>
                  <a:srgbClr val="0000FF"/>
                </a:solidFill>
              </a:rPr>
              <a:t> </a:t>
            </a:r>
            <a:r>
              <a:rPr lang="en-US" sz="2000" b="1" u="sng" dirty="0" err="1" smtClean="0">
                <a:solidFill>
                  <a:srgbClr val="0000FF"/>
                </a:solidFill>
              </a:rPr>
              <a:t>văn</a:t>
            </a:r>
            <a:r>
              <a:rPr lang="en-US" sz="2000" b="1" dirty="0" smtClean="0">
                <a:solidFill>
                  <a:srgbClr val="0000FF"/>
                </a:solidFill>
              </a:rPr>
              <a:t>:   </a:t>
            </a:r>
            <a:r>
              <a:rPr lang="en-US" altLang="en-US" sz="2800" b="1" dirty="0" err="1" smtClean="0">
                <a:solidFill>
                  <a:srgbClr val="FF0066"/>
                </a:solidFill>
                <a:latin typeface="Times New Roman" pitchFamily="18" charset="0"/>
              </a:rPr>
              <a:t>Ôn</a:t>
            </a:r>
            <a:r>
              <a:rPr lang="en-US" altLang="en-US" sz="2800" b="1" dirty="0" smtClean="0">
                <a:solidFill>
                  <a:srgbClr val="FF0066"/>
                </a:solidFill>
                <a:latin typeface="Times New Roman" pitchFamily="18" charset="0"/>
              </a:rPr>
              <a:t> </a:t>
            </a:r>
            <a:r>
              <a:rPr lang="en-US" altLang="en-US" sz="2800" b="1" dirty="0" err="1">
                <a:solidFill>
                  <a:srgbClr val="FF0066"/>
                </a:solidFill>
                <a:latin typeface="Times New Roman" pitchFamily="18" charset="0"/>
              </a:rPr>
              <a:t>tập</a:t>
            </a:r>
            <a:r>
              <a:rPr lang="en-US" altLang="en-US" sz="2800" b="1" dirty="0">
                <a:solidFill>
                  <a:srgbClr val="FF0066"/>
                </a:solidFill>
                <a:latin typeface="Times New Roman" pitchFamily="18" charset="0"/>
              </a:rPr>
              <a:t> </a:t>
            </a:r>
            <a:r>
              <a:rPr lang="en-US" altLang="en-US" sz="2800" b="1" dirty="0" err="1">
                <a:solidFill>
                  <a:srgbClr val="FF0066"/>
                </a:solidFill>
                <a:latin typeface="Times New Roman" pitchFamily="18" charset="0"/>
              </a:rPr>
              <a:t>tả</a:t>
            </a:r>
            <a:r>
              <a:rPr lang="en-US" altLang="en-US" sz="2800" b="1" dirty="0">
                <a:solidFill>
                  <a:srgbClr val="FF0066"/>
                </a:solidFill>
                <a:latin typeface="Times New Roman" pitchFamily="18" charset="0"/>
              </a:rPr>
              <a:t> con </a:t>
            </a:r>
            <a:r>
              <a:rPr lang="en-US" altLang="en-US" sz="2800" b="1" dirty="0" err="1">
                <a:solidFill>
                  <a:srgbClr val="FF0066"/>
                </a:solidFill>
                <a:latin typeface="Times New Roman" pitchFamily="18" charset="0"/>
              </a:rPr>
              <a:t>vật</a:t>
            </a:r>
            <a:r>
              <a:rPr lang="en-US" altLang="en-US" sz="2800" b="1" dirty="0">
                <a:solidFill>
                  <a:srgbClr val="006699"/>
                </a:solidFill>
                <a:latin typeface="Times New Roman" pitchFamily="18" charset="0"/>
              </a:rPr>
              <a:t> </a:t>
            </a:r>
            <a:endParaRPr lang="en-US" sz="2800" b="1" dirty="0">
              <a:solidFill>
                <a:srgbClr val="0000FF"/>
              </a:solidFill>
              <a:latin typeface="Times New Roman" pitchFamily="18" charset="0"/>
            </a:endParaRPr>
          </a:p>
        </p:txBody>
      </p:sp>
    </p:spTree>
    <p:extLst>
      <p:ext uri="{BB962C8B-B14F-4D97-AF65-F5344CB8AC3E}">
        <p14:creationId xmlns:p14="http://schemas.microsoft.com/office/powerpoint/2010/main" val="87967920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1759"/>
                                        </p:tgtEl>
                                        <p:attrNameLst>
                                          <p:attrName>style.visibility</p:attrName>
                                        </p:attrNameLst>
                                      </p:cBhvr>
                                      <p:to>
                                        <p:strVal val="visible"/>
                                      </p:to>
                                    </p:set>
                                    <p:animEffect transition="in" filter="checkerboard(across)">
                                      <p:cBhvr>
                                        <p:cTn id="7" dur="500"/>
                                        <p:tgtEl>
                                          <p:spTgt spid="31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fade">
                                      <p:cBhvr>
                                        <p:cTn id="12" dur="1000"/>
                                        <p:tgtEl>
                                          <p:spTgt spid="12296"/>
                                        </p:tgtEl>
                                      </p:cBhvr>
                                    </p:animEffect>
                                    <p:anim calcmode="lin" valueType="num">
                                      <p:cBhvr>
                                        <p:cTn id="13" dur="1000" fill="hold"/>
                                        <p:tgtEl>
                                          <p:spTgt spid="12296"/>
                                        </p:tgtEl>
                                        <p:attrNameLst>
                                          <p:attrName>ppt_x</p:attrName>
                                        </p:attrNameLst>
                                      </p:cBhvr>
                                      <p:tavLst>
                                        <p:tav tm="0">
                                          <p:val>
                                            <p:strVal val="#ppt_x"/>
                                          </p:val>
                                        </p:tav>
                                        <p:tav tm="100000">
                                          <p:val>
                                            <p:strVal val="#ppt_x"/>
                                          </p:val>
                                        </p:tav>
                                      </p:tavLst>
                                    </p:anim>
                                    <p:anim calcmode="lin" valueType="num">
                                      <p:cBhvr>
                                        <p:cTn id="14"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317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Grp="1" noChangeAspect="1"/>
          </p:cNvGraphicFramePr>
          <p:nvPr>
            <p:ph sz="quarter" idx="4294967295"/>
            <p:extLst>
              <p:ext uri="{D42A27DB-BD31-4B8C-83A1-F6EECF244321}">
                <p14:modId xmlns:p14="http://schemas.microsoft.com/office/powerpoint/2010/main" val="250740996"/>
              </p:ext>
            </p:extLst>
          </p:nvPr>
        </p:nvGraphicFramePr>
        <p:xfrm>
          <a:off x="9058276" y="1734741"/>
          <a:ext cx="85725" cy="161925"/>
        </p:xfrm>
        <a:graphic>
          <a:graphicData uri="http://schemas.openxmlformats.org/presentationml/2006/ole">
            <mc:AlternateContent xmlns:mc="http://schemas.openxmlformats.org/markup-compatibility/2006">
              <mc:Choice xmlns:v="urn:schemas-microsoft-com:vml" Requires="v">
                <p:oleObj spid="_x0000_s3106" r:id="rId3" imgW="114151" imgH="215619" progId="Equation.3">
                  <p:embed/>
                </p:oleObj>
              </mc:Choice>
              <mc:Fallback>
                <p:oleObj r:id="rId3" imgW="114151" imgH="215619"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276" y="1734741"/>
                        <a:ext cx="857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5299" name="Text Box 6"/>
          <p:cNvSpPr txBox="1">
            <a:spLocks noChangeArrowheads="1"/>
          </p:cNvSpPr>
          <p:nvPr/>
        </p:nvSpPr>
        <p:spPr bwMode="auto">
          <a:xfrm>
            <a:off x="2845594" y="-219075"/>
            <a:ext cx="3498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buFont typeface="Arial" pitchFamily="34" charset="0"/>
              <a:buNone/>
            </a:pPr>
            <a:endParaRPr lang="en-US" altLang="en-US" sz="1800">
              <a:latin typeface="Times New Roman" pitchFamily="18" charset="0"/>
            </a:endParaRPr>
          </a:p>
        </p:txBody>
      </p:sp>
      <p:graphicFrame>
        <p:nvGraphicFramePr>
          <p:cNvPr id="55300" name="Object 12"/>
          <p:cNvGraphicFramePr>
            <a:graphicFrameLocks noChangeAspect="1"/>
          </p:cNvGraphicFramePr>
          <p:nvPr>
            <p:extLst>
              <p:ext uri="{D42A27DB-BD31-4B8C-83A1-F6EECF244321}">
                <p14:modId xmlns:p14="http://schemas.microsoft.com/office/powerpoint/2010/main" val="2780778723"/>
              </p:ext>
            </p:extLst>
          </p:nvPr>
        </p:nvGraphicFramePr>
        <p:xfrm>
          <a:off x="3998119" y="3639771"/>
          <a:ext cx="85725" cy="161925"/>
        </p:xfrm>
        <a:graphic>
          <a:graphicData uri="http://schemas.openxmlformats.org/presentationml/2006/ole">
            <mc:AlternateContent xmlns:mc="http://schemas.openxmlformats.org/markup-compatibility/2006">
              <mc:Choice xmlns:v="urn:schemas-microsoft-com:vml" Requires="v">
                <p:oleObj spid="_x0000_s3107" r:id="rId5" imgW="114151" imgH="215619" progId="Equation.3">
                  <p:embed/>
                </p:oleObj>
              </mc:Choice>
              <mc:Fallback>
                <p:oleObj r:id="rId5"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119" y="3639771"/>
                        <a:ext cx="857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5301" name="Rectangle 14"/>
          <p:cNvSpPr>
            <a:spLocks noChangeArrowheads="1"/>
          </p:cNvSpPr>
          <p:nvPr/>
        </p:nvSpPr>
        <p:spPr bwMode="auto">
          <a:xfrm>
            <a:off x="1143001" y="-37457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Arial" pitchFamily="34" charset="0"/>
              <a:buNone/>
            </a:pPr>
            <a:endParaRPr lang="en-US" altLang="en-US" sz="1800">
              <a:latin typeface="Verdana" pitchFamily="34" charset="0"/>
            </a:endParaRPr>
          </a:p>
        </p:txBody>
      </p:sp>
      <p:sp>
        <p:nvSpPr>
          <p:cNvPr id="55302" name="Rectangle 15"/>
          <p:cNvSpPr>
            <a:spLocks noChangeArrowheads="1"/>
          </p:cNvSpPr>
          <p:nvPr/>
        </p:nvSpPr>
        <p:spPr bwMode="auto">
          <a:xfrm>
            <a:off x="1143001" y="-37457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Arial" pitchFamily="34" charset="0"/>
              <a:buNone/>
            </a:pPr>
            <a:endParaRPr lang="en-US" altLang="en-US" sz="1800">
              <a:latin typeface="Verdana" pitchFamily="34" charset="0"/>
            </a:endParaRPr>
          </a:p>
        </p:txBody>
      </p:sp>
      <p:sp>
        <p:nvSpPr>
          <p:cNvPr id="8213" name="Text Box 21"/>
          <p:cNvSpPr txBox="1">
            <a:spLocks noChangeArrowheads="1"/>
          </p:cNvSpPr>
          <p:nvPr/>
        </p:nvSpPr>
        <p:spPr bwMode="auto">
          <a:xfrm>
            <a:off x="1488577" y="971550"/>
            <a:ext cx="2009775" cy="553998"/>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sz="3000" b="1" u="sng">
                <a:solidFill>
                  <a:srgbClr val="9900CC"/>
                </a:solidFill>
                <a:latin typeface="Times New Roman" pitchFamily="18" charset="0"/>
              </a:rPr>
              <a:t>1. Mở bài:</a:t>
            </a:r>
            <a:endParaRPr lang="en-US" altLang="en-US" sz="3000" b="1" u="sng">
              <a:solidFill>
                <a:srgbClr val="000000"/>
              </a:solidFill>
              <a:latin typeface="Times New Roman" pitchFamily="18" charset="0"/>
            </a:endParaRPr>
          </a:p>
        </p:txBody>
      </p:sp>
      <p:sp>
        <p:nvSpPr>
          <p:cNvPr id="8214" name="Text Box 22"/>
          <p:cNvSpPr txBox="1">
            <a:spLocks noChangeArrowheads="1"/>
          </p:cNvSpPr>
          <p:nvPr/>
        </p:nvSpPr>
        <p:spPr bwMode="auto">
          <a:xfrm>
            <a:off x="1564777" y="2266950"/>
            <a:ext cx="1447800" cy="1015663"/>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sz="3000" b="1" u="sng">
                <a:solidFill>
                  <a:srgbClr val="9900CC"/>
                </a:solidFill>
                <a:latin typeface="Times New Roman" pitchFamily="18" charset="0"/>
              </a:rPr>
              <a:t>2. Thân bài:</a:t>
            </a:r>
            <a:r>
              <a:rPr lang="en-US" altLang="en-US" sz="3000" u="sng">
                <a:solidFill>
                  <a:srgbClr val="000000"/>
                </a:solidFill>
                <a:latin typeface="Times New Roman" pitchFamily="18" charset="0"/>
              </a:rPr>
              <a:t> </a:t>
            </a:r>
          </a:p>
        </p:txBody>
      </p:sp>
      <p:sp>
        <p:nvSpPr>
          <p:cNvPr id="55305" name="Text Box 23"/>
          <p:cNvSpPr txBox="1">
            <a:spLocks noChangeArrowheads="1"/>
          </p:cNvSpPr>
          <p:nvPr/>
        </p:nvSpPr>
        <p:spPr bwMode="auto">
          <a:xfrm>
            <a:off x="152400" y="430975"/>
            <a:ext cx="7620000" cy="475655"/>
          </a:xfrm>
          <a:prstGeom prst="rect">
            <a:avLst/>
          </a:prstGeom>
          <a:noFill/>
          <a:ln w="9525">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spcBef>
                <a:spcPct val="50000"/>
              </a:spcBef>
              <a:buFont typeface="Arial" pitchFamily="34" charset="0"/>
              <a:buNone/>
            </a:pPr>
            <a:r>
              <a:rPr lang="en-US" altLang="en-US" b="1" dirty="0" err="1">
                <a:solidFill>
                  <a:srgbClr val="FF0000"/>
                </a:solidFill>
                <a:latin typeface="Times New Roman" pitchFamily="18" charset="0"/>
              </a:rPr>
              <a:t>Cấu</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tạo</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của</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bài</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văn</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miêu</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tả</a:t>
            </a:r>
            <a:r>
              <a:rPr lang="en-US" altLang="en-US" b="1" dirty="0">
                <a:solidFill>
                  <a:srgbClr val="FF0000"/>
                </a:solidFill>
                <a:latin typeface="Times New Roman" pitchFamily="18" charset="0"/>
              </a:rPr>
              <a:t> con </a:t>
            </a:r>
            <a:r>
              <a:rPr lang="en-US" altLang="en-US" b="1" dirty="0" err="1">
                <a:solidFill>
                  <a:srgbClr val="FF0000"/>
                </a:solidFill>
                <a:latin typeface="Times New Roman" pitchFamily="18" charset="0"/>
              </a:rPr>
              <a:t>vật</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gồm</a:t>
            </a:r>
            <a:r>
              <a:rPr lang="en-US" altLang="en-US" b="1" dirty="0">
                <a:solidFill>
                  <a:srgbClr val="FF0000"/>
                </a:solidFill>
                <a:latin typeface="Times New Roman" pitchFamily="18" charset="0"/>
              </a:rPr>
              <a:t> 3 </a:t>
            </a:r>
            <a:r>
              <a:rPr lang="en-US" altLang="en-US" b="1" dirty="0" err="1">
                <a:solidFill>
                  <a:srgbClr val="FF0000"/>
                </a:solidFill>
                <a:latin typeface="Times New Roman" pitchFamily="18" charset="0"/>
              </a:rPr>
              <a:t>phần</a:t>
            </a:r>
            <a:r>
              <a:rPr lang="en-US" altLang="en-US" b="1" dirty="0">
                <a:solidFill>
                  <a:srgbClr val="FF0000"/>
                </a:solidFill>
                <a:latin typeface="Times New Roman" pitchFamily="18" charset="0"/>
              </a:rPr>
              <a:t>:</a:t>
            </a:r>
          </a:p>
        </p:txBody>
      </p:sp>
      <p:sp>
        <p:nvSpPr>
          <p:cNvPr id="2" name="Text Box 22"/>
          <p:cNvSpPr txBox="1">
            <a:spLocks noChangeArrowheads="1"/>
          </p:cNvSpPr>
          <p:nvPr/>
        </p:nvSpPr>
        <p:spPr bwMode="auto">
          <a:xfrm>
            <a:off x="1419225" y="4501575"/>
            <a:ext cx="2009775" cy="553998"/>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sz="3000" b="1" u="sng">
                <a:solidFill>
                  <a:srgbClr val="9900CC"/>
                </a:solidFill>
                <a:latin typeface="Times New Roman" pitchFamily="18" charset="0"/>
              </a:rPr>
              <a:t>3. Kết bài</a:t>
            </a:r>
            <a:r>
              <a:rPr lang="en-US" altLang="en-US" sz="3000" b="1" u="sng">
                <a:solidFill>
                  <a:srgbClr val="000099"/>
                </a:solidFill>
                <a:latin typeface="Times New Roman" pitchFamily="18" charset="0"/>
              </a:rPr>
              <a:t>:</a:t>
            </a:r>
            <a:endParaRPr lang="en-US" altLang="en-US" sz="3000" b="1" u="sng">
              <a:solidFill>
                <a:srgbClr val="000000"/>
              </a:solidFill>
              <a:latin typeface="Times New Roman" pitchFamily="18" charset="0"/>
            </a:endParaRPr>
          </a:p>
        </p:txBody>
      </p:sp>
      <p:sp>
        <p:nvSpPr>
          <p:cNvPr id="55307" name="Text Box 23"/>
          <p:cNvSpPr txBox="1">
            <a:spLocks noChangeArrowheads="1"/>
          </p:cNvSpPr>
          <p:nvPr/>
        </p:nvSpPr>
        <p:spPr bwMode="auto">
          <a:xfrm>
            <a:off x="76200" y="947800"/>
            <a:ext cx="1028700" cy="424731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sz="3000" b="1">
                <a:latin typeface="Times New Roman" pitchFamily="18" charset="0"/>
              </a:rPr>
              <a:t>Cấu tạo của bài văn miêu tả con vật</a:t>
            </a:r>
          </a:p>
        </p:txBody>
      </p:sp>
      <p:sp>
        <p:nvSpPr>
          <p:cNvPr id="153628" name="Arc 28"/>
          <p:cNvSpPr>
            <a:spLocks noChangeArrowheads="1"/>
          </p:cNvSpPr>
          <p:nvPr/>
        </p:nvSpPr>
        <p:spPr bwMode="auto">
          <a:xfrm rot="4813971" flipH="1">
            <a:off x="337087" y="3383821"/>
            <a:ext cx="1664478" cy="742950"/>
          </a:xfrm>
          <a:custGeom>
            <a:avLst/>
            <a:gdLst>
              <a:gd name="T0" fmla="*/ 0 w 19918"/>
              <a:gd name="T1" fmla="*/ 2147483646 h 21600"/>
              <a:gd name="T2" fmla="*/ 2147483646 w 19918"/>
              <a:gd name="T3" fmla="*/ 0 h 21600"/>
              <a:gd name="T4" fmla="*/ 2147483646 w 19918"/>
              <a:gd name="T5" fmla="*/ 2147483646 h 21600"/>
              <a:gd name="T6" fmla="*/ 0 w 19918"/>
              <a:gd name="T7" fmla="*/ 2147483646 h 21600"/>
              <a:gd name="T8" fmla="*/ 2147483646 w 19918"/>
              <a:gd name="T9" fmla="*/ 0 h 21600"/>
              <a:gd name="T10" fmla="*/ 2147483646 w 19918"/>
              <a:gd name="T11" fmla="*/ 2147483646 h 21600"/>
              <a:gd name="T12" fmla="*/ 2147483646 w 19918"/>
              <a:gd name="T13" fmla="*/ 2147483646 h 21600"/>
              <a:gd name="T14" fmla="*/ 0 w 19918"/>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918" h="21600" fill="none">
                <a:moveTo>
                  <a:pt x="0" y="361"/>
                </a:moveTo>
                <a:cubicBezTo>
                  <a:pt x="1297" y="120"/>
                  <a:pt x="2614" y="-1"/>
                  <a:pt x="3934" y="0"/>
                </a:cubicBezTo>
                <a:cubicBezTo>
                  <a:pt x="10020" y="0"/>
                  <a:pt x="15824" y="2567"/>
                  <a:pt x="19918" y="7071"/>
                </a:cubicBezTo>
              </a:path>
              <a:path w="19918" h="21600" stroke="0">
                <a:moveTo>
                  <a:pt x="0" y="361"/>
                </a:moveTo>
                <a:cubicBezTo>
                  <a:pt x="1297" y="120"/>
                  <a:pt x="2614" y="-1"/>
                  <a:pt x="3934" y="0"/>
                </a:cubicBezTo>
                <a:cubicBezTo>
                  <a:pt x="10020" y="0"/>
                  <a:pt x="15824" y="2567"/>
                  <a:pt x="19918" y="7071"/>
                </a:cubicBezTo>
                <a:lnTo>
                  <a:pt x="3934" y="21600"/>
                </a:lnTo>
                <a:lnTo>
                  <a:pt x="0" y="361"/>
                </a:lnTo>
                <a:close/>
              </a:path>
            </a:pathLst>
          </a:custGeom>
          <a:noFill/>
          <a:ln w="7620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a:lstStyle/>
          <a:p>
            <a:endParaRPr lang="en-US" sz="3000"/>
          </a:p>
        </p:txBody>
      </p:sp>
      <p:sp>
        <p:nvSpPr>
          <p:cNvPr id="153630" name="Line 30"/>
          <p:cNvSpPr>
            <a:spLocks noChangeShapeType="1"/>
          </p:cNvSpPr>
          <p:nvPr/>
        </p:nvSpPr>
        <p:spPr bwMode="auto">
          <a:xfrm flipV="1">
            <a:off x="1107577" y="2849167"/>
            <a:ext cx="457200" cy="1190"/>
          </a:xfrm>
          <a:prstGeom prst="line">
            <a:avLst/>
          </a:prstGeom>
          <a:noFill/>
          <a:ln w="7620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sz="3000"/>
          </a:p>
        </p:txBody>
      </p:sp>
      <p:sp>
        <p:nvSpPr>
          <p:cNvPr id="4" name="Text Box 21"/>
          <p:cNvSpPr txBox="1">
            <a:spLocks noChangeArrowheads="1"/>
          </p:cNvSpPr>
          <p:nvPr/>
        </p:nvSpPr>
        <p:spPr bwMode="auto">
          <a:xfrm>
            <a:off x="4003177" y="936990"/>
            <a:ext cx="3969327" cy="553998"/>
          </a:xfrm>
          <a:prstGeom prst="rect">
            <a:avLst/>
          </a:prstGeom>
          <a:noFill/>
          <a:ln w="190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sz="3000" b="1">
                <a:solidFill>
                  <a:srgbClr val="000000"/>
                </a:solidFill>
                <a:latin typeface="Times New Roman" pitchFamily="18" charset="0"/>
              </a:rPr>
              <a:t>Giới thiệu con vật sẽ tả</a:t>
            </a:r>
          </a:p>
        </p:txBody>
      </p:sp>
      <p:sp>
        <p:nvSpPr>
          <p:cNvPr id="5" name="Text Box 22"/>
          <p:cNvSpPr txBox="1">
            <a:spLocks noChangeArrowheads="1"/>
          </p:cNvSpPr>
          <p:nvPr/>
        </p:nvSpPr>
        <p:spPr bwMode="auto">
          <a:xfrm>
            <a:off x="3329050" y="3432387"/>
            <a:ext cx="5562600" cy="1015663"/>
          </a:xfrm>
          <a:prstGeom prst="rect">
            <a:avLst/>
          </a:prstGeom>
          <a:noFill/>
          <a:ln w="190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sz="3000" b="1" dirty="0" err="1">
                <a:solidFill>
                  <a:srgbClr val="000000"/>
                </a:solidFill>
                <a:latin typeface="Times New Roman" pitchFamily="18" charset="0"/>
              </a:rPr>
              <a:t>Tả</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thói</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quen</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sinh</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hoạt</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và</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một</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vài</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hoạt</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động</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chính</a:t>
            </a:r>
            <a:r>
              <a:rPr lang="en-US" altLang="en-US" sz="3000" b="1" dirty="0">
                <a:solidFill>
                  <a:srgbClr val="000000"/>
                </a:solidFill>
                <a:latin typeface="Times New Roman" pitchFamily="18" charset="0"/>
              </a:rPr>
              <a:t> </a:t>
            </a:r>
            <a:r>
              <a:rPr lang="en-US" altLang="en-US" sz="3000" b="1" dirty="0" err="1">
                <a:solidFill>
                  <a:srgbClr val="000000"/>
                </a:solidFill>
                <a:latin typeface="Times New Roman" pitchFamily="18" charset="0"/>
              </a:rPr>
              <a:t>của</a:t>
            </a:r>
            <a:r>
              <a:rPr lang="en-US" altLang="en-US" sz="3000" b="1" dirty="0">
                <a:solidFill>
                  <a:srgbClr val="000000"/>
                </a:solidFill>
                <a:latin typeface="Times New Roman" pitchFamily="18" charset="0"/>
              </a:rPr>
              <a:t> con </a:t>
            </a:r>
            <a:r>
              <a:rPr lang="en-US" altLang="en-US" sz="3000" b="1" dirty="0" err="1">
                <a:solidFill>
                  <a:srgbClr val="000000"/>
                </a:solidFill>
                <a:latin typeface="Times New Roman" pitchFamily="18" charset="0"/>
              </a:rPr>
              <a:t>vật</a:t>
            </a:r>
            <a:r>
              <a:rPr lang="en-US" altLang="en-US" sz="3000" b="1" dirty="0">
                <a:solidFill>
                  <a:srgbClr val="000000"/>
                </a:solidFill>
                <a:latin typeface="Times New Roman" pitchFamily="18" charset="0"/>
              </a:rPr>
              <a:t>.</a:t>
            </a:r>
          </a:p>
        </p:txBody>
      </p:sp>
      <p:sp>
        <p:nvSpPr>
          <p:cNvPr id="6" name="Text Box 22"/>
          <p:cNvSpPr txBox="1">
            <a:spLocks noChangeArrowheads="1"/>
          </p:cNvSpPr>
          <p:nvPr/>
        </p:nvSpPr>
        <p:spPr bwMode="auto">
          <a:xfrm>
            <a:off x="3305300" y="1581150"/>
            <a:ext cx="1488374" cy="1015663"/>
          </a:xfrm>
          <a:prstGeom prst="rect">
            <a:avLst/>
          </a:prstGeom>
          <a:noFill/>
          <a:ln w="190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sz="3000" b="1">
                <a:solidFill>
                  <a:srgbClr val="000000"/>
                </a:solidFill>
                <a:latin typeface="Times New Roman" pitchFamily="18" charset="0"/>
              </a:rPr>
              <a:t>Tả hình dáng</a:t>
            </a:r>
          </a:p>
        </p:txBody>
      </p:sp>
      <p:sp>
        <p:nvSpPr>
          <p:cNvPr id="7" name="Text Box 22"/>
          <p:cNvSpPr txBox="1">
            <a:spLocks noChangeArrowheads="1"/>
          </p:cNvSpPr>
          <p:nvPr/>
        </p:nvSpPr>
        <p:spPr bwMode="auto">
          <a:xfrm>
            <a:off x="3704906" y="4552950"/>
            <a:ext cx="4976749" cy="553998"/>
          </a:xfrm>
          <a:prstGeom prst="rect">
            <a:avLst/>
          </a:prstGeom>
          <a:noFill/>
          <a:ln w="190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None/>
            </a:pPr>
            <a:r>
              <a:rPr lang="en-US" altLang="en-US" sz="3000" b="1">
                <a:solidFill>
                  <a:srgbClr val="000000"/>
                </a:solidFill>
                <a:latin typeface="Times New Roman" pitchFamily="18" charset="0"/>
              </a:rPr>
              <a:t>Nêu cảm nghĩ đối với con vật </a:t>
            </a:r>
          </a:p>
        </p:txBody>
      </p:sp>
      <p:sp>
        <p:nvSpPr>
          <p:cNvPr id="153638" name="Line 38"/>
          <p:cNvSpPr>
            <a:spLocks noChangeShapeType="1"/>
          </p:cNvSpPr>
          <p:nvPr/>
        </p:nvSpPr>
        <p:spPr bwMode="auto">
          <a:xfrm flipV="1">
            <a:off x="3545977" y="1223900"/>
            <a:ext cx="457200" cy="9525"/>
          </a:xfrm>
          <a:prstGeom prst="line">
            <a:avLst/>
          </a:prstGeom>
          <a:noFill/>
          <a:ln w="57150">
            <a:solidFill>
              <a:srgbClr val="3333CC"/>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sz="3000"/>
          </a:p>
        </p:txBody>
      </p:sp>
      <p:sp>
        <p:nvSpPr>
          <p:cNvPr id="153639" name="AutoShape 39"/>
          <p:cNvSpPr>
            <a:spLocks/>
          </p:cNvSpPr>
          <p:nvPr/>
        </p:nvSpPr>
        <p:spPr bwMode="auto">
          <a:xfrm>
            <a:off x="3036125" y="2524000"/>
            <a:ext cx="266700" cy="857250"/>
          </a:xfrm>
          <a:prstGeom prst="leftBrace">
            <a:avLst>
              <a:gd name="adj1" fmla="val 26756"/>
              <a:gd name="adj2" fmla="val 50000"/>
            </a:avLst>
          </a:prstGeom>
          <a:noFill/>
          <a:ln w="57150">
            <a:solidFill>
              <a:srgbClr val="3333CC"/>
            </a:solidFill>
            <a:round/>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pPr eaLnBrk="1" hangingPunct="1">
              <a:buFont typeface="Arial" pitchFamily="34" charset="0"/>
              <a:buNone/>
            </a:pPr>
            <a:endParaRPr lang="en-US" altLang="en-US" sz="3000"/>
          </a:p>
        </p:txBody>
      </p:sp>
      <p:sp>
        <p:nvSpPr>
          <p:cNvPr id="8" name="Text Box 22"/>
          <p:cNvSpPr txBox="1">
            <a:spLocks noChangeArrowheads="1"/>
          </p:cNvSpPr>
          <p:nvPr/>
        </p:nvSpPr>
        <p:spPr bwMode="auto">
          <a:xfrm>
            <a:off x="5029200" y="1504950"/>
            <a:ext cx="4038600" cy="923330"/>
          </a:xfrm>
          <a:prstGeom prst="rect">
            <a:avLst/>
          </a:prstGeom>
          <a:noFill/>
          <a:ln w="190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Char char="-"/>
            </a:pPr>
            <a:r>
              <a:rPr lang="en-US" altLang="en-US" sz="3000" b="1">
                <a:solidFill>
                  <a:srgbClr val="000000"/>
                </a:solidFill>
                <a:latin typeface="Times New Roman" pitchFamily="18" charset="0"/>
              </a:rPr>
              <a:t>Lông,</a:t>
            </a:r>
            <a:r>
              <a:rPr lang="en-US" altLang="en-US" sz="3000">
                <a:latin typeface="Times New Roman" pitchFamily="18" charset="0"/>
              </a:rPr>
              <a:t> </a:t>
            </a:r>
            <a:r>
              <a:rPr lang="en-US" altLang="en-US" sz="3000" b="1">
                <a:solidFill>
                  <a:srgbClr val="000000"/>
                </a:solidFill>
                <a:latin typeface="Times New Roman" pitchFamily="18" charset="0"/>
              </a:rPr>
              <a:t>đầu, mình, đuôi,...</a:t>
            </a:r>
          </a:p>
        </p:txBody>
      </p:sp>
      <p:sp>
        <p:nvSpPr>
          <p:cNvPr id="9" name="Text Box 22"/>
          <p:cNvSpPr txBox="1">
            <a:spLocks noChangeArrowheads="1"/>
          </p:cNvSpPr>
          <p:nvPr/>
        </p:nvSpPr>
        <p:spPr bwMode="auto">
          <a:xfrm>
            <a:off x="5048250" y="2399879"/>
            <a:ext cx="4019550" cy="1015663"/>
          </a:xfrm>
          <a:prstGeom prst="rect">
            <a:avLst/>
          </a:prstGeom>
          <a:noFill/>
          <a:ln w="190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ctr">
              <a:spcBef>
                <a:spcPct val="50000"/>
              </a:spcBef>
              <a:buFont typeface="Arial" pitchFamily="34" charset="0"/>
              <a:buChar char="-"/>
            </a:pPr>
            <a:r>
              <a:rPr lang="en-US" altLang="en-US" sz="3000" b="1">
                <a:solidFill>
                  <a:srgbClr val="000000"/>
                </a:solidFill>
                <a:latin typeface="Times New Roman" pitchFamily="18" charset="0"/>
              </a:rPr>
              <a:t>Mắt, mũi, miệng, tai, móng...</a:t>
            </a:r>
          </a:p>
        </p:txBody>
      </p:sp>
      <p:sp>
        <p:nvSpPr>
          <p:cNvPr id="153647" name="AutoShape 47"/>
          <p:cNvSpPr>
            <a:spLocks/>
          </p:cNvSpPr>
          <p:nvPr/>
        </p:nvSpPr>
        <p:spPr bwMode="auto">
          <a:xfrm>
            <a:off x="4817425" y="2076450"/>
            <a:ext cx="171450" cy="571500"/>
          </a:xfrm>
          <a:prstGeom prst="leftBrace">
            <a:avLst>
              <a:gd name="adj1" fmla="val 27747"/>
              <a:gd name="adj2" fmla="val 50000"/>
            </a:avLst>
          </a:prstGeom>
          <a:noFill/>
          <a:ln w="28575">
            <a:solidFill>
              <a:srgbClr val="00CC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none" anchor="ctr"/>
          <a:lstStyle/>
          <a:p>
            <a:pPr eaLnBrk="1" hangingPunct="1">
              <a:buFont typeface="Arial" pitchFamily="34" charset="0"/>
              <a:buNone/>
            </a:pPr>
            <a:endParaRPr lang="en-US" altLang="en-US" sz="3000"/>
          </a:p>
        </p:txBody>
      </p:sp>
      <p:sp>
        <p:nvSpPr>
          <p:cNvPr id="153648" name="Line 48"/>
          <p:cNvSpPr>
            <a:spLocks noChangeShapeType="1"/>
          </p:cNvSpPr>
          <p:nvPr/>
        </p:nvSpPr>
        <p:spPr bwMode="auto">
          <a:xfrm>
            <a:off x="3469575" y="4800350"/>
            <a:ext cx="182880" cy="0"/>
          </a:xfrm>
          <a:prstGeom prst="line">
            <a:avLst/>
          </a:prstGeom>
          <a:noFill/>
          <a:ln w="57150">
            <a:solidFill>
              <a:srgbClr val="3333CC"/>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sz="3000"/>
          </a:p>
        </p:txBody>
      </p:sp>
      <p:sp>
        <p:nvSpPr>
          <p:cNvPr id="24" name="Line 30"/>
          <p:cNvSpPr>
            <a:spLocks noChangeShapeType="1"/>
          </p:cNvSpPr>
          <p:nvPr/>
        </p:nvSpPr>
        <p:spPr bwMode="auto">
          <a:xfrm flipV="1">
            <a:off x="1132702" y="1233425"/>
            <a:ext cx="355875" cy="1551182"/>
          </a:xfrm>
          <a:prstGeom prst="line">
            <a:avLst/>
          </a:prstGeom>
          <a:noFill/>
          <a:ln w="7620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endParaRPr lang="en-US" sz="3000"/>
          </a:p>
        </p:txBody>
      </p:sp>
      <p:sp>
        <p:nvSpPr>
          <p:cNvPr id="26" name="Text Box 5"/>
          <p:cNvSpPr txBox="1">
            <a:spLocks noChangeArrowheads="1"/>
          </p:cNvSpPr>
          <p:nvPr/>
        </p:nvSpPr>
        <p:spPr bwMode="auto">
          <a:xfrm>
            <a:off x="1378527" y="-19050"/>
            <a:ext cx="670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dirty="0" err="1" smtClean="0">
                <a:solidFill>
                  <a:srgbClr val="0000FF"/>
                </a:solidFill>
              </a:rPr>
              <a:t>làm</a:t>
            </a:r>
            <a:r>
              <a:rPr lang="en-US" sz="2000" b="1" u="sng" dirty="0" smtClean="0">
                <a:solidFill>
                  <a:srgbClr val="0000FF"/>
                </a:solidFill>
              </a:rPr>
              <a:t> </a:t>
            </a:r>
            <a:r>
              <a:rPr lang="en-US" sz="2000" b="1" u="sng" dirty="0" err="1" smtClean="0">
                <a:solidFill>
                  <a:srgbClr val="0000FF"/>
                </a:solidFill>
              </a:rPr>
              <a:t>văn</a:t>
            </a:r>
            <a:r>
              <a:rPr lang="en-US" sz="2000" b="1" dirty="0" smtClean="0">
                <a:solidFill>
                  <a:srgbClr val="0000FF"/>
                </a:solidFill>
              </a:rPr>
              <a:t>:   </a:t>
            </a:r>
            <a:r>
              <a:rPr lang="en-US" altLang="en-US" sz="2800" b="1" dirty="0" err="1" smtClean="0">
                <a:solidFill>
                  <a:srgbClr val="FF0066"/>
                </a:solidFill>
                <a:latin typeface="Times New Roman" pitchFamily="18" charset="0"/>
              </a:rPr>
              <a:t>Ôn</a:t>
            </a:r>
            <a:r>
              <a:rPr lang="en-US" altLang="en-US" sz="2800" b="1" dirty="0" smtClean="0">
                <a:solidFill>
                  <a:srgbClr val="FF0066"/>
                </a:solidFill>
                <a:latin typeface="Times New Roman" pitchFamily="18" charset="0"/>
              </a:rPr>
              <a:t> </a:t>
            </a:r>
            <a:r>
              <a:rPr lang="en-US" altLang="en-US" sz="2800" b="1" dirty="0" err="1">
                <a:solidFill>
                  <a:srgbClr val="FF0066"/>
                </a:solidFill>
                <a:latin typeface="Times New Roman" pitchFamily="18" charset="0"/>
              </a:rPr>
              <a:t>tập</a:t>
            </a:r>
            <a:r>
              <a:rPr lang="en-US" altLang="en-US" sz="2800" b="1" dirty="0">
                <a:solidFill>
                  <a:srgbClr val="FF0066"/>
                </a:solidFill>
                <a:latin typeface="Times New Roman" pitchFamily="18" charset="0"/>
              </a:rPr>
              <a:t> </a:t>
            </a:r>
            <a:r>
              <a:rPr lang="en-US" altLang="en-US" sz="2800" b="1" dirty="0" err="1">
                <a:solidFill>
                  <a:srgbClr val="FF0066"/>
                </a:solidFill>
                <a:latin typeface="Times New Roman" pitchFamily="18" charset="0"/>
              </a:rPr>
              <a:t>tả</a:t>
            </a:r>
            <a:r>
              <a:rPr lang="en-US" altLang="en-US" sz="2800" b="1" dirty="0">
                <a:solidFill>
                  <a:srgbClr val="FF0066"/>
                </a:solidFill>
                <a:latin typeface="Times New Roman" pitchFamily="18" charset="0"/>
              </a:rPr>
              <a:t> con </a:t>
            </a:r>
            <a:r>
              <a:rPr lang="en-US" altLang="en-US" sz="2800" b="1" dirty="0" err="1">
                <a:solidFill>
                  <a:srgbClr val="FF0066"/>
                </a:solidFill>
                <a:latin typeface="Times New Roman" pitchFamily="18" charset="0"/>
              </a:rPr>
              <a:t>vật</a:t>
            </a:r>
            <a:r>
              <a:rPr lang="en-US" altLang="en-US" sz="2800" b="1" dirty="0">
                <a:solidFill>
                  <a:srgbClr val="006699"/>
                </a:solidFill>
                <a:latin typeface="Times New Roman" pitchFamily="18" charset="0"/>
              </a:rPr>
              <a:t> </a:t>
            </a:r>
            <a:endParaRPr lang="en-US" sz="2800" b="1" dirty="0">
              <a:solidFill>
                <a:srgbClr val="0000FF"/>
              </a:solidFill>
              <a:latin typeface="Times New Roman" pitchFamily="18" charset="0"/>
            </a:endParaRPr>
          </a:p>
        </p:txBody>
      </p:sp>
    </p:spTree>
    <p:extLst>
      <p:ext uri="{BB962C8B-B14F-4D97-AF65-F5344CB8AC3E}">
        <p14:creationId xmlns:p14="http://schemas.microsoft.com/office/powerpoint/2010/main" val="3794555935"/>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3630"/>
                                        </p:tgtEl>
                                        <p:attrNameLst>
                                          <p:attrName>style.visibility</p:attrName>
                                        </p:attrNameLst>
                                      </p:cBhvr>
                                      <p:to>
                                        <p:strVal val="visible"/>
                                      </p:to>
                                    </p:set>
                                    <p:animEffect transition="in" filter="box(in)">
                                      <p:cBhvr>
                                        <p:cTn id="7" dur="500"/>
                                        <p:tgtEl>
                                          <p:spTgt spid="153630"/>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53628"/>
                                        </p:tgtEl>
                                        <p:attrNameLst>
                                          <p:attrName>style.visibility</p:attrName>
                                        </p:attrNameLst>
                                      </p:cBhvr>
                                      <p:to>
                                        <p:strVal val="visible"/>
                                      </p:to>
                                    </p:set>
                                    <p:animEffect transition="in" filter="box(in)">
                                      <p:cBhvr>
                                        <p:cTn id="11" dur="500"/>
                                        <p:tgtEl>
                                          <p:spTgt spid="153628"/>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ox(in)">
                                      <p:cBhvr>
                                        <p:cTn id="14" dur="500"/>
                                        <p:tgtEl>
                                          <p:spTgt spid="24"/>
                                        </p:tgtEl>
                                      </p:cBhvr>
                                    </p:animEffect>
                                  </p:childTnLst>
                                </p:cTn>
                              </p:par>
                            </p:childTnLst>
                          </p:cTn>
                        </p:par>
                        <p:par>
                          <p:cTn id="15" fill="hold" nodeType="afterGroup">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8213"/>
                                        </p:tgtEl>
                                        <p:attrNameLst>
                                          <p:attrName>style.visibility</p:attrName>
                                        </p:attrNameLst>
                                      </p:cBhvr>
                                      <p:to>
                                        <p:strVal val="visible"/>
                                      </p:to>
                                    </p:set>
                                    <p:animEffect transition="in" filter="box(in)">
                                      <p:cBhvr>
                                        <p:cTn id="18" dur="500"/>
                                        <p:tgtEl>
                                          <p:spTgt spid="8213"/>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8214"/>
                                        </p:tgtEl>
                                        <p:attrNameLst>
                                          <p:attrName>style.visibility</p:attrName>
                                        </p:attrNameLst>
                                      </p:cBhvr>
                                      <p:to>
                                        <p:strVal val="visible"/>
                                      </p:to>
                                    </p:set>
                                    <p:animEffect transition="in" filter="box(in)">
                                      <p:cBhvr>
                                        <p:cTn id="22" dur="500"/>
                                        <p:tgtEl>
                                          <p:spTgt spid="8214"/>
                                        </p:tgtEl>
                                      </p:cBhvr>
                                    </p:animEffect>
                                  </p:childTnLst>
                                </p:cTn>
                              </p:par>
                            </p:childTnLst>
                          </p:cTn>
                        </p:par>
                        <p:par>
                          <p:cTn id="23" fill="hold" nodeType="afterGroup">
                            <p:stCondLst>
                              <p:cond delay="2000"/>
                            </p:stCondLst>
                            <p:childTnLst>
                              <p:par>
                                <p:cTn id="24" presetID="4"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3638"/>
                                        </p:tgtEl>
                                        <p:attrNameLst>
                                          <p:attrName>style.visibility</p:attrName>
                                        </p:attrNameLst>
                                      </p:cBhvr>
                                      <p:to>
                                        <p:strVal val="visible"/>
                                      </p:to>
                                    </p:set>
                                    <p:animEffect transition="in" filter="box(in)">
                                      <p:cBhvr>
                                        <p:cTn id="31" dur="500"/>
                                        <p:tgtEl>
                                          <p:spTgt spid="15363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ox(in)">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53639"/>
                                        </p:tgtEl>
                                        <p:attrNameLst>
                                          <p:attrName>style.visibility</p:attrName>
                                        </p:attrNameLst>
                                      </p:cBhvr>
                                      <p:to>
                                        <p:strVal val="visible"/>
                                      </p:to>
                                    </p:set>
                                    <p:animEffect transition="in" filter="box(in)">
                                      <p:cBhvr>
                                        <p:cTn id="39" dur="500"/>
                                        <p:tgtEl>
                                          <p:spTgt spid="15363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ox(in)">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53647"/>
                                        </p:tgtEl>
                                        <p:attrNameLst>
                                          <p:attrName>style.visibility</p:attrName>
                                        </p:attrNameLst>
                                      </p:cBhvr>
                                      <p:to>
                                        <p:strVal val="visible"/>
                                      </p:to>
                                    </p:set>
                                    <p:animEffect transition="in" filter="box(in)">
                                      <p:cBhvr>
                                        <p:cTn id="52" dur="500"/>
                                        <p:tgtEl>
                                          <p:spTgt spid="153647"/>
                                        </p:tgtEl>
                                      </p:cBhvr>
                                    </p:animEffect>
                                  </p:childTnLst>
                                </p:cTn>
                              </p:par>
                            </p:childTnLst>
                          </p:cTn>
                        </p:par>
                        <p:par>
                          <p:cTn id="53" fill="hold" nodeType="afterGroup">
                            <p:stCondLst>
                              <p:cond delay="500"/>
                            </p:stCondLst>
                            <p:childTnLst>
                              <p:par>
                                <p:cTn id="54" presetID="4"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ox(in)">
                                      <p:cBhvr>
                                        <p:cTn id="56" dur="500"/>
                                        <p:tgtEl>
                                          <p:spTgt spid="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ox(in)">
                                      <p:cBhvr>
                                        <p:cTn id="61" dur="500"/>
                                        <p:tgtEl>
                                          <p:spTgt spid="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53648"/>
                                        </p:tgtEl>
                                        <p:attrNameLst>
                                          <p:attrName>style.visibility</p:attrName>
                                        </p:attrNameLst>
                                      </p:cBhvr>
                                      <p:to>
                                        <p:strVal val="visible"/>
                                      </p:to>
                                    </p:set>
                                    <p:animEffect transition="in" filter="box(in)">
                                      <p:cBhvr>
                                        <p:cTn id="66" dur="500"/>
                                        <p:tgtEl>
                                          <p:spTgt spid="153648"/>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box(in)">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animBg="1"/>
      <p:bldP spid="8214" grpId="0" animBg="1"/>
      <p:bldP spid="2" grpId="0" animBg="1"/>
      <p:bldP spid="153628" grpId="0" animBg="1"/>
      <p:bldP spid="153630" grpId="0" animBg="1"/>
      <p:bldP spid="4" grpId="0" animBg="1"/>
      <p:bldP spid="5" grpId="0" animBg="1"/>
      <p:bldP spid="6" grpId="0" animBg="1"/>
      <p:bldP spid="7" grpId="0" animBg="1"/>
      <p:bldP spid="153638" grpId="0" animBg="1"/>
      <p:bldP spid="153639" grpId="0" animBg="1"/>
      <p:bldP spid="8" grpId="0" animBg="1"/>
      <p:bldP spid="9" grpId="0" animBg="1"/>
      <p:bldP spid="153647" grpId="0" animBg="1"/>
      <p:bldP spid="153648"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236201" y="1123950"/>
            <a:ext cx="8671598" cy="3931032"/>
          </a:xfrm>
          <a:prstGeom prst="rect">
            <a:avLst/>
          </a:prstGeom>
          <a:solidFill>
            <a:srgbClr val="CCFF66"/>
          </a:solidFill>
          <a:ln w="381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spcBef>
                <a:spcPct val="50000"/>
              </a:spcBef>
            </a:pPr>
            <a:r>
              <a:rPr lang="en-US" altLang="en-US" sz="3200" b="1" smtClean="0">
                <a:solidFill>
                  <a:srgbClr val="1C1C1C"/>
                </a:solidFill>
                <a:latin typeface="Times New Roman" pitchFamily="18" charset="0"/>
              </a:rPr>
              <a:t>- Khi </a:t>
            </a:r>
            <a:r>
              <a:rPr lang="en-US" altLang="en-US" sz="3200" b="1" err="1">
                <a:solidFill>
                  <a:srgbClr val="1C1C1C"/>
                </a:solidFill>
                <a:latin typeface="Times New Roman" pitchFamily="18" charset="0"/>
              </a:rPr>
              <a:t>làm</a:t>
            </a:r>
            <a:r>
              <a:rPr lang="en-US" altLang="en-US" sz="3200" b="1">
                <a:solidFill>
                  <a:srgbClr val="1C1C1C"/>
                </a:solidFill>
                <a:latin typeface="Times New Roman" pitchFamily="18" charset="0"/>
              </a:rPr>
              <a:t> </a:t>
            </a:r>
            <a:r>
              <a:rPr lang="en-US" altLang="en-US" sz="3200" b="1" smtClean="0">
                <a:solidFill>
                  <a:srgbClr val="1C1C1C"/>
                </a:solidFill>
                <a:latin typeface="Times New Roman" pitchFamily="18" charset="0"/>
              </a:rPr>
              <a:t>bài </a:t>
            </a:r>
            <a:r>
              <a:rPr lang="en-US" altLang="en-US" sz="3200" b="1" dirty="0" err="1">
                <a:solidFill>
                  <a:srgbClr val="1C1C1C"/>
                </a:solidFill>
                <a:latin typeface="Times New Roman" pitchFamily="18" charset="0"/>
              </a:rPr>
              <a:t>văn</a:t>
            </a:r>
            <a:r>
              <a:rPr lang="en-US" altLang="en-US" sz="3200" b="1" dirty="0">
                <a:solidFill>
                  <a:srgbClr val="1C1C1C"/>
                </a:solidFill>
                <a:latin typeface="Times New Roman" pitchFamily="18" charset="0"/>
              </a:rPr>
              <a:t> </a:t>
            </a:r>
            <a:r>
              <a:rPr lang="en-US" altLang="en-US" sz="3200" b="1" err="1">
                <a:solidFill>
                  <a:srgbClr val="1C1C1C"/>
                </a:solidFill>
                <a:latin typeface="Times New Roman" pitchFamily="18" charset="0"/>
              </a:rPr>
              <a:t>tả</a:t>
            </a:r>
            <a:r>
              <a:rPr lang="en-US" altLang="en-US" sz="3200" b="1">
                <a:solidFill>
                  <a:srgbClr val="1C1C1C"/>
                </a:solidFill>
                <a:latin typeface="Times New Roman" pitchFamily="18" charset="0"/>
              </a:rPr>
              <a:t> </a:t>
            </a:r>
            <a:r>
              <a:rPr lang="en-US" altLang="en-US" sz="3200" b="1" smtClean="0">
                <a:solidFill>
                  <a:srgbClr val="1C1C1C"/>
                </a:solidFill>
                <a:latin typeface="Times New Roman" pitchFamily="18" charset="0"/>
              </a:rPr>
              <a:t>con </a:t>
            </a:r>
            <a:r>
              <a:rPr lang="en-US" altLang="en-US" sz="3200" b="1" dirty="0" err="1">
                <a:solidFill>
                  <a:srgbClr val="1C1C1C"/>
                </a:solidFill>
                <a:latin typeface="Times New Roman" pitchFamily="18" charset="0"/>
              </a:rPr>
              <a:t>vật</a:t>
            </a:r>
            <a:r>
              <a:rPr lang="en-US" altLang="en-US" sz="3200" b="1" dirty="0">
                <a:solidFill>
                  <a:srgbClr val="1C1C1C"/>
                </a:solidFill>
                <a:latin typeface="Times New Roman" pitchFamily="18" charset="0"/>
              </a:rPr>
              <a:t> ta </a:t>
            </a:r>
            <a:r>
              <a:rPr lang="en-US" altLang="en-US" sz="3200" b="1" dirty="0" err="1">
                <a:solidFill>
                  <a:srgbClr val="1C1C1C"/>
                </a:solidFill>
                <a:latin typeface="Times New Roman" pitchFamily="18" charset="0"/>
              </a:rPr>
              <a:t>cần</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quan</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sát</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kĩ</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tỉ</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bằng</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những</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giác</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quan</a:t>
            </a:r>
            <a:r>
              <a:rPr lang="en-US" altLang="en-US" sz="3200" b="1" dirty="0">
                <a:solidFill>
                  <a:srgbClr val="1C1C1C"/>
                </a:solidFill>
                <a:latin typeface="Times New Roman" pitchFamily="18" charset="0"/>
              </a:rPr>
              <a:t>.</a:t>
            </a:r>
          </a:p>
          <a:p>
            <a:pPr>
              <a:spcBef>
                <a:spcPct val="50000"/>
              </a:spcBef>
            </a:pPr>
            <a:r>
              <a:rPr lang="en-US" altLang="en-US" sz="3200" b="1" smtClean="0">
                <a:solidFill>
                  <a:srgbClr val="1C1C1C"/>
                </a:solidFill>
                <a:latin typeface="Times New Roman" pitchFamily="18" charset="0"/>
              </a:rPr>
              <a:t>- </a:t>
            </a:r>
            <a:r>
              <a:rPr lang="en-US" altLang="en-US" sz="3200" b="1" dirty="0" err="1">
                <a:solidFill>
                  <a:srgbClr val="1C1C1C"/>
                </a:solidFill>
                <a:latin typeface="Times New Roman" pitchFamily="18" charset="0"/>
              </a:rPr>
              <a:t>Lựa</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chọn</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những</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hình</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ảnh</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đặc</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sắc</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để</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miêu</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tả</a:t>
            </a:r>
            <a:r>
              <a:rPr lang="en-US" altLang="en-US" sz="3200" b="1" dirty="0">
                <a:solidFill>
                  <a:srgbClr val="1C1C1C"/>
                </a:solidFill>
                <a:latin typeface="Times New Roman" pitchFamily="18" charset="0"/>
              </a:rPr>
              <a:t>.</a:t>
            </a:r>
          </a:p>
          <a:p>
            <a:pPr>
              <a:spcBef>
                <a:spcPct val="50000"/>
              </a:spcBef>
              <a:buFontTx/>
              <a:buChar char="-"/>
            </a:pPr>
            <a:r>
              <a:rPr lang="en-US" altLang="en-US" sz="3200" b="1" smtClean="0">
                <a:solidFill>
                  <a:srgbClr val="1C1C1C"/>
                </a:solidFill>
                <a:latin typeface="Times New Roman" pitchFamily="18" charset="0"/>
              </a:rPr>
              <a:t> Vận </a:t>
            </a:r>
            <a:r>
              <a:rPr lang="en-US" altLang="en-US" sz="3200" b="1" dirty="0" err="1">
                <a:solidFill>
                  <a:srgbClr val="1C1C1C"/>
                </a:solidFill>
                <a:latin typeface="Times New Roman" pitchFamily="18" charset="0"/>
              </a:rPr>
              <a:t>dụng</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các</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biện</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pháp</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nghệ</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thuật</a:t>
            </a:r>
            <a:r>
              <a:rPr lang="en-US" altLang="en-US" sz="3200" b="1" dirty="0">
                <a:solidFill>
                  <a:srgbClr val="1C1C1C"/>
                </a:solidFill>
                <a:latin typeface="Times New Roman" pitchFamily="18" charset="0"/>
              </a:rPr>
              <a:t> so </a:t>
            </a:r>
            <a:r>
              <a:rPr lang="en-US" altLang="en-US" sz="3200" b="1" dirty="0" err="1">
                <a:solidFill>
                  <a:srgbClr val="1C1C1C"/>
                </a:solidFill>
                <a:latin typeface="Times New Roman" pitchFamily="18" charset="0"/>
              </a:rPr>
              <a:t>sánh</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nhân</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hóa</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để</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bài</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văn</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thêm</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sinh</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động</a:t>
            </a:r>
            <a:r>
              <a:rPr lang="en-US" altLang="en-US" sz="3200" b="1" dirty="0">
                <a:solidFill>
                  <a:srgbClr val="1C1C1C"/>
                </a:solidFill>
                <a:latin typeface="Times New Roman" pitchFamily="18" charset="0"/>
              </a:rPr>
              <a:t>.</a:t>
            </a:r>
          </a:p>
          <a:p>
            <a:pPr>
              <a:spcBef>
                <a:spcPct val="50000"/>
              </a:spcBef>
              <a:buFontTx/>
              <a:buChar char="-"/>
            </a:pP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Mỗi</a:t>
            </a:r>
            <a:r>
              <a:rPr lang="en-US" altLang="en-US" sz="3200" b="1" dirty="0">
                <a:solidFill>
                  <a:srgbClr val="1C1C1C"/>
                </a:solidFill>
                <a:latin typeface="Times New Roman" pitchFamily="18" charset="0"/>
              </a:rPr>
              <a:t> </a:t>
            </a:r>
            <a:r>
              <a:rPr lang="en-US" altLang="en-US" sz="3200" b="1" err="1">
                <a:solidFill>
                  <a:srgbClr val="1C1C1C"/>
                </a:solidFill>
                <a:latin typeface="Times New Roman" pitchFamily="18" charset="0"/>
              </a:rPr>
              <a:t>nội</a:t>
            </a:r>
            <a:r>
              <a:rPr lang="en-US" altLang="en-US" sz="3200" b="1">
                <a:solidFill>
                  <a:srgbClr val="1C1C1C"/>
                </a:solidFill>
                <a:latin typeface="Times New Roman" pitchFamily="18" charset="0"/>
              </a:rPr>
              <a:t> </a:t>
            </a:r>
            <a:r>
              <a:rPr lang="en-US" altLang="en-US" sz="3200" b="1" smtClean="0">
                <a:solidFill>
                  <a:srgbClr val="1C1C1C"/>
                </a:solidFill>
                <a:latin typeface="Times New Roman" pitchFamily="18" charset="0"/>
              </a:rPr>
              <a:t>dung </a:t>
            </a:r>
            <a:r>
              <a:rPr lang="en-US" altLang="en-US" sz="3200" b="1" dirty="0" err="1">
                <a:solidFill>
                  <a:srgbClr val="1C1C1C"/>
                </a:solidFill>
                <a:latin typeface="Times New Roman" pitchFamily="18" charset="0"/>
              </a:rPr>
              <a:t>miêu</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tả</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cần</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trình</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bày</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một</a:t>
            </a:r>
            <a:r>
              <a:rPr lang="en-US" altLang="en-US" sz="3200" b="1" dirty="0">
                <a:solidFill>
                  <a:srgbClr val="1C1C1C"/>
                </a:solidFill>
                <a:latin typeface="Times New Roman" pitchFamily="18" charset="0"/>
              </a:rPr>
              <a:t> </a:t>
            </a:r>
            <a:r>
              <a:rPr lang="en-US" altLang="en-US" sz="3200" b="1" dirty="0" err="1">
                <a:solidFill>
                  <a:srgbClr val="1C1C1C"/>
                </a:solidFill>
                <a:latin typeface="Times New Roman" pitchFamily="18" charset="0"/>
              </a:rPr>
              <a:t>đoạn</a:t>
            </a:r>
            <a:r>
              <a:rPr lang="en-US" altLang="en-US" sz="3200" b="1" dirty="0">
                <a:solidFill>
                  <a:srgbClr val="1C1C1C"/>
                </a:solidFill>
                <a:latin typeface="Times New Roman" pitchFamily="18" charset="0"/>
              </a:rPr>
              <a:t>.</a:t>
            </a:r>
          </a:p>
        </p:txBody>
      </p:sp>
      <p:sp>
        <p:nvSpPr>
          <p:cNvPr id="5" name="Text Box 5"/>
          <p:cNvSpPr txBox="1">
            <a:spLocks noChangeArrowheads="1"/>
          </p:cNvSpPr>
          <p:nvPr/>
        </p:nvSpPr>
        <p:spPr bwMode="auto">
          <a:xfrm>
            <a:off x="1378527" y="0"/>
            <a:ext cx="670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dirty="0" err="1" smtClean="0">
                <a:solidFill>
                  <a:srgbClr val="0000FF"/>
                </a:solidFill>
              </a:rPr>
              <a:t>làm</a:t>
            </a:r>
            <a:r>
              <a:rPr lang="en-US" sz="2000" b="1" u="sng" dirty="0" smtClean="0">
                <a:solidFill>
                  <a:srgbClr val="0000FF"/>
                </a:solidFill>
              </a:rPr>
              <a:t> </a:t>
            </a:r>
            <a:r>
              <a:rPr lang="en-US" sz="2000" b="1" u="sng" dirty="0" err="1" smtClean="0">
                <a:solidFill>
                  <a:srgbClr val="0000FF"/>
                </a:solidFill>
              </a:rPr>
              <a:t>văn</a:t>
            </a:r>
            <a:endParaRPr lang="vi-VN" sz="2000" b="1" dirty="0">
              <a:solidFill>
                <a:srgbClr val="0000FF"/>
              </a:solidFill>
            </a:endParaRPr>
          </a:p>
          <a:p>
            <a:pPr algn="ctr"/>
            <a:r>
              <a:rPr lang="en-US" sz="3600" b="1" dirty="0" smtClean="0">
                <a:solidFill>
                  <a:srgbClr val="0000FF"/>
                </a:solidFill>
              </a:rPr>
              <a:t>  </a:t>
            </a:r>
            <a:r>
              <a:rPr lang="en-US" altLang="en-US" sz="3600" b="1" dirty="0" err="1" smtClean="0">
                <a:solidFill>
                  <a:srgbClr val="FF0066"/>
                </a:solidFill>
                <a:latin typeface="Times New Roman" pitchFamily="18" charset="0"/>
              </a:rPr>
              <a:t>Ôn</a:t>
            </a:r>
            <a:r>
              <a:rPr lang="en-US" altLang="en-US" sz="3600" b="1" dirty="0" smtClean="0">
                <a:solidFill>
                  <a:srgbClr val="FF0066"/>
                </a:solidFill>
                <a:latin typeface="Times New Roman" pitchFamily="18" charset="0"/>
              </a:rPr>
              <a:t> </a:t>
            </a:r>
            <a:r>
              <a:rPr lang="en-US" altLang="en-US" sz="3600" b="1" dirty="0" err="1">
                <a:solidFill>
                  <a:srgbClr val="FF0066"/>
                </a:solidFill>
                <a:latin typeface="Times New Roman" pitchFamily="18" charset="0"/>
              </a:rPr>
              <a:t>tập</a:t>
            </a:r>
            <a:r>
              <a:rPr lang="en-US" altLang="en-US" sz="3600" b="1" dirty="0">
                <a:solidFill>
                  <a:srgbClr val="FF0066"/>
                </a:solidFill>
                <a:latin typeface="Times New Roman" pitchFamily="18" charset="0"/>
              </a:rPr>
              <a:t> </a:t>
            </a:r>
            <a:r>
              <a:rPr lang="en-US" altLang="en-US" sz="3600" b="1" dirty="0" err="1">
                <a:solidFill>
                  <a:srgbClr val="FF0066"/>
                </a:solidFill>
                <a:latin typeface="Times New Roman" pitchFamily="18" charset="0"/>
              </a:rPr>
              <a:t>tả</a:t>
            </a:r>
            <a:r>
              <a:rPr lang="en-US" altLang="en-US" sz="3600" b="1" dirty="0">
                <a:solidFill>
                  <a:srgbClr val="FF0066"/>
                </a:solidFill>
                <a:latin typeface="Times New Roman" pitchFamily="18" charset="0"/>
              </a:rPr>
              <a:t> con </a:t>
            </a:r>
            <a:r>
              <a:rPr lang="en-US" altLang="en-US" sz="3600" b="1" dirty="0" err="1">
                <a:solidFill>
                  <a:srgbClr val="FF0066"/>
                </a:solidFill>
                <a:latin typeface="Times New Roman" pitchFamily="18" charset="0"/>
              </a:rPr>
              <a:t>vật</a:t>
            </a:r>
            <a:r>
              <a:rPr lang="en-US" altLang="en-US" sz="3600" b="1" dirty="0">
                <a:solidFill>
                  <a:srgbClr val="006699"/>
                </a:solidFill>
                <a:latin typeface="Times New Roman" pitchFamily="18" charset="0"/>
              </a:rPr>
              <a:t> </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335127605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Grp="1" noChangeAspect="1"/>
          </p:cNvGraphicFramePr>
          <p:nvPr>
            <p:ph sz="quarter" idx="4294967295"/>
          </p:nvPr>
        </p:nvGraphicFramePr>
        <p:xfrm>
          <a:off x="9058276" y="1925241"/>
          <a:ext cx="85725" cy="161925"/>
        </p:xfrm>
        <a:graphic>
          <a:graphicData uri="http://schemas.openxmlformats.org/presentationml/2006/ole">
            <mc:AlternateContent xmlns:mc="http://schemas.openxmlformats.org/markup-compatibility/2006">
              <mc:Choice xmlns:v="urn:schemas-microsoft-com:vml" Requires="v">
                <p:oleObj spid="_x0000_s4140" r:id="rId3" imgW="114151" imgH="215619" progId="Equation.3">
                  <p:embed/>
                </p:oleObj>
              </mc:Choice>
              <mc:Fallback>
                <p:oleObj r:id="rId3" imgW="114151" imgH="215619"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276" y="1925241"/>
                        <a:ext cx="857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7348" name="Text Box 6"/>
          <p:cNvSpPr txBox="1">
            <a:spLocks noChangeArrowheads="1"/>
          </p:cNvSpPr>
          <p:nvPr/>
        </p:nvSpPr>
        <p:spPr bwMode="auto">
          <a:xfrm>
            <a:off x="2845594" y="-28575"/>
            <a:ext cx="3498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buFont typeface="Arial" pitchFamily="34" charset="0"/>
              <a:buNone/>
            </a:pPr>
            <a:endParaRPr lang="en-US" altLang="en-US" sz="1800">
              <a:latin typeface="Times New Roman" pitchFamily="18" charset="0"/>
            </a:endParaRPr>
          </a:p>
        </p:txBody>
      </p:sp>
      <p:graphicFrame>
        <p:nvGraphicFramePr>
          <p:cNvPr id="57349" name="Object 12"/>
          <p:cNvGraphicFramePr>
            <a:graphicFrameLocks noChangeAspect="1"/>
          </p:cNvGraphicFramePr>
          <p:nvPr/>
        </p:nvGraphicFramePr>
        <p:xfrm>
          <a:off x="5029201" y="3486150"/>
          <a:ext cx="85725" cy="161925"/>
        </p:xfrm>
        <a:graphic>
          <a:graphicData uri="http://schemas.openxmlformats.org/presentationml/2006/ole">
            <mc:AlternateContent xmlns:mc="http://schemas.openxmlformats.org/markup-compatibility/2006">
              <mc:Choice xmlns:v="urn:schemas-microsoft-com:vml" Requires="v">
                <p:oleObj spid="_x0000_s4141" r:id="rId5" imgW="114151" imgH="215619" progId="Equation.3">
                  <p:embed/>
                </p:oleObj>
              </mc:Choice>
              <mc:Fallback>
                <p:oleObj r:id="rId5"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1" y="3486150"/>
                        <a:ext cx="857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7350" name="Rectangle 14"/>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Arial" pitchFamily="34" charset="0"/>
              <a:buNone/>
            </a:pPr>
            <a:endParaRPr lang="en-US" altLang="en-US" sz="1800">
              <a:latin typeface="Verdana" pitchFamily="34" charset="0"/>
            </a:endParaRPr>
          </a:p>
        </p:txBody>
      </p:sp>
      <p:sp>
        <p:nvSpPr>
          <p:cNvPr id="57351" name="Rectangle 15"/>
          <p:cNvSpPr>
            <a:spLocks noChangeArrowheads="1"/>
          </p:cNvSpPr>
          <p:nvPr/>
        </p:nvSpPr>
        <p:spPr bwMode="auto">
          <a:xfrm>
            <a:off x="1143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Font typeface="Arial" pitchFamily="34" charset="0"/>
              <a:buNone/>
            </a:pPr>
            <a:endParaRPr lang="en-US" altLang="en-US" sz="1800">
              <a:latin typeface="Verdana" pitchFamily="34" charset="0"/>
            </a:endParaRPr>
          </a:p>
        </p:txBody>
      </p:sp>
      <p:graphicFrame>
        <p:nvGraphicFramePr>
          <p:cNvPr id="57352" name="Object 16"/>
          <p:cNvGraphicFramePr>
            <a:graphicFrameLocks noChangeAspect="1"/>
          </p:cNvGraphicFramePr>
          <p:nvPr/>
        </p:nvGraphicFramePr>
        <p:xfrm>
          <a:off x="4548189" y="2711054"/>
          <a:ext cx="85725" cy="161925"/>
        </p:xfrm>
        <a:graphic>
          <a:graphicData uri="http://schemas.openxmlformats.org/presentationml/2006/ole">
            <mc:AlternateContent xmlns:mc="http://schemas.openxmlformats.org/markup-compatibility/2006">
              <mc:Choice xmlns:v="urn:schemas-microsoft-com:vml" Requires="v">
                <p:oleObj spid="_x0000_s4142" r:id="rId6" imgW="114151" imgH="215619" progId="Equation.3">
                  <p:embed/>
                </p:oleObj>
              </mc:Choice>
              <mc:Fallback>
                <p:oleObj r:id="rId6"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89" y="2711054"/>
                        <a:ext cx="857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7354" name="Text Box 20"/>
          <p:cNvSpPr txBox="1">
            <a:spLocks noChangeArrowheads="1"/>
          </p:cNvSpPr>
          <p:nvPr/>
        </p:nvSpPr>
        <p:spPr bwMode="auto">
          <a:xfrm>
            <a:off x="93024" y="969824"/>
            <a:ext cx="89615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fontAlgn="base">
              <a:spcAft>
                <a:spcPct val="0"/>
              </a:spcAft>
              <a:defRPr>
                <a:solidFill>
                  <a:schemeClr val="tx1"/>
                </a:solidFill>
                <a:latin typeface="Calibri" pitchFamily="34" charset="0"/>
              </a:defRPr>
            </a:lvl6pPr>
            <a:lvl7pPr fontAlgn="base">
              <a:spcAft>
                <a:spcPct val="0"/>
              </a:spcAft>
              <a:defRPr>
                <a:solidFill>
                  <a:schemeClr val="tx1"/>
                </a:solidFill>
                <a:latin typeface="Calibri" pitchFamily="34" charset="0"/>
              </a:defRPr>
            </a:lvl7pPr>
            <a:lvl8pPr fontAlgn="base">
              <a:spcAft>
                <a:spcPct val="0"/>
              </a:spcAft>
              <a:defRPr>
                <a:solidFill>
                  <a:schemeClr val="tx1"/>
                </a:solidFill>
                <a:latin typeface="Calibri" pitchFamily="34" charset="0"/>
              </a:defRPr>
            </a:lvl8pPr>
            <a:lvl9pPr fontAlgn="base">
              <a:spcAft>
                <a:spcPct val="0"/>
              </a:spcAft>
              <a:defRPr>
                <a:solidFill>
                  <a:schemeClr val="tx1"/>
                </a:solidFill>
                <a:latin typeface="Calibri" pitchFamily="34" charset="0"/>
              </a:defRPr>
            </a:lvl9pPr>
          </a:lstStyle>
          <a:p>
            <a:pPr algn="just" eaLnBrk="1" hangingPunct="1">
              <a:buFont typeface="Arial" pitchFamily="34" charset="0"/>
              <a:buNone/>
            </a:pPr>
            <a:r>
              <a:rPr lang="en-US" altLang="en-US" sz="3600" b="1" dirty="0">
                <a:latin typeface="Times New Roman" pitchFamily="18" charset="0"/>
              </a:rPr>
              <a:t>2. </a:t>
            </a:r>
            <a:r>
              <a:rPr lang="en-US" altLang="en-US" sz="3600" b="1" dirty="0" err="1">
                <a:latin typeface="Times New Roman" pitchFamily="18" charset="0"/>
              </a:rPr>
              <a:t>Viết</a:t>
            </a:r>
            <a:r>
              <a:rPr lang="en-US" altLang="en-US" sz="3600" b="1" dirty="0">
                <a:latin typeface="Times New Roman" pitchFamily="18" charset="0"/>
              </a:rPr>
              <a:t> </a:t>
            </a:r>
            <a:r>
              <a:rPr lang="en-US" altLang="en-US" sz="3600" b="1" dirty="0" err="1">
                <a:latin typeface="Times New Roman" pitchFamily="18" charset="0"/>
              </a:rPr>
              <a:t>một</a:t>
            </a:r>
            <a:r>
              <a:rPr lang="en-US" altLang="en-US" sz="3600" b="1" dirty="0">
                <a:latin typeface="Times New Roman" pitchFamily="18" charset="0"/>
              </a:rPr>
              <a:t> </a:t>
            </a:r>
            <a:r>
              <a:rPr lang="en-US" altLang="en-US" sz="3600" b="1" dirty="0" err="1">
                <a:latin typeface="Times New Roman" pitchFamily="18" charset="0"/>
              </a:rPr>
              <a:t>đoạn</a:t>
            </a:r>
            <a:r>
              <a:rPr lang="en-US" altLang="en-US" sz="3600" b="1" dirty="0">
                <a:latin typeface="Times New Roman" pitchFamily="18" charset="0"/>
              </a:rPr>
              <a:t> </a:t>
            </a:r>
            <a:r>
              <a:rPr lang="en-US" altLang="en-US" sz="3600" b="1" dirty="0" err="1">
                <a:latin typeface="Times New Roman" pitchFamily="18" charset="0"/>
              </a:rPr>
              <a:t>văn</a:t>
            </a:r>
            <a:r>
              <a:rPr lang="en-US" altLang="en-US" sz="3600" b="1" dirty="0">
                <a:latin typeface="Times New Roman" pitchFamily="18" charset="0"/>
              </a:rPr>
              <a:t> </a:t>
            </a:r>
            <a:r>
              <a:rPr lang="en-US" altLang="en-US" sz="3600" b="1" dirty="0" err="1">
                <a:latin typeface="Times New Roman" pitchFamily="18" charset="0"/>
              </a:rPr>
              <a:t>khoảng</a:t>
            </a:r>
            <a:r>
              <a:rPr lang="en-US" altLang="en-US" sz="3600" b="1" dirty="0">
                <a:latin typeface="Times New Roman" pitchFamily="18" charset="0"/>
              </a:rPr>
              <a:t> 5 </a:t>
            </a:r>
            <a:r>
              <a:rPr lang="en-US" altLang="en-US" sz="3600" b="1" dirty="0" err="1">
                <a:latin typeface="Times New Roman" pitchFamily="18" charset="0"/>
              </a:rPr>
              <a:t>câu</a:t>
            </a:r>
            <a:r>
              <a:rPr lang="en-US" altLang="en-US" sz="3600" b="1" dirty="0">
                <a:latin typeface="Times New Roman" pitchFamily="18" charset="0"/>
              </a:rPr>
              <a:t> </a:t>
            </a:r>
            <a:r>
              <a:rPr lang="en-US" altLang="en-US" sz="3600" b="1" dirty="0" err="1">
                <a:latin typeface="Times New Roman" pitchFamily="18" charset="0"/>
              </a:rPr>
              <a:t>tả</a:t>
            </a:r>
            <a:r>
              <a:rPr lang="en-US" altLang="en-US" sz="3600" b="1" dirty="0">
                <a:latin typeface="Times New Roman" pitchFamily="18" charset="0"/>
              </a:rPr>
              <a:t> </a:t>
            </a:r>
            <a:r>
              <a:rPr lang="en-US" altLang="en-US" sz="3600" b="1" dirty="0" err="1">
                <a:latin typeface="Times New Roman" pitchFamily="18" charset="0"/>
              </a:rPr>
              <a:t>hình</a:t>
            </a:r>
            <a:r>
              <a:rPr lang="en-US" altLang="en-US" sz="3600" b="1" dirty="0">
                <a:latin typeface="Times New Roman" pitchFamily="18" charset="0"/>
              </a:rPr>
              <a:t> </a:t>
            </a:r>
            <a:r>
              <a:rPr lang="en-US" altLang="en-US" sz="3600" b="1" dirty="0" err="1">
                <a:latin typeface="Times New Roman" pitchFamily="18" charset="0"/>
              </a:rPr>
              <a:t>dáng</a:t>
            </a:r>
            <a:r>
              <a:rPr lang="en-US" altLang="en-US" sz="3600" b="1" dirty="0">
                <a:latin typeface="Times New Roman" pitchFamily="18" charset="0"/>
              </a:rPr>
              <a:t> (</a:t>
            </a:r>
            <a:r>
              <a:rPr lang="en-US" altLang="en-US" sz="3600" b="1" dirty="0" err="1">
                <a:latin typeface="Times New Roman" pitchFamily="18" charset="0"/>
              </a:rPr>
              <a:t>hoặc</a:t>
            </a:r>
            <a:r>
              <a:rPr lang="en-US" altLang="en-US" sz="3600" b="1" dirty="0">
                <a:latin typeface="Times New Roman" pitchFamily="18" charset="0"/>
              </a:rPr>
              <a:t> </a:t>
            </a:r>
            <a:r>
              <a:rPr lang="en-US" altLang="en-US" sz="3600" b="1" dirty="0" err="1">
                <a:latin typeface="Times New Roman" pitchFamily="18" charset="0"/>
              </a:rPr>
              <a:t>hoạt</a:t>
            </a:r>
            <a:r>
              <a:rPr lang="en-US" altLang="en-US" sz="3600" b="1" dirty="0">
                <a:latin typeface="Times New Roman" pitchFamily="18" charset="0"/>
              </a:rPr>
              <a:t> </a:t>
            </a:r>
            <a:r>
              <a:rPr lang="en-US" altLang="en-US" sz="3600" b="1" dirty="0" err="1">
                <a:latin typeface="Times New Roman" pitchFamily="18" charset="0"/>
              </a:rPr>
              <a:t>động</a:t>
            </a:r>
            <a:r>
              <a:rPr lang="en-US" altLang="en-US" sz="3600" b="1" dirty="0">
                <a:latin typeface="Times New Roman" pitchFamily="18" charset="0"/>
              </a:rPr>
              <a:t>) </a:t>
            </a:r>
            <a:r>
              <a:rPr lang="en-US" altLang="en-US" sz="3600" b="1" dirty="0" err="1">
                <a:latin typeface="Times New Roman" pitchFamily="18" charset="0"/>
              </a:rPr>
              <a:t>của</a:t>
            </a:r>
            <a:r>
              <a:rPr lang="en-US" altLang="en-US" sz="3600" b="1" dirty="0">
                <a:latin typeface="Times New Roman" pitchFamily="18" charset="0"/>
              </a:rPr>
              <a:t> </a:t>
            </a:r>
            <a:r>
              <a:rPr lang="en-US" altLang="en-US" sz="3600" b="1" dirty="0" err="1">
                <a:latin typeface="Times New Roman" pitchFamily="18" charset="0"/>
              </a:rPr>
              <a:t>một</a:t>
            </a:r>
            <a:r>
              <a:rPr lang="en-US" altLang="en-US" sz="3600" b="1" dirty="0">
                <a:latin typeface="Times New Roman" pitchFamily="18" charset="0"/>
              </a:rPr>
              <a:t> con </a:t>
            </a:r>
            <a:r>
              <a:rPr lang="en-US" altLang="en-US" sz="3600" b="1" dirty="0" err="1">
                <a:latin typeface="Times New Roman" pitchFamily="18" charset="0"/>
              </a:rPr>
              <a:t>vật</a:t>
            </a:r>
            <a:r>
              <a:rPr lang="en-US" altLang="en-US" sz="3600" b="1" dirty="0">
                <a:latin typeface="Times New Roman" pitchFamily="18" charset="0"/>
              </a:rPr>
              <a:t> </a:t>
            </a:r>
            <a:r>
              <a:rPr lang="en-US" altLang="en-US" sz="3600" b="1" dirty="0" err="1">
                <a:latin typeface="Times New Roman" pitchFamily="18" charset="0"/>
              </a:rPr>
              <a:t>mà</a:t>
            </a:r>
            <a:r>
              <a:rPr lang="en-US" altLang="en-US" sz="3600" b="1" dirty="0">
                <a:latin typeface="Times New Roman" pitchFamily="18" charset="0"/>
              </a:rPr>
              <a:t> </a:t>
            </a:r>
            <a:r>
              <a:rPr lang="en-US" altLang="en-US" sz="3600" b="1" dirty="0" err="1">
                <a:latin typeface="Times New Roman" pitchFamily="18" charset="0"/>
              </a:rPr>
              <a:t>em</a:t>
            </a:r>
            <a:r>
              <a:rPr lang="en-US" altLang="en-US" sz="3600" b="1" dirty="0">
                <a:latin typeface="Times New Roman" pitchFamily="18" charset="0"/>
              </a:rPr>
              <a:t> </a:t>
            </a:r>
            <a:r>
              <a:rPr lang="en-US" altLang="en-US" sz="3600" b="1" dirty="0" err="1">
                <a:latin typeface="Times New Roman" pitchFamily="18" charset="0"/>
              </a:rPr>
              <a:t>yêu</a:t>
            </a:r>
            <a:r>
              <a:rPr lang="en-US" altLang="en-US" sz="3600" b="1" dirty="0">
                <a:latin typeface="Times New Roman" pitchFamily="18" charset="0"/>
              </a:rPr>
              <a:t> </a:t>
            </a:r>
            <a:r>
              <a:rPr lang="en-US" altLang="en-US" sz="3600" b="1" dirty="0" err="1">
                <a:latin typeface="Times New Roman" pitchFamily="18" charset="0"/>
              </a:rPr>
              <a:t>thích</a:t>
            </a:r>
            <a:r>
              <a:rPr lang="en-US" altLang="en-US" sz="3600" b="1" dirty="0">
                <a:latin typeface="Times New Roman" pitchFamily="18" charset="0"/>
              </a:rPr>
              <a:t>.</a:t>
            </a:r>
            <a:endParaRPr lang="en-US" altLang="en-US" sz="3600" b="1" dirty="0">
              <a:latin typeface="Times New Roman" pitchFamily="18" charset="0"/>
              <a:sym typeface="Wingdings" pitchFamily="2" charset="2"/>
            </a:endParaRPr>
          </a:p>
        </p:txBody>
      </p:sp>
      <p:sp>
        <p:nvSpPr>
          <p:cNvPr id="11" name="Text Box 5"/>
          <p:cNvSpPr txBox="1">
            <a:spLocks noChangeArrowheads="1"/>
          </p:cNvSpPr>
          <p:nvPr/>
        </p:nvSpPr>
        <p:spPr bwMode="auto">
          <a:xfrm>
            <a:off x="1378527" y="0"/>
            <a:ext cx="6705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u="sng" smtClean="0">
                <a:solidFill>
                  <a:srgbClr val="0000FF"/>
                </a:solidFill>
              </a:rPr>
              <a:t>Tập </a:t>
            </a:r>
            <a:r>
              <a:rPr lang="en-US" sz="2000" b="1" u="sng" dirty="0" err="1" smtClean="0">
                <a:solidFill>
                  <a:srgbClr val="0000FF"/>
                </a:solidFill>
              </a:rPr>
              <a:t>làm</a:t>
            </a:r>
            <a:r>
              <a:rPr lang="en-US" sz="2000" b="1" u="sng" dirty="0" smtClean="0">
                <a:solidFill>
                  <a:srgbClr val="0000FF"/>
                </a:solidFill>
              </a:rPr>
              <a:t> </a:t>
            </a:r>
            <a:r>
              <a:rPr lang="en-US" sz="2000" b="1" u="sng" dirty="0" err="1" smtClean="0">
                <a:solidFill>
                  <a:srgbClr val="0000FF"/>
                </a:solidFill>
              </a:rPr>
              <a:t>văn</a:t>
            </a:r>
            <a:endParaRPr lang="vi-VN" sz="2000" b="1" dirty="0">
              <a:solidFill>
                <a:srgbClr val="0000FF"/>
              </a:solidFill>
            </a:endParaRPr>
          </a:p>
          <a:p>
            <a:pPr algn="ctr"/>
            <a:r>
              <a:rPr lang="en-US" sz="2000" b="1" dirty="0" smtClean="0">
                <a:solidFill>
                  <a:srgbClr val="0000FF"/>
                </a:solidFill>
              </a:rPr>
              <a:t>   </a:t>
            </a:r>
            <a:r>
              <a:rPr lang="en-US" altLang="en-US" sz="3600" b="1" dirty="0" err="1" smtClean="0">
                <a:solidFill>
                  <a:srgbClr val="FF0066"/>
                </a:solidFill>
                <a:latin typeface="Times New Roman" pitchFamily="18" charset="0"/>
              </a:rPr>
              <a:t>Ôn</a:t>
            </a:r>
            <a:r>
              <a:rPr lang="en-US" altLang="en-US" sz="3600" b="1" dirty="0" smtClean="0">
                <a:solidFill>
                  <a:srgbClr val="FF0066"/>
                </a:solidFill>
                <a:latin typeface="Times New Roman" pitchFamily="18" charset="0"/>
              </a:rPr>
              <a:t> </a:t>
            </a:r>
            <a:r>
              <a:rPr lang="en-US" altLang="en-US" sz="3600" b="1" dirty="0" err="1">
                <a:solidFill>
                  <a:srgbClr val="FF0066"/>
                </a:solidFill>
                <a:latin typeface="Times New Roman" pitchFamily="18" charset="0"/>
              </a:rPr>
              <a:t>tập</a:t>
            </a:r>
            <a:r>
              <a:rPr lang="en-US" altLang="en-US" sz="3600" b="1" dirty="0">
                <a:solidFill>
                  <a:srgbClr val="FF0066"/>
                </a:solidFill>
                <a:latin typeface="Times New Roman" pitchFamily="18" charset="0"/>
              </a:rPr>
              <a:t> </a:t>
            </a:r>
            <a:r>
              <a:rPr lang="en-US" altLang="en-US" sz="3600" b="1" dirty="0" err="1">
                <a:solidFill>
                  <a:srgbClr val="FF0066"/>
                </a:solidFill>
                <a:latin typeface="Times New Roman" pitchFamily="18" charset="0"/>
              </a:rPr>
              <a:t>tả</a:t>
            </a:r>
            <a:r>
              <a:rPr lang="en-US" altLang="en-US" sz="3600" b="1" dirty="0">
                <a:solidFill>
                  <a:srgbClr val="FF0066"/>
                </a:solidFill>
                <a:latin typeface="Times New Roman" pitchFamily="18" charset="0"/>
              </a:rPr>
              <a:t> con </a:t>
            </a:r>
            <a:r>
              <a:rPr lang="en-US" altLang="en-US" sz="3600" b="1" dirty="0" err="1">
                <a:solidFill>
                  <a:srgbClr val="FF0066"/>
                </a:solidFill>
                <a:latin typeface="Times New Roman" pitchFamily="18" charset="0"/>
              </a:rPr>
              <a:t>vật</a:t>
            </a:r>
            <a:r>
              <a:rPr lang="en-US" altLang="en-US" sz="3600" b="1" dirty="0">
                <a:solidFill>
                  <a:srgbClr val="006699"/>
                </a:solidFill>
                <a:latin typeface="Times New Roman" pitchFamily="18" charset="0"/>
              </a:rPr>
              <a:t> </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3074258273"/>
      </p:ext>
    </p:extLst>
  </p:cSld>
  <p:clrMapOvr>
    <a:masterClrMapping/>
  </p:clrMapOvr>
  <p:transition spd="med">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854</Words>
  <Application>Microsoft Office PowerPoint</Application>
  <PresentationFormat>On-screen Show (16:9)</PresentationFormat>
  <Paragraphs>80</Paragraphs>
  <Slides>16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5" baseType="lpstr">
      <vt:lpstr>.VnTime</vt:lpstr>
      <vt:lpstr>Arial</vt:lpstr>
      <vt:lpstr>Calibri</vt:lpstr>
      <vt:lpstr>Times New Roman</vt:lpstr>
      <vt:lpstr>Verdana</vt:lpstr>
      <vt:lpstr>Wingdings</vt:lpstr>
      <vt:lpstr>Office Theme</vt:lpstr>
      <vt:lpstr>Equation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AA</cp:lastModifiedBy>
  <cp:revision>17</cp:revision>
  <dcterms:created xsi:type="dcterms:W3CDTF">2006-08-16T00:00:00Z</dcterms:created>
  <dcterms:modified xsi:type="dcterms:W3CDTF">2023-04-12T01:47:16Z</dcterms:modified>
</cp:coreProperties>
</file>