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70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4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72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159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368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624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360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27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227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910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089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981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452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BD80-3EF8-4509-820B-52737D258B98}" type="datetimeFigureOut">
              <a:rPr lang="vi-VN" smtClean="0"/>
              <a:t>11/10/2023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FF71-0FED-4C68-AB2D-47600667AEF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3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2" y="-23258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2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3" y="20538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85277" y="20294"/>
            <a:ext cx="22493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latin typeface="+mj-lt"/>
              </a:rPr>
              <a:t>Hoạt động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7" y="2412052"/>
            <a:ext cx="77768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: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: 4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8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3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640" y="2490708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4168" y="2523337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9632" y="3773543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5616" y="132961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5 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      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21596" y="1806664"/>
            <a:ext cx="63032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3637" y="1437793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5654" y="555526"/>
            <a:ext cx="4352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a) Tìm số bị chia (theo mẫu).</a:t>
            </a:r>
          </a:p>
        </p:txBody>
      </p:sp>
      <p:sp>
        <p:nvSpPr>
          <p:cNvPr id="15" name="Oval 14"/>
          <p:cNvSpPr/>
          <p:nvPr/>
        </p:nvSpPr>
        <p:spPr>
          <a:xfrm>
            <a:off x="323529" y="586120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59632" y="3049518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77654" y="3029467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1601" y="4208770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95551" y="3111057"/>
            <a:ext cx="54006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16416" y="3102404"/>
            <a:ext cx="5839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75570" y="4290360"/>
            <a:ext cx="546025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2" grpId="0" animBg="1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3" y="20538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504" y="38495"/>
            <a:ext cx="1689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Hoạt động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7" y="2412052"/>
            <a:ext cx="77768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24 :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40 :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28 :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4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2511292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20272" y="2511292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1720" y="3773543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5616" y="132961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15 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      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93604" y="1806664"/>
            <a:ext cx="41430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27784" y="1431250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5654" y="536362"/>
            <a:ext cx="4094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b</a:t>
            </a:r>
            <a:r>
              <a:rPr lang="vi-VN" sz="2800" dirty="0" smtClean="0">
                <a:latin typeface="+mj-lt"/>
              </a:rPr>
              <a:t>) </a:t>
            </a:r>
            <a:r>
              <a:rPr lang="vi-VN" sz="2800" dirty="0">
                <a:latin typeface="+mj-lt"/>
              </a:rPr>
              <a:t>Tìm </a:t>
            </a:r>
            <a:r>
              <a:rPr lang="vi-VN" sz="2800" dirty="0" smtClean="0">
                <a:latin typeface="+mj-lt"/>
              </a:rPr>
              <a:t>số </a:t>
            </a:r>
            <a:r>
              <a:rPr lang="vi-VN" sz="2800" dirty="0">
                <a:latin typeface="+mj-lt"/>
              </a:rPr>
              <a:t>chia (theo mẫu).</a:t>
            </a:r>
          </a:p>
        </p:txBody>
      </p:sp>
      <p:sp>
        <p:nvSpPr>
          <p:cNvPr id="15" name="Oval 14"/>
          <p:cNvSpPr/>
          <p:nvPr/>
        </p:nvSpPr>
        <p:spPr>
          <a:xfrm>
            <a:off x="323529" y="566956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59632" y="3049518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77654" y="3029467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1601" y="4208770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95551" y="3111057"/>
            <a:ext cx="54006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16416" y="3102404"/>
            <a:ext cx="5839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75570" y="4290360"/>
            <a:ext cx="546025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36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2" grpId="0" animBg="1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3648" y="51470"/>
            <a:ext cx="462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?</a:t>
            </a:r>
            <a:endParaRPr kumimoji="0" lang="vi-V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061" y="134013"/>
            <a:ext cx="681894" cy="4196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 smtClean="0">
                <a:solidFill>
                  <a:srgbClr val="333333"/>
                </a:solidFill>
                <a:latin typeface="+mj-lt"/>
                <a:cs typeface="Arial" pitchFamily="34" charset="0"/>
              </a:rPr>
              <a:t>Số</a:t>
            </a:r>
            <a:endParaRPr lang="vi-VN" sz="3200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140312" y="91829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pic>
        <p:nvPicPr>
          <p:cNvPr id="6146" name="Picture 2" descr="Toán lớp 3 trang 39, 40, 41 Bài 13: Tìm thành phần trong phép nhân, phép chia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0" y="843558"/>
            <a:ext cx="9094742" cy="43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23928" y="1131590"/>
            <a:ext cx="1224136" cy="1152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  <a:latin typeface="+mj-lt"/>
              </a:rPr>
              <a:t>28</a:t>
            </a:r>
            <a:endParaRPr lang="vi-VN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27727" y="2427733"/>
            <a:ext cx="1224136" cy="1152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6000" b="1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4209" y="1137498"/>
            <a:ext cx="1224136" cy="1152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6000" b="1" dirty="0" smtClean="0">
                <a:solidFill>
                  <a:srgbClr val="FF0000"/>
                </a:solidFill>
                <a:latin typeface="+mj-lt"/>
              </a:rPr>
              <a:t>35</a:t>
            </a:r>
            <a:endParaRPr lang="vi-VN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6374" y="2442026"/>
            <a:ext cx="1224136" cy="1152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6000" b="1" dirty="0">
                <a:solidFill>
                  <a:srgbClr val="FF0000"/>
                </a:solidFill>
                <a:latin typeface="+mj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9201" y="123477"/>
            <a:ext cx="2873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+mj-lt"/>
              </a:rPr>
              <a:t>Luyện tập</a:t>
            </a:r>
            <a:endParaRPr lang="vi-VN" sz="3200" b="1" dirty="0">
              <a:latin typeface="+mj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03648" y="834847"/>
            <a:ext cx="462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?</a:t>
            </a:r>
            <a:endParaRPr kumimoji="0" lang="vi-V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061" y="917390"/>
            <a:ext cx="681894" cy="4196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 smtClean="0">
                <a:solidFill>
                  <a:srgbClr val="333333"/>
                </a:solidFill>
                <a:latin typeface="+mj-lt"/>
                <a:cs typeface="Arial" pitchFamily="34" charset="0"/>
              </a:rPr>
              <a:t>Số</a:t>
            </a:r>
            <a:endParaRPr lang="vi-VN" sz="3200" dirty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12" y="875206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chemeClr val="bg1"/>
                </a:solidFill>
                <a:latin typeface="+mj-lt"/>
              </a:rPr>
              <a:t>1</a:t>
            </a:r>
            <a:endParaRPr lang="vi-VN" sz="3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42" name="Picture 2" descr="Toán lớp 3 trang 41 Luyện tập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2" y="1419622"/>
            <a:ext cx="9101558" cy="372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93142" y="1902896"/>
            <a:ext cx="615264" cy="122413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4</a:t>
            </a:r>
            <a:endParaRPr lang="vi-VN" sz="4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203" y="3651870"/>
            <a:ext cx="615264" cy="122413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28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144" y="1902896"/>
            <a:ext cx="615264" cy="122413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30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68144" y="3641479"/>
            <a:ext cx="615264" cy="122413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10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51520" y="123478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52340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Có 35 quả cam xếp vào các đĩa, mỗi đĩa 5 quả. Hỏi được mấy đĩa cam như vậy</a:t>
            </a:r>
            <a:r>
              <a:rPr lang="vi-VN" sz="2800" dirty="0" smtClean="0">
                <a:latin typeface="+mj-lt"/>
              </a:rPr>
              <a:t>?</a:t>
            </a:r>
            <a:endParaRPr lang="vi-VN" sz="2800" dirty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99592" y="508068"/>
            <a:ext cx="43924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8104" y="529393"/>
            <a:ext cx="194421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668344" y="529393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71600" y="915566"/>
            <a:ext cx="374441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4809" y="1203597"/>
            <a:ext cx="205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u="sng" dirty="0" smtClean="0">
                <a:latin typeface="+mj-lt"/>
              </a:rPr>
              <a:t>Bài giải</a:t>
            </a:r>
            <a:endParaRPr lang="vi-VN" sz="3200" b="1" u="sng" dirty="0">
              <a:latin typeface="+mj-lt"/>
            </a:endParaRPr>
          </a:p>
        </p:txBody>
      </p:sp>
      <p:pic>
        <p:nvPicPr>
          <p:cNvPr id="11266" name="Picture 2" descr="Toán lớp 3 trang 39, 40, 41 Bài 13: Tìm thành phần trong phép nhân, phép chia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2" y="1006447"/>
            <a:ext cx="4745582" cy="4085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72000" y="206769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200" dirty="0" smtClean="0">
                <a:latin typeface="+mj-lt"/>
              </a:rPr>
              <a:t>  Cần </a:t>
            </a:r>
            <a:r>
              <a:rPr lang="vi-VN" sz="3200" dirty="0">
                <a:latin typeface="+mj-lt"/>
              </a:rPr>
              <a:t>số đĩa cam là:</a:t>
            </a:r>
          </a:p>
          <a:p>
            <a:r>
              <a:rPr lang="vi-VN" sz="3200" dirty="0">
                <a:latin typeface="+mj-lt"/>
              </a:rPr>
              <a:t> </a:t>
            </a:r>
            <a:r>
              <a:rPr lang="vi-VN" sz="3200" dirty="0" smtClean="0">
                <a:latin typeface="+mj-lt"/>
              </a:rPr>
              <a:t>     35 </a:t>
            </a:r>
            <a:r>
              <a:rPr lang="vi-VN" sz="3200" dirty="0">
                <a:latin typeface="+mj-lt"/>
              </a:rPr>
              <a:t>: 5 = 7 (đĩa)</a:t>
            </a:r>
          </a:p>
          <a:p>
            <a:r>
              <a:rPr lang="vi-VN" sz="3200" dirty="0" smtClean="0">
                <a:latin typeface="+mj-lt"/>
              </a:rPr>
              <a:t>      Đáp </a:t>
            </a:r>
            <a:r>
              <a:rPr lang="vi-VN" sz="3200" dirty="0">
                <a:latin typeface="+mj-lt"/>
              </a:rPr>
              <a:t>số: 7 đĩa </a:t>
            </a:r>
            <a:r>
              <a:rPr lang="vi-VN" sz="3200" dirty="0" smtClean="0">
                <a:latin typeface="+mj-lt"/>
              </a:rPr>
              <a:t>cam.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6628" y="1347614"/>
            <a:ext cx="8929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+mj-lt"/>
              </a:rPr>
              <a:t>                       </a:t>
            </a:r>
            <a:r>
              <a:rPr lang="vi-VN" sz="2800" b="1" dirty="0" smtClean="0">
                <a:latin typeface="+mj-lt"/>
              </a:rPr>
              <a:t>Tìm </a:t>
            </a:r>
            <a:r>
              <a:rPr lang="vi-VN" sz="2800" b="1" dirty="0">
                <a:latin typeface="+mj-lt"/>
              </a:rPr>
              <a:t>thừa số trong một tích</a:t>
            </a:r>
            <a:endParaRPr lang="vi-VN" sz="2800" dirty="0">
              <a:latin typeface="+mj-lt"/>
            </a:endParaRPr>
          </a:p>
        </p:txBody>
      </p:sp>
      <p:pic>
        <p:nvPicPr>
          <p:cNvPr id="5" name="Picture 2" descr="Toán lớp 3 trang 39 Khám phá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5" y="1863453"/>
            <a:ext cx="9067522" cy="327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3608" y="0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latin typeface="+mj-lt"/>
              </a:rPr>
              <a:t>Thứ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+mj-lt"/>
              </a:rPr>
              <a:t>,</a:t>
            </a:r>
            <a:r>
              <a:rPr lang="vi-VN" sz="2800" dirty="0" smtClean="0">
                <a:latin typeface="+mj-lt"/>
              </a:rPr>
              <a:t> ngày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sz="2800" dirty="0" smtClean="0">
                <a:latin typeface="+mj-lt"/>
              </a:rPr>
              <a:t> tháng 10 năm 202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800" dirty="0" smtClean="0">
                <a:latin typeface="+mj-lt"/>
              </a:rPr>
              <a:t>Toán</a:t>
            </a:r>
            <a:endParaRPr lang="vi-VN" sz="28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843558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+mj-lt"/>
              </a:rPr>
              <a:t>Bài 13: Tìm thành phần trong phép nhân, phép chia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1561" y="1858986"/>
            <a:ext cx="4542434" cy="3272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3528" y="123478"/>
            <a:ext cx="81369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400" dirty="0">
                <a:latin typeface="+mj-lt"/>
              </a:rPr>
              <a:t>Bài giải</a:t>
            </a:r>
          </a:p>
          <a:p>
            <a:pPr algn="ctr"/>
            <a:r>
              <a:rPr lang="vi-VN" sz="4400" dirty="0">
                <a:latin typeface="+mj-lt"/>
              </a:rPr>
              <a:t>Mỗi ca đựng số lít nước là:</a:t>
            </a:r>
          </a:p>
          <a:p>
            <a:pPr algn="ctr"/>
            <a:r>
              <a:rPr lang="vi-VN" sz="4400" dirty="0">
                <a:latin typeface="+mj-lt"/>
              </a:rPr>
              <a:t>6 : 3 = 2 (</a:t>
            </a:r>
            <a:r>
              <a:rPr lang="vi-VN" sz="4400" i="1" dirty="0">
                <a:latin typeface="+mj-lt"/>
              </a:rPr>
              <a:t>l</a:t>
            </a:r>
            <a:r>
              <a:rPr lang="vi-VN" sz="4400" dirty="0">
                <a:latin typeface="+mj-lt"/>
              </a:rPr>
              <a:t>)</a:t>
            </a:r>
          </a:p>
          <a:p>
            <a:pPr algn="ctr"/>
            <a:r>
              <a:rPr lang="vi-VN" sz="4400" dirty="0" smtClean="0">
                <a:latin typeface="+mj-lt"/>
              </a:rPr>
              <a:t>           Đáp </a:t>
            </a:r>
            <a:r>
              <a:rPr lang="vi-VN" sz="4400" dirty="0">
                <a:latin typeface="+mj-lt"/>
              </a:rPr>
              <a:t>số: 2 lít nước.</a:t>
            </a: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63211" y="123478"/>
            <a:ext cx="4156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latin typeface="+mj-lt"/>
              </a:rPr>
              <a:t>Tìm thừa số (theo mẫu).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15616" y="72310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5 = 35</a:t>
            </a:r>
          </a:p>
          <a:p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      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35 : 5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221596" y="1200156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5616" y="2090034"/>
            <a:ext cx="77768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4 =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) ?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3 =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c) 6 x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= 24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537714" y="2201319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44208" y="2201319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23728" y="3476681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05745" y="2756416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423767" y="2736365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537714" y="3915668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41664" y="2817955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62529" y="2809302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21684" y="3997258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107504" y="123478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chemeClr val="bg1"/>
                </a:solidFill>
                <a:latin typeface="+mj-lt"/>
              </a:rPr>
              <a:t>1</a:t>
            </a:r>
            <a:endParaRPr lang="vi-VN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53637" y="831285"/>
            <a:ext cx="36004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403648" y="51470"/>
            <a:ext cx="462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?</a:t>
            </a:r>
            <a:endParaRPr kumimoji="0" lang="vi-V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3061" y="134013"/>
            <a:ext cx="681894" cy="4196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 smtClean="0">
                <a:solidFill>
                  <a:srgbClr val="333333"/>
                </a:solidFill>
                <a:latin typeface="+mj-lt"/>
                <a:cs typeface="Arial" pitchFamily="34" charset="0"/>
              </a:rPr>
              <a:t>Số</a:t>
            </a:r>
            <a:endParaRPr lang="vi-VN" sz="3200" dirty="0">
              <a:latin typeface="+mj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0312" y="91829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pic>
        <p:nvPicPr>
          <p:cNvPr id="22" name="Picture 2" descr="Giải toán 3 kết nối tri thức bài 13: Tìm thành phần trong phép nhân, phép ch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12" y="636244"/>
            <a:ext cx="8896184" cy="445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3779912" y="1347614"/>
            <a:ext cx="1152128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800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vi-VN" sz="4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32040" y="2325282"/>
            <a:ext cx="1152128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800" b="1" dirty="0" smtClean="0">
                <a:solidFill>
                  <a:srgbClr val="FF0000"/>
                </a:solidFill>
                <a:latin typeface="+mj-lt"/>
              </a:rPr>
              <a:t>6</a:t>
            </a:r>
            <a:endParaRPr lang="vi-VN" sz="4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56176" y="2334944"/>
            <a:ext cx="1152128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315247" y="1347614"/>
            <a:ext cx="1152128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07504" y="123478"/>
            <a:ext cx="432048" cy="5040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631918" y="34255"/>
            <a:ext cx="78959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+mj-lt"/>
              </a:rPr>
              <a:t>5 ca-bin chở tất cả 30 người. Biết rằng số người ở mỗi ca-bin như nhau. Hỏi mỗi ca-bin chở bao nhiêu người?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3024" y="1622657"/>
            <a:ext cx="205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u="sng" dirty="0" smtClean="0">
                <a:latin typeface="+mj-lt"/>
              </a:rPr>
              <a:t>Bài giải</a:t>
            </a:r>
            <a:endParaRPr lang="vi-VN" sz="3200" b="1" u="sng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3459" y="2167015"/>
            <a:ext cx="4905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+mj-lt"/>
              </a:rPr>
              <a:t>Số người mỗi ca-bin chở là:</a:t>
            </a:r>
          </a:p>
          <a:p>
            <a:r>
              <a:rPr lang="vi-VN" sz="3200" dirty="0" smtClean="0">
                <a:latin typeface="+mj-lt"/>
              </a:rPr>
              <a:t>              30 </a:t>
            </a:r>
            <a:r>
              <a:rPr lang="vi-VN" sz="3200" dirty="0">
                <a:latin typeface="+mj-lt"/>
              </a:rPr>
              <a:t>: 5 = 6 (người)</a:t>
            </a:r>
          </a:p>
          <a:p>
            <a:r>
              <a:rPr lang="vi-VN" sz="3200" dirty="0" smtClean="0">
                <a:latin typeface="+mj-lt"/>
              </a:rPr>
              <a:t>              Đáp </a:t>
            </a:r>
            <a:r>
              <a:rPr lang="vi-VN" sz="3200" dirty="0">
                <a:latin typeface="+mj-lt"/>
              </a:rPr>
              <a:t>số: 6 </a:t>
            </a:r>
            <a:r>
              <a:rPr lang="vi-VN" sz="3200" dirty="0" smtClean="0">
                <a:latin typeface="+mj-lt"/>
              </a:rPr>
              <a:t>người.</a:t>
            </a:r>
            <a:endParaRPr lang="vi-VN" sz="3200" dirty="0"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50976" y="559822"/>
            <a:ext cx="454743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3504" y="559822"/>
            <a:ext cx="194421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0976" y="1022314"/>
            <a:ext cx="46851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24128" y="1022314"/>
            <a:ext cx="5261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67600" y="1022314"/>
            <a:ext cx="178437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0976" y="1526370"/>
            <a:ext cx="32449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https://img.loigiaihay.com/picture/2022/0927/1_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414" y="1203598"/>
            <a:ext cx="3834126" cy="381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303" y="0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4303" y="968425"/>
            <a:ext cx="89904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000" b="1" dirty="0">
                <a:latin typeface="+mj-lt"/>
              </a:rPr>
              <a:t>Tìm số bị chia, số </a:t>
            </a:r>
            <a:r>
              <a:rPr lang="vi-VN" sz="4000" b="1" dirty="0" smtClean="0">
                <a:latin typeface="+mj-lt"/>
              </a:rPr>
              <a:t>chia</a:t>
            </a:r>
            <a:endParaRPr lang="vi-VN" sz="4000" b="1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1" y="1941954"/>
            <a:ext cx="2509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b="1" dirty="0">
                <a:latin typeface="+mj-lt"/>
              </a:rPr>
              <a:t>Khám </a:t>
            </a:r>
            <a:r>
              <a:rPr lang="vi-VN" sz="4000" b="1" dirty="0" smtClean="0">
                <a:latin typeface="+mj-lt"/>
              </a:rPr>
              <a:t>phá</a:t>
            </a:r>
            <a:endParaRPr lang="vi-VN" sz="4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0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latin typeface="+mj-lt"/>
              </a:rPr>
              <a:t>Thứ </a:t>
            </a:r>
            <a:r>
              <a:rPr lang="en-US" sz="2800" dirty="0" err="1" smtClean="0">
                <a:latin typeface="+mj-lt"/>
              </a:rPr>
              <a:t>tư</a:t>
            </a:r>
            <a:r>
              <a:rPr lang="en-US" sz="2800" dirty="0" smtClean="0">
                <a:latin typeface="+mj-lt"/>
              </a:rPr>
              <a:t>,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ngày </a:t>
            </a:r>
            <a:r>
              <a:rPr lang="en-US" sz="2800" dirty="0" smtClean="0">
                <a:latin typeface="+mj-lt"/>
              </a:rPr>
              <a:t>10</a:t>
            </a:r>
            <a:r>
              <a:rPr lang="vi-VN" sz="2800" dirty="0" smtClean="0">
                <a:latin typeface="+mj-lt"/>
              </a:rPr>
              <a:t> tháng 10 năm 202</a:t>
            </a:r>
            <a:r>
              <a:rPr lang="en-US" sz="2800" dirty="0" smtClean="0">
                <a:latin typeface="+mj-lt"/>
              </a:rPr>
              <a:t>3</a:t>
            </a:r>
            <a:endParaRPr lang="vi-VN" sz="2800" dirty="0" smtClean="0">
              <a:latin typeface="+mj-lt"/>
            </a:endParaRPr>
          </a:p>
          <a:p>
            <a:pPr algn="ctr"/>
            <a:r>
              <a:rPr lang="vi-VN" sz="2800" u="sng" dirty="0" smtClean="0">
                <a:latin typeface="+mj-lt"/>
              </a:rPr>
              <a:t>Toán</a:t>
            </a:r>
            <a:endParaRPr lang="vi-VN" sz="28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937" y="11731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36207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a) Tìm số bị chia</a:t>
            </a:r>
          </a:p>
          <a:p>
            <a:r>
              <a:rPr lang="vi-VN" sz="2800" dirty="0">
                <a:latin typeface="+mj-lt"/>
              </a:rPr>
              <a:t>Mai đã mua về số bông hoa rồi cắm hết vào 3 lọ, mỗi lọ có 5 bông. Hỏi Mai đã mua về bao nhiêu bông hoa?</a:t>
            </a:r>
          </a:p>
        </p:txBody>
      </p:sp>
      <p:pic>
        <p:nvPicPr>
          <p:cNvPr id="4098" name="Picture 2" descr="Toán lớp 3 trang 40 Khám phá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9662"/>
            <a:ext cx="9144000" cy="338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16063" y="1779662"/>
            <a:ext cx="4572000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F02BF-4090-2341-3AFE-6578647D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2" y="20538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3568" y="20538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b) Tìm số chia</a:t>
            </a:r>
          </a:p>
          <a:p>
            <a:r>
              <a:rPr lang="vi-VN" sz="2800" dirty="0">
                <a:latin typeface="+mj-lt"/>
              </a:rPr>
              <a:t>Việt cắm 15 bông hoa vào các lọ, mỗi lọ 5 bông. Hỏi Việt cắm được mấy </a:t>
            </a:r>
            <a:r>
              <a:rPr lang="en-US" sz="2800" dirty="0" err="1" smtClean="0">
                <a:latin typeface="+mj-lt"/>
              </a:rPr>
              <a:t>lọ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hoa như vậy?</a:t>
            </a:r>
          </a:p>
        </p:txBody>
      </p:sp>
      <p:pic>
        <p:nvPicPr>
          <p:cNvPr id="5122" name="Picture 2" descr="Toán lớp 3 trang 40 Khám phá | Kết nối tri thứ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2" y="1436706"/>
            <a:ext cx="9101558" cy="370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32040" y="1405533"/>
            <a:ext cx="4104456" cy="3614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378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405</Words>
  <Application>Microsoft Office PowerPoint</Application>
  <PresentationFormat>On-screen Show (16:9)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AA</cp:lastModifiedBy>
  <cp:revision>20</cp:revision>
  <dcterms:created xsi:type="dcterms:W3CDTF">2022-09-30T13:45:39Z</dcterms:created>
  <dcterms:modified xsi:type="dcterms:W3CDTF">2023-10-11T02:57:29Z</dcterms:modified>
</cp:coreProperties>
</file>