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26"/>
  </p:notesMasterIdLst>
  <p:sldIdLst>
    <p:sldId id="308" r:id="rId3"/>
    <p:sldId id="291" r:id="rId4"/>
    <p:sldId id="307" r:id="rId5"/>
    <p:sldId id="263" r:id="rId6"/>
    <p:sldId id="262" r:id="rId7"/>
    <p:sldId id="276" r:id="rId8"/>
    <p:sldId id="280" r:id="rId9"/>
    <p:sldId id="264" r:id="rId10"/>
    <p:sldId id="258" r:id="rId11"/>
    <p:sldId id="292" r:id="rId12"/>
    <p:sldId id="275" r:id="rId13"/>
    <p:sldId id="274" r:id="rId14"/>
    <p:sldId id="305" r:id="rId15"/>
    <p:sldId id="301" r:id="rId16"/>
    <p:sldId id="303" r:id="rId17"/>
    <p:sldId id="284" r:id="rId18"/>
    <p:sldId id="289" r:id="rId19"/>
    <p:sldId id="266" r:id="rId20"/>
    <p:sldId id="267" r:id="rId21"/>
    <p:sldId id="269" r:id="rId22"/>
    <p:sldId id="306" r:id="rId23"/>
    <p:sldId id="272" r:id="rId24"/>
    <p:sldId id="261" r:id="rId25"/>
  </p:sldIdLst>
  <p:sldSz cx="9144000" cy="5143500" type="screen16x9"/>
  <p:notesSz cx="6858000" cy="9144000"/>
  <p:embeddedFontLs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HP001 4 hàng" panose="020B0603050302020204" pitchFamily="3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VNI-Avo" pitchFamily="2" charset="0"/>
      <p:regular r:id="rId39"/>
      <p:bold r:id="rId40"/>
      <p:italic r:id="rId41"/>
      <p:boldItalic r:id="rId42"/>
    </p:embeddedFont>
    <p:embeddedFont>
      <p:font typeface="Quicksand Medium" panose="020B0604020202020204" charset="0"/>
      <p:regular r:id="rId43"/>
    </p:embeddedFont>
    <p:embeddedFont>
      <p:font typeface=".VnAvant" panose="020B7200000000000000" pitchFamily="34" charset="0"/>
      <p:regular r:id="rId44"/>
      <p:bold r:id="rId45"/>
      <p:italic r:id="rId46"/>
      <p:boldItalic r:id="rId47"/>
    </p:embeddedFont>
    <p:embeddedFont>
      <p:font typeface="HP001 4 hàng 2 ô ly" panose="020B0603050302020204" pitchFamily="34" charset="0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EFDF9"/>
    <a:srgbClr val="FEFBF6"/>
    <a:srgbClr val="FEFBF5"/>
    <a:srgbClr val="74B43C"/>
    <a:srgbClr val="72CEEE"/>
    <a:srgbClr val="0099DA"/>
    <a:srgbClr val="E52D56"/>
    <a:srgbClr val="D00000"/>
    <a:srgbClr val="D8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61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8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22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288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01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7C27A19-67F8-4681-961E-4448D114C7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Chưa làm</a:t>
            </a:r>
            <a:r>
              <a:rPr lang="vi-VN" baseline="0" dirty="0"/>
              <a:t> hiệu ứng: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Click chuột để nổi hình của Hà và bà, để học sinh quan sát kĩ nhân vật hơn.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 nhân vật có hiệu ứng nổi lên và rung rinh khi click chuột vào nhân vật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Chưa làm</a:t>
            </a:r>
            <a:r>
              <a:rPr lang="vi-VN" baseline="0" dirty="0"/>
              <a:t> hiệu ứng: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Click chuột để nổi hình của Hà và bà, để học sinh quan sát kĩ nhân vật hơn.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 nhân vật có hiệu ứng nổi lên và rung rinh khi click chuột vào nhân vật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5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829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54AE3A7-20DA-48F3-81C3-2C954A8690AA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17/10/2024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17/10/2024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17/10/2024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17/10/2024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17/10/2024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17/10/2024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17/10/2024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17/10/2024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17/10/2024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17/10/2024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17/10/2024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17/10/2024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7927902" y="4246514"/>
            <a:ext cx="740569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3" descr="hoa v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91" y="4282867"/>
            <a:ext cx="740569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4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127" y="4229100"/>
            <a:ext cx="742950" cy="81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5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839" y="4182679"/>
            <a:ext cx="742950" cy="81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6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419" y="4222087"/>
            <a:ext cx="742950" cy="81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7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77" y="4197019"/>
            <a:ext cx="742950" cy="81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8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348" y="4247148"/>
            <a:ext cx="742950" cy="81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9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507" y="4243963"/>
            <a:ext cx="742950" cy="81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20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5212" y="342900"/>
            <a:ext cx="585788" cy="582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21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469" y="-85725"/>
            <a:ext cx="585788" cy="582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22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9494" y="482205"/>
            <a:ext cx="585788" cy="582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3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5212" y="0"/>
            <a:ext cx="585788" cy="582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4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375" y="-100013"/>
            <a:ext cx="585788" cy="582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25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350" y="0"/>
            <a:ext cx="585788" cy="582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26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342900"/>
            <a:ext cx="585788" cy="582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27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400050"/>
            <a:ext cx="585788" cy="582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29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50" y="171450"/>
            <a:ext cx="585788" cy="582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6" name="Picture 32" descr="butterflies_flowers_md_cl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6660" y="2557534"/>
            <a:ext cx="1657350" cy="1720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Picture 34" descr="3d butterfl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21248">
            <a:off x="4576159" y="3198686"/>
            <a:ext cx="727472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8" name="Picture 36" descr="3d butterfl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21248">
            <a:off x="1143001" y="1943100"/>
            <a:ext cx="727472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9" name="Picture 37" descr="3d butterfl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21248">
            <a:off x="7856354" y="2813040"/>
            <a:ext cx="727472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0" name="Picture 39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0"/>
            <a:ext cx="585788" cy="582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Nho Th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71600" y="4057650"/>
            <a:ext cx="342900" cy="34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Rectangle 29"/>
          <p:cNvSpPr/>
          <p:nvPr/>
        </p:nvSpPr>
        <p:spPr>
          <a:xfrm>
            <a:off x="1568648" y="1537730"/>
            <a:ext cx="4286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Tieát</a:t>
            </a:r>
            <a:r>
              <a:rPr lang="en-US" sz="3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1, 2</a:t>
            </a:r>
            <a:endParaRPr lang="en-US" sz="3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4860" y="2679154"/>
            <a:ext cx="45781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2100" b="1" dirty="0" err="1">
                <a:latin typeface="HP001 4 hàng" panose="020B0603050302020204" pitchFamily="34" charset="0"/>
              </a:rPr>
              <a:t>Giáo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viên</a:t>
            </a:r>
            <a:r>
              <a:rPr lang="en-US" sz="2100" b="1" dirty="0">
                <a:latin typeface="HP001 4 hàng" panose="020B0603050302020204" pitchFamily="34" charset="0"/>
              </a:rPr>
              <a:t>: </a:t>
            </a:r>
            <a:r>
              <a:rPr lang="en-US" sz="2100" b="1" dirty="0" err="1">
                <a:latin typeface="HP001 4 hàng" panose="020B0603050302020204" pitchFamily="34" charset="0"/>
              </a:rPr>
              <a:t>Phạm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Thị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Đông</a:t>
            </a:r>
            <a:r>
              <a:rPr lang="en-US" sz="2100" b="1" dirty="0">
                <a:latin typeface="HP001 4 hàng" panose="020B0603050302020204" pitchFamily="34" charset="0"/>
              </a:rPr>
              <a:t>. </a:t>
            </a:r>
          </a:p>
        </p:txBody>
      </p:sp>
      <p:sp>
        <p:nvSpPr>
          <p:cNvPr id="29" name="Rectangle: Rounded Corners 3"/>
          <p:cNvSpPr/>
          <p:nvPr/>
        </p:nvSpPr>
        <p:spPr>
          <a:xfrm>
            <a:off x="790576" y="0"/>
            <a:ext cx="5842397" cy="725091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SG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SG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SG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defRPr/>
            </a:pPr>
            <a:r>
              <a:rPr lang="en-SG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SG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SG" sz="24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3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97" y="1484069"/>
            <a:ext cx="3847382" cy="1985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7439" y="283740"/>
            <a:ext cx="1375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solidFill>
                  <a:srgbClr val="FF0066"/>
                </a:solidFill>
                <a:latin typeface=".VnAvant" panose="020B7200000000000000"/>
              </a:rPr>
              <a:t>ua</a:t>
            </a:r>
            <a:endParaRPr lang="en-US" sz="7200" dirty="0">
              <a:solidFill>
                <a:srgbClr val="FF0066"/>
              </a:solidFill>
              <a:latin typeface=".VnAvant" panose="020B72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2169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72" y="1142708"/>
            <a:ext cx="3348959" cy="254841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49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65" y="1590517"/>
            <a:ext cx="3847382" cy="1979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28111" y="359089"/>
            <a:ext cx="1347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66"/>
                </a:solidFill>
                <a:latin typeface=".VnAvant" panose="020B7200000000000000"/>
              </a:rPr>
              <a:t>ư</a:t>
            </a:r>
            <a:r>
              <a:rPr lang="en-US" sz="6000" dirty="0" err="1">
                <a:solidFill>
                  <a:srgbClr val="FF0066"/>
                </a:solidFill>
                <a:latin typeface=".VnAvant" panose="020B7200000000000000"/>
              </a:rPr>
              <a:t>a</a:t>
            </a:r>
            <a:endParaRPr lang="en-US" sz="6000" dirty="0">
              <a:solidFill>
                <a:srgbClr val="FF0066"/>
              </a:solidFill>
              <a:latin typeface=".VnAvant" panose="020B72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331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" y="1402789"/>
            <a:ext cx="3504755" cy="1808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58" y="1408853"/>
            <a:ext cx="3504755" cy="1803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" y="3497580"/>
            <a:ext cx="348234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57" y="3497580"/>
            <a:ext cx="3504755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0259" y="435183"/>
            <a:ext cx="978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FF0066"/>
                </a:solidFill>
                <a:latin typeface=".VnAvant" panose="020B7200000000000000"/>
              </a:rPr>
              <a:t>ua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5591" y="435183"/>
            <a:ext cx="1027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66"/>
                </a:solidFill>
                <a:latin typeface=".VnAvant" panose="020B7200000000000000"/>
              </a:rPr>
              <a:t>ư</a:t>
            </a:r>
            <a:r>
              <a:rPr lang="en-US" sz="4800" dirty="0" err="1">
                <a:solidFill>
                  <a:srgbClr val="FF0066"/>
                </a:solidFill>
                <a:latin typeface=".VnAvant" panose="020B7200000000000000"/>
              </a:rPr>
              <a:t>a</a:t>
            </a:r>
            <a:endParaRPr lang="en-US" sz="4800" dirty="0">
              <a:solidFill>
                <a:srgbClr val="FF0066"/>
              </a:solidFill>
              <a:latin typeface=".VnAvant" panose="020B72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2048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4" y="1993001"/>
            <a:ext cx="1717315" cy="1657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65" y="1210033"/>
            <a:ext cx="1966945" cy="2440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76" y="1619539"/>
            <a:ext cx="1782526" cy="2031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68" y="1582586"/>
            <a:ext cx="1606528" cy="206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7" y="1408853"/>
            <a:ext cx="2948631" cy="1521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58" y="1408853"/>
            <a:ext cx="2948631" cy="1517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97" y="3093737"/>
            <a:ext cx="3142775" cy="527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55" y="3136762"/>
            <a:ext cx="3349636" cy="484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9671" y="603770"/>
            <a:ext cx="912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.VnAvant" pitchFamily="34" charset="0"/>
              </a:rPr>
              <a:t>ua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8058" y="542214"/>
            <a:ext cx="1027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66"/>
                </a:solidFill>
                <a:latin typeface=".VnAvant" pitchFamily="34" charset="0"/>
              </a:rPr>
              <a:t>ư</a:t>
            </a:r>
            <a:r>
              <a:rPr lang="en-US" sz="4400" dirty="0" err="1">
                <a:solidFill>
                  <a:srgbClr val="FF0066"/>
                </a:solidFill>
                <a:latin typeface=".VnAvant" pitchFamily="34" charset="0"/>
              </a:rPr>
              <a:t>a</a:t>
            </a:r>
            <a:endParaRPr lang="en-US" sz="4400" dirty="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693" y="3751819"/>
            <a:ext cx="161935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66"/>
                </a:solidFill>
                <a:latin typeface="+mn-lt"/>
              </a:rPr>
              <a:t>cà</a:t>
            </a:r>
            <a:r>
              <a:rPr lang="en-US" sz="3200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n-lt"/>
              </a:rPr>
              <a:t>chua</a:t>
            </a:r>
            <a:endParaRPr lang="en-US" sz="32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5905" y="3751818"/>
            <a:ext cx="132279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  <a:latin typeface="+mn-lt"/>
              </a:rPr>
              <a:t>m</a:t>
            </a:r>
            <a:r>
              <a:rPr lang="en-US" sz="3200" dirty="0" err="1" smtClean="0">
                <a:solidFill>
                  <a:srgbClr val="FF0066"/>
                </a:solidFill>
                <a:latin typeface="+mn-lt"/>
              </a:rPr>
              <a:t>úa</a:t>
            </a:r>
            <a:r>
              <a:rPr lang="en-US" sz="3200" dirty="0" smtClean="0">
                <a:solidFill>
                  <a:srgbClr val="FF0066"/>
                </a:solidFill>
                <a:latin typeface="+mn-lt"/>
              </a:rPr>
              <a:t> ô</a:t>
            </a:r>
            <a:endParaRPr lang="en-US" sz="32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5655" y="3754598"/>
            <a:ext cx="143821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  <a:latin typeface="+mn-lt"/>
              </a:rPr>
              <a:t>c</a:t>
            </a:r>
            <a:r>
              <a:rPr lang="en-US" sz="3200" dirty="0" err="1" smtClean="0">
                <a:solidFill>
                  <a:srgbClr val="FF0066"/>
                </a:solidFill>
                <a:latin typeface="+mn-lt"/>
              </a:rPr>
              <a:t>ửa</a:t>
            </a:r>
            <a:r>
              <a:rPr lang="en-US" sz="3200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n-lt"/>
              </a:rPr>
              <a:t>sổ</a:t>
            </a:r>
            <a:endParaRPr lang="en-US" sz="32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2382" y="3751819"/>
            <a:ext cx="134684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  <a:latin typeface="+mn-lt"/>
              </a:rPr>
              <a:t>d</a:t>
            </a:r>
            <a:r>
              <a:rPr lang="en-US" sz="3200" dirty="0" err="1" smtClean="0">
                <a:solidFill>
                  <a:srgbClr val="FF0066"/>
                </a:solidFill>
                <a:latin typeface="+mn-lt"/>
              </a:rPr>
              <a:t>ưa</a:t>
            </a:r>
            <a:r>
              <a:rPr lang="en-US" sz="3200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n-lt"/>
              </a:rPr>
              <a:t>lê</a:t>
            </a:r>
            <a:endParaRPr lang="en-US" sz="3200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18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1648206"/>
            <a:ext cx="587411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5" y="644429"/>
            <a:ext cx="1361544" cy="39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245" y="1863747"/>
            <a:ext cx="7656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2">
                    <a:lumMod val="25000"/>
                  </a:schemeClr>
                </a:solidFill>
                <a:latin typeface="HP001 4 hàng 2 ô ly" panose="020B0603050302020204" pitchFamily="34" charset="0"/>
              </a:rPr>
              <a:t>u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HP001 4 hàng 2 ô ly" panose="020B0603050302020204" pitchFamily="34" charset="0"/>
              </a:rPr>
              <a:t>a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latin typeface="HP001 4 hàng 2 ô ly" panose="020B0603050302020204" pitchFamily="34" charset="0"/>
              </a:rPr>
              <a:t> 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HP001 4 hàng 2 ô ly" panose="020B0603050302020204" pitchFamily="34" charset="0"/>
              </a:rPr>
              <a:t>ưa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latin typeface="HP001 4 hàng 2 ô ly" panose="020B0603050302020204" pitchFamily="34" charset="0"/>
              </a:rPr>
              <a:t> 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HP001 4 hàng 2 ô ly" panose="020B0603050302020204" pitchFamily="34" charset="0"/>
              </a:rPr>
              <a:t>cà</a:t>
            </a:r>
            <a:r>
              <a:rPr lang="en-US" sz="5400" b="1" dirty="0">
                <a:solidFill>
                  <a:schemeClr val="bg2">
                    <a:lumMod val="25000"/>
                  </a:schemeClr>
                </a:solidFill>
                <a:latin typeface="HP001 4 hàng 2 ô ly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HP001 4 hàng 2 ô ly" panose="020B0603050302020204" pitchFamily="34" charset="0"/>
              </a:rPr>
              <a:t>chua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latin typeface="HP001 4 hàng 2 ô ly" panose="020B0603050302020204" pitchFamily="34" charset="0"/>
              </a:rPr>
              <a:t>  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HP001 4 hàng 2 ô ly" panose="020B0603050302020204" pitchFamily="34" charset="0"/>
              </a:rPr>
              <a:t>dưa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latin typeface="HP001 4 hàng 2 ô ly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HP001 4 hàng 2 ô ly" panose="020B0603050302020204" pitchFamily="34" charset="0"/>
              </a:rPr>
              <a:t>lê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HP001 4 hàng 2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50" y="1510416"/>
            <a:ext cx="3478345" cy="18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607917"/>
            <a:ext cx="887550" cy="462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79" y="508990"/>
            <a:ext cx="6082252" cy="3677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99" y="3958448"/>
            <a:ext cx="6152662" cy="74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1078847" y="1234259"/>
            <a:ext cx="1709531" cy="570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864447" y="1234258"/>
            <a:ext cx="1709531" cy="570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thìa dĩa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608616" y="1234258"/>
            <a:ext cx="1709531" cy="570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đĩa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352785" y="1234258"/>
            <a:ext cx="1709531" cy="570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thỏ mẹ</a:t>
            </a:r>
          </a:p>
        </p:txBody>
      </p:sp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365761" y="2193792"/>
            <a:ext cx="8035962" cy="13022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Beù</a:t>
            </a:r>
            <a:r>
              <a:rPr lang="en-US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 chia </a:t>
            </a:r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thìa</a:t>
            </a:r>
            <a:r>
              <a:rPr lang="en-US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, chia </a:t>
            </a:r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dóa</a:t>
            </a:r>
            <a:r>
              <a:rPr lang="en-US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cho</a:t>
            </a:r>
            <a:r>
              <a:rPr lang="en-US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caû</a:t>
            </a:r>
            <a:r>
              <a:rPr lang="en-US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nhaø</a:t>
            </a:r>
            <a:r>
              <a:rPr lang="en-US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. </a:t>
            </a:r>
          </a:p>
          <a:p>
            <a:pPr algn="ctr"/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Thìa</a:t>
            </a:r>
            <a:r>
              <a:rPr lang="en-US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dóa</a:t>
            </a:r>
            <a:r>
              <a:rPr lang="en-US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 to </a:t>
            </a:r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cho</a:t>
            </a:r>
            <a:r>
              <a:rPr lang="en-US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boá</a:t>
            </a:r>
            <a:r>
              <a:rPr lang="en-US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meï</a:t>
            </a:r>
            <a:r>
              <a:rPr lang="en-US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. </a:t>
            </a:r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Thìa</a:t>
            </a:r>
            <a:r>
              <a:rPr lang="en-US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dóa</a:t>
            </a:r>
            <a:r>
              <a:rPr lang="en-US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nhoû</a:t>
            </a:r>
            <a:r>
              <a:rPr lang="en-US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cho</a:t>
            </a:r>
            <a:r>
              <a:rPr lang="en-US" sz="36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Avo" pitchFamily="2" charset="0"/>
              </a:rPr>
              <a:t>be.ù</a:t>
            </a:r>
            <a:endParaRPr lang="en-US" sz="36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32" y="1671491"/>
            <a:ext cx="3639168" cy="18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32" y="1671491"/>
            <a:ext cx="3639168" cy="18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59" y="603055"/>
            <a:ext cx="836880" cy="37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54" y="790386"/>
            <a:ext cx="5951752" cy="3977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06" y="642345"/>
            <a:ext cx="1361362" cy="48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0" y="1891770"/>
            <a:ext cx="8520600" cy="8418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5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ua</a:t>
            </a:r>
            <a:r>
              <a:rPr lang="en-US" sz="11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115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ưa</a:t>
            </a:r>
            <a:endParaRPr lang="en-US" sz="11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72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33" y="1854706"/>
            <a:ext cx="4535798" cy="1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4" y="580859"/>
            <a:ext cx="1309333" cy="382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0" y="1051734"/>
            <a:ext cx="7411452" cy="3712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0" y="1051734"/>
            <a:ext cx="7411452" cy="3712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0" y="1051734"/>
            <a:ext cx="7411452" cy="37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94282" y="3397292"/>
            <a:ext cx="2940849" cy="531186"/>
            <a:chOff x="2638976" y="4269075"/>
            <a:chExt cx="2940849" cy="531186"/>
          </a:xfrm>
        </p:grpSpPr>
        <p:sp>
          <p:nvSpPr>
            <p:cNvPr id="5" name="TextBox 4"/>
            <p:cNvSpPr txBox="1"/>
            <p:nvPr/>
          </p:nvSpPr>
          <p:spPr>
            <a:xfrm>
              <a:off x="2638976" y="4269075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2987462" y="4277041"/>
              <a:ext cx="62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13718" y="4273437"/>
              <a:ext cx="4210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8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58745" y="4274636"/>
              <a:ext cx="4210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8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4" y="580859"/>
            <a:ext cx="1309333" cy="38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37" y="1018020"/>
            <a:ext cx="6758309" cy="33851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12824" y="4403141"/>
            <a:ext cx="5112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Mẹ đưa Hà đến lớp học múa.</a:t>
            </a:r>
            <a:endParaRPr lang="en-US" sz="28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2824" y="4426001"/>
            <a:ext cx="557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Mẹ đ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ưa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đến lớp học m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úa.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9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E2C67BEE-231F-445C-A57E-9693BDA052BF}"/>
              </a:ext>
            </a:extLst>
          </p:cNvPr>
          <p:cNvSpPr txBox="1">
            <a:spLocks/>
          </p:cNvSpPr>
          <p:nvPr/>
        </p:nvSpPr>
        <p:spPr>
          <a:xfrm>
            <a:off x="3212818" y="866784"/>
            <a:ext cx="5745552" cy="148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</a:t>
            </a:r>
            <a:r>
              <a:rPr lang="vi-VN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GB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6600" b="1" dirty="0">
                <a:solidFill>
                  <a:srgbClr val="FF006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GB" sz="6600" b="1" dirty="0">
                <a:solidFill>
                  <a:srgbClr val="FF006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6600" b="1" dirty="0">
                <a:solidFill>
                  <a:srgbClr val="FF006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endParaRPr lang="en-GB" sz="6600" b="1" dirty="0">
              <a:solidFill>
                <a:srgbClr val="FF006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32" y="1250157"/>
            <a:ext cx="4861180" cy="25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23" y="1262483"/>
            <a:ext cx="3346723" cy="237685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190</Words>
  <Application>Microsoft Office PowerPoint</Application>
  <PresentationFormat>On-screen Show (16:9)</PresentationFormat>
  <Paragraphs>37</Paragraphs>
  <Slides>23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Lato</vt:lpstr>
      <vt:lpstr>Calibri Light</vt:lpstr>
      <vt:lpstr>HP001 4 hàng</vt:lpstr>
      <vt:lpstr>Calibri</vt:lpstr>
      <vt:lpstr>VNI-Avo</vt:lpstr>
      <vt:lpstr>Quicksand Medium</vt:lpstr>
      <vt:lpstr>Arial-Rounded</vt:lpstr>
      <vt:lpstr>.VnAvant</vt:lpstr>
      <vt:lpstr>Arial</vt:lpstr>
      <vt:lpstr>Times New Roman</vt:lpstr>
      <vt:lpstr>HP001 4 hàng 2 ô ly</vt:lpstr>
      <vt:lpstr>Simple Light</vt:lpstr>
      <vt:lpstr>Office Theme</vt:lpstr>
      <vt:lpstr>PowerPoint Presentation</vt:lpstr>
      <vt:lpstr>PowerPoint Presentation</vt:lpstr>
      <vt:lpstr> ua  ưa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1</dc:title>
  <dc:creator>Bích Duy</dc:creator>
  <cp:lastModifiedBy>Administrator</cp:lastModifiedBy>
  <cp:revision>158</cp:revision>
  <dcterms:modified xsi:type="dcterms:W3CDTF">2024-10-16T22:08:05Z</dcterms:modified>
</cp:coreProperties>
</file>