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 id="2147483688" r:id="rId5"/>
    <p:sldMasterId id="2147483700" r:id="rId6"/>
    <p:sldMasterId id="2147483712" r:id="rId7"/>
  </p:sldMasterIdLst>
  <p:notesMasterIdLst>
    <p:notesMasterId r:id="rId46"/>
  </p:notesMasterIdLst>
  <p:sldIdLst>
    <p:sldId id="257" r:id="rId8"/>
    <p:sldId id="258" r:id="rId9"/>
    <p:sldId id="259" r:id="rId10"/>
    <p:sldId id="260" r:id="rId11"/>
    <p:sldId id="261" r:id="rId12"/>
    <p:sldId id="262" r:id="rId13"/>
    <p:sldId id="263" r:id="rId14"/>
    <p:sldId id="264" r:id="rId15"/>
    <p:sldId id="265" r:id="rId16"/>
    <p:sldId id="266" r:id="rId17"/>
    <p:sldId id="268" r:id="rId18"/>
    <p:sldId id="269" r:id="rId19"/>
    <p:sldId id="270" r:id="rId20"/>
    <p:sldId id="271" r:id="rId21"/>
    <p:sldId id="279" r:id="rId22"/>
    <p:sldId id="278" r:id="rId23"/>
    <p:sldId id="273" r:id="rId24"/>
    <p:sldId id="274" r:id="rId25"/>
    <p:sldId id="275" r:id="rId26"/>
    <p:sldId id="276" r:id="rId27"/>
    <p:sldId id="280" r:id="rId28"/>
    <p:sldId id="281" r:id="rId29"/>
    <p:sldId id="282" r:id="rId30"/>
    <p:sldId id="283" r:id="rId31"/>
    <p:sldId id="284" r:id="rId32"/>
    <p:sldId id="285" r:id="rId33"/>
    <p:sldId id="286" r:id="rId34"/>
    <p:sldId id="288" r:id="rId35"/>
    <p:sldId id="287" r:id="rId36"/>
    <p:sldId id="289" r:id="rId37"/>
    <p:sldId id="291" r:id="rId38"/>
    <p:sldId id="292" r:id="rId39"/>
    <p:sldId id="293" r:id="rId40"/>
    <p:sldId id="294" r:id="rId41"/>
    <p:sldId id="295" r:id="rId42"/>
    <p:sldId id="296" r:id="rId43"/>
    <p:sldId id="297" r:id="rId44"/>
    <p:sldId id="2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73" d="100"/>
          <a:sy n="73" d="100"/>
        </p:scale>
        <p:origin x="5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Bài giảng thiết kế bởi: Hương Thảo - tranthao121006@gmail.com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Bài giảng thiết kế bởi: Hương Thảo - tranthao121006@gmail.com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4.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5.png"/><Relationship Id="rId18" Type="http://schemas.microsoft.com/office/2007/relationships/hdphoto" Target="../media/hdphoto9.wdp"/><Relationship Id="rId26" Type="http://schemas.openxmlformats.org/officeDocument/2006/relationships/slide" Target="slide4.xml"/><Relationship Id="rId3" Type="http://schemas.openxmlformats.org/officeDocument/2006/relationships/image" Target="../media/image10.png"/><Relationship Id="rId21" Type="http://schemas.openxmlformats.org/officeDocument/2006/relationships/image" Target="../media/image19.png"/><Relationship Id="rId34" Type="http://schemas.microsoft.com/office/2007/relationships/hdphoto" Target="../media/hdphoto14.wdp"/><Relationship Id="rId7" Type="http://schemas.openxmlformats.org/officeDocument/2006/relationships/image" Target="../media/image12.png"/><Relationship Id="rId12" Type="http://schemas.microsoft.com/office/2007/relationships/hdphoto" Target="../media/hdphoto6.wdp"/><Relationship Id="rId17" Type="http://schemas.openxmlformats.org/officeDocument/2006/relationships/image" Target="../media/image17.png"/><Relationship Id="rId25" Type="http://schemas.openxmlformats.org/officeDocument/2006/relationships/slide" Target="slide7.xml"/><Relationship Id="rId33" Type="http://schemas.openxmlformats.org/officeDocument/2006/relationships/image" Target="../media/image24.png"/><Relationship Id="rId2" Type="http://schemas.openxmlformats.org/officeDocument/2006/relationships/notesSlide" Target="../notesSlides/notesSlide1.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4.png"/><Relationship Id="rId24" Type="http://schemas.openxmlformats.org/officeDocument/2006/relationships/slide" Target="slide5.xml"/><Relationship Id="rId32" Type="http://schemas.microsoft.com/office/2007/relationships/hdphoto" Target="../media/hdphoto13.wdp"/><Relationship Id="rId37" Type="http://schemas.microsoft.com/office/2007/relationships/hdphoto" Target="../media/hdphoto15.wdp"/><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slide" Target="slide3.xml"/><Relationship Id="rId28" Type="http://schemas.openxmlformats.org/officeDocument/2006/relationships/image" Target="../media/image21.GIF"/><Relationship Id="rId36" Type="http://schemas.openxmlformats.org/officeDocument/2006/relationships/image" Target="../media/image26.png"/><Relationship Id="rId10" Type="http://schemas.microsoft.com/office/2007/relationships/hdphoto" Target="../media/hdphoto5.wdp"/><Relationship Id="rId19" Type="http://schemas.openxmlformats.org/officeDocument/2006/relationships/image" Target="../media/image18.png"/><Relationship Id="rId31"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13.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20.png"/><Relationship Id="rId30" Type="http://schemas.microsoft.com/office/2007/relationships/hdphoto" Target="../media/hdphoto12.wdp"/><Relationship Id="rId35"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image" Target="../media/image43.GIF"/></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GIF"/><Relationship Id="rId18" Type="http://schemas.openxmlformats.org/officeDocument/2006/relationships/slide" Target="slide33.xml"/><Relationship Id="rId3" Type="http://schemas.openxmlformats.org/officeDocument/2006/relationships/audio" Target="../media/audio4.wav"/><Relationship Id="rId21" Type="http://schemas.openxmlformats.org/officeDocument/2006/relationships/image" Target="../media/image69.png"/><Relationship Id="rId7" Type="http://schemas.openxmlformats.org/officeDocument/2006/relationships/image" Target="../media/image58.png"/><Relationship Id="rId12" Type="http://schemas.openxmlformats.org/officeDocument/2006/relationships/image" Target="../media/image63.GIF"/><Relationship Id="rId17" Type="http://schemas.openxmlformats.org/officeDocument/2006/relationships/image" Target="../media/image67.png"/><Relationship Id="rId2" Type="http://schemas.openxmlformats.org/officeDocument/2006/relationships/notesSlide" Target="../notesSlides/notesSlide16.xml"/><Relationship Id="rId16" Type="http://schemas.openxmlformats.org/officeDocument/2006/relationships/slide" Target="slide32.xml"/><Relationship Id="rId20" Type="http://schemas.openxmlformats.org/officeDocument/2006/relationships/slide" Target="slide34.xml"/><Relationship Id="rId1" Type="http://schemas.openxmlformats.org/officeDocument/2006/relationships/slideLayout" Target="../slideLayouts/slideLayout49.xml"/><Relationship Id="rId6" Type="http://schemas.openxmlformats.org/officeDocument/2006/relationships/image" Target="../media/image57.png"/><Relationship Id="rId11" Type="http://schemas.openxmlformats.org/officeDocument/2006/relationships/image" Target="../media/image62.GIF"/><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0.png"/><Relationship Id="rId10" Type="http://schemas.openxmlformats.org/officeDocument/2006/relationships/image" Target="../media/image61.GIF"/><Relationship Id="rId19" Type="http://schemas.openxmlformats.org/officeDocument/2006/relationships/image" Target="../media/image68.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slide" Target="slide35.xml"/></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71.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71.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71.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71.pn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49.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2.jpe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60.xml"/><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nhé lớp 2...</a:t>
            </a:r>
            <a:endParaRPr lang="en-US" sz="1600" dirty="0"/>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mute="1" numSld="7">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845" y="138748"/>
            <a:ext cx="10972800" cy="1143000"/>
          </a:xfrm>
        </p:spPr>
        <p:txBody>
          <a:bodyPr>
            <a:normAutofit/>
          </a:bodyPr>
          <a:lstStyle/>
          <a:p>
            <a:pPr algn="ctr"/>
            <a:r>
              <a:rPr lang="en-US" sz="3700">
                <a:latin typeface="Arial-Rounded" panose="020B0500000000000000" pitchFamily="34" charset="0"/>
                <a:cs typeface="Arial-Rounded" panose="020B0500000000000000" pitchFamily="34" charset="0"/>
              </a:rPr>
              <a:t>1. Các bạn trong tranh đang chơi trò chơi gì?</a:t>
            </a:r>
          </a:p>
        </p:txBody>
      </p:sp>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descr="Capture"/>
          <p:cNvPicPr>
            <a:picLocks noChangeAspect="1"/>
          </p:cNvPicPr>
          <p:nvPr/>
        </p:nvPicPr>
        <p:blipFill>
          <a:blip r:embed="rId4"/>
          <a:stretch>
            <a:fillRect/>
          </a:stretch>
        </p:blipFill>
        <p:spPr>
          <a:xfrm>
            <a:off x="2750820" y="1282065"/>
            <a:ext cx="8364855" cy="4220210"/>
          </a:xfrm>
          <a:prstGeom prst="rect">
            <a:avLst/>
          </a:prstGeom>
        </p:spPr>
      </p:pic>
      <p:sp>
        <p:nvSpPr>
          <p:cNvPr id="5" name="Cloud Callout 4"/>
          <p:cNvSpPr/>
          <p:nvPr/>
        </p:nvSpPr>
        <p:spPr>
          <a:xfrm>
            <a:off x="293370" y="1269365"/>
            <a:ext cx="3914775" cy="1399540"/>
          </a:xfrm>
          <a:prstGeom prst="cloudCallout">
            <a:avLst>
              <a:gd name="adj1" fmla="val 37527"/>
              <a:gd name="adj2" fmla="val 74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Các bạn trong tranh đang chơi thả diều</a:t>
            </a:r>
          </a:p>
        </p:txBody>
      </p:sp>
      <p:sp>
        <p:nvSpPr>
          <p:cNvPr id="6" name="Title 1"/>
          <p:cNvSpPr>
            <a:spLocks noGrp="1"/>
          </p:cNvSpPr>
          <p:nvPr/>
        </p:nvSpPr>
        <p:spPr>
          <a:xfrm>
            <a:off x="2750820" y="535209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3700">
                <a:latin typeface="Arial-Rounded" panose="020B0500000000000000" pitchFamily="34" charset="0"/>
                <a:cs typeface="Arial-Rounded" panose="020B0500000000000000" pitchFamily="34" charset="0"/>
              </a:rPr>
              <a:t>2. Em biết gì về trò chơi này?</a:t>
            </a:r>
          </a:p>
        </p:txBody>
      </p:sp>
      <p:sp>
        <p:nvSpPr>
          <p:cNvPr id="7" name="Cloud Callout 6"/>
          <p:cNvSpPr/>
          <p:nvPr/>
        </p:nvSpPr>
        <p:spPr>
          <a:xfrm>
            <a:off x="5416550" y="1066165"/>
            <a:ext cx="4239260" cy="2007870"/>
          </a:xfrm>
          <a:prstGeom prst="cloudCallout">
            <a:avLst>
              <a:gd name="adj1" fmla="val -20251"/>
              <a:gd name="adj2" fmla="val 81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Diều được làm từ khung tre dán giấy kín, có buộc dây dài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3" name="Rounded Rectangle 2"/>
          <p:cNvSpPr/>
          <p:nvPr/>
        </p:nvSpPr>
        <p:spPr>
          <a:xfrm>
            <a:off x="4448810" y="6161405"/>
            <a:ext cx="4300220" cy="5924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Luyện đọc từ khó</a:t>
            </a:r>
          </a:p>
        </p:txBody>
      </p:sp>
      <p:cxnSp>
        <p:nvCxnSpPr>
          <p:cNvPr id="9" name="Straight Connector 8"/>
          <p:cNvCxnSpPr/>
          <p:nvPr/>
        </p:nvCxnSpPr>
        <p:spPr>
          <a:xfrm>
            <a:off x="2219960" y="934720"/>
            <a:ext cx="959485" cy="889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5267960"/>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cxnSp>
        <p:nvCxnSpPr>
          <p:cNvPr id="9" name="Straight Connector 8"/>
          <p:cNvCxnSpPr/>
          <p:nvPr/>
        </p:nvCxnSpPr>
        <p:spPr>
          <a:xfrm flipH="1">
            <a:off x="3154045" y="530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3" name="Straight Connector 2"/>
          <p:cNvCxnSpPr/>
          <p:nvPr/>
        </p:nvCxnSpPr>
        <p:spPr>
          <a:xfrm flipH="1">
            <a:off x="3103245" y="9436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2930525" y="134874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3957320" y="17443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154045" y="256603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3599815" y="30022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3846195" y="347916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3488690" y="39477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154045" y="469836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042920" y="51339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2819400" y="5610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3265170" y="600646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6947535" y="4360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774815" y="48571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6836410" y="51981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6091555" y="57257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10240010" y="444436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10422255" y="47853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10645775" y="51981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10351135" y="5610860"/>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4502785" y="6085205"/>
            <a:ext cx="4178300" cy="520700"/>
          </a:xfrm>
          <a:prstGeom prst="rect">
            <a:avLst/>
          </a:prstGeom>
          <a:solidFill>
            <a:srgbClr val="92D050"/>
          </a:solidFill>
        </p:spPr>
        <p:txBody>
          <a:bodyPr wrap="square" lIns="91403" tIns="45702" rIns="91403" bIns="45702" rtlCol="0">
            <a:spAutoFit/>
          </a:bodyP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Đọc nối tiếp câu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ppt_x"/>
                                          </p:val>
                                        </p:tav>
                                        <p:tav tm="100000">
                                          <p:val>
                                            <p:strVal val="#ppt_x"/>
                                          </p:val>
                                        </p:tav>
                                      </p:tavLst>
                                    </p:anim>
                                    <p:anim calcmode="lin" valueType="num">
                                      <p:cBhvr additive="base">
                                        <p:cTn id="82" dur="500" fill="hold"/>
                                        <p:tgtEl>
                                          <p:spTgt spid="23"/>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ppt_x"/>
                                          </p:val>
                                        </p:tav>
                                        <p:tav tm="100000">
                                          <p:val>
                                            <p:strVal val="#ppt_x"/>
                                          </p:val>
                                        </p:tav>
                                      </p:tavLst>
                                    </p:anim>
                                    <p:anim calcmode="lin" valueType="num">
                                      <p:cBhvr additive="base">
                                        <p:cTn id="90" dur="500" fill="hold"/>
                                        <p:tgtEl>
                                          <p:spTgt spid="25"/>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fill="hold"/>
                                        <p:tgtEl>
                                          <p:spTgt spid="26"/>
                                        </p:tgtEl>
                                        <p:attrNameLst>
                                          <p:attrName>ppt_x</p:attrName>
                                        </p:attrNameLst>
                                      </p:cBhvr>
                                      <p:tavLst>
                                        <p:tav tm="0">
                                          <p:val>
                                            <p:strVal val="#ppt_x"/>
                                          </p:val>
                                        </p:tav>
                                        <p:tav tm="100000">
                                          <p:val>
                                            <p:strVal val="#ppt_x"/>
                                          </p:val>
                                        </p:tav>
                                      </p:tavLst>
                                    </p:anim>
                                    <p:anim calcmode="lin" valueType="num">
                                      <p:cBhvr additive="base">
                                        <p:cTn id="94" dur="500" fill="hold"/>
                                        <p:tgtEl>
                                          <p:spTgt spid="26"/>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additive="base">
                                        <p:cTn id="97" dur="500" fill="hold"/>
                                        <p:tgtEl>
                                          <p:spTgt spid="27"/>
                                        </p:tgtEl>
                                        <p:attrNameLst>
                                          <p:attrName>ppt_x</p:attrName>
                                        </p:attrNameLst>
                                      </p:cBhvr>
                                      <p:tavLst>
                                        <p:tav tm="0">
                                          <p:val>
                                            <p:strVal val="#ppt_x"/>
                                          </p:val>
                                        </p:tav>
                                        <p:tav tm="100000">
                                          <p:val>
                                            <p:strVal val="#ppt_x"/>
                                          </p:val>
                                        </p:tav>
                                      </p:tavLst>
                                    </p:anim>
                                    <p:anim calcmode="lin" valueType="num">
                                      <p:cBhvr additive="base">
                                        <p:cTn id="98" dur="500" fill="hold"/>
                                        <p:tgtEl>
                                          <p:spTgt spid="27"/>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ppt_x"/>
                                          </p:val>
                                        </p:tav>
                                        <p:tav tm="100000">
                                          <p:val>
                                            <p:strVal val="#ppt_x"/>
                                          </p:val>
                                        </p:tav>
                                      </p:tavLst>
                                    </p:anim>
                                    <p:anim calcmode="lin" valueType="num">
                                      <p:cBhvr additive="base">
                                        <p:cTn id="10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2"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anim calcmode="lin" valueType="num">
                                      <p:cBhvr additive="base">
                                        <p:cTn id="107" dur="500" fill="hold"/>
                                        <p:tgtEl>
                                          <p:spTgt spid="29"/>
                                        </p:tgtEl>
                                        <p:attrNameLst>
                                          <p:attrName>ppt_x</p:attrName>
                                        </p:attrNameLst>
                                      </p:cBhvr>
                                      <p:tavLst>
                                        <p:tav tm="0">
                                          <p:val>
                                            <p:strVal val="1+#ppt_w/2"/>
                                          </p:val>
                                        </p:tav>
                                        <p:tav tm="100000">
                                          <p:val>
                                            <p:strVal val="#ppt_x"/>
                                          </p:val>
                                        </p:tav>
                                      </p:tavLst>
                                    </p:anim>
                                    <p:anim calcmode="lin" valueType="num">
                                      <p:cBhvr additive="base">
                                        <p:cTn id="10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P spid="2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Content Placeholder 2"/>
          <p:cNvSpPr>
            <a:spLocks noGrp="1"/>
          </p:cNvSpPr>
          <p:nvPr>
            <p:ph sz="half" idx="1"/>
          </p:nvPr>
        </p:nvSpPr>
        <p:spPr>
          <a:xfrm>
            <a:off x="768350" y="3253105"/>
            <a:ext cx="9826625" cy="4526280"/>
          </a:xfrm>
        </p:spPr>
        <p:txBody>
          <a:bodyPr/>
          <a:lstStyle/>
          <a:p>
            <a:pPr marL="0" indent="0">
              <a:buNone/>
            </a:pPr>
            <a:r>
              <a:rPr lang="en-US" sz="3200">
                <a:latin typeface="Arial-Rounded" panose="020B0500000000000000" pitchFamily="34" charset="0"/>
                <a:cs typeface="Arial-Rounded" panose="020B0500000000000000" pitchFamily="34" charset="0"/>
              </a:rPr>
              <a:t>- </a:t>
            </a:r>
            <a:r>
              <a:rPr lang="en-US" sz="3200" i="1">
                <a:latin typeface="Arial-Rounded" panose="020B0500000000000000" pitchFamily="34" charset="0"/>
                <a:cs typeface="Arial-Rounded" panose="020B0500000000000000" pitchFamily="34" charset="0"/>
              </a:rPr>
              <a:t>Sông Ngân (dải Ngân Hà):</a:t>
            </a:r>
            <a:r>
              <a:rPr lang="en-US" sz="3200">
                <a:latin typeface="Arial-Rounded" panose="020B0500000000000000" pitchFamily="34" charset="0"/>
                <a:cs typeface="Arial-Rounded" panose="020B0500000000000000" pitchFamily="34" charset="0"/>
              </a:rPr>
              <a:t> dải trắng bạc, vắt ngang bầu trời, được tạo nên từ nhiều ngôi sao, trông giống một con sông.</a:t>
            </a:r>
          </a:p>
          <a:p>
            <a:pPr marL="0" indent="0">
              <a:buNone/>
            </a:pPr>
            <a:r>
              <a:rPr lang="en-US" sz="3200">
                <a:latin typeface="Arial-Rounded" panose="020B0500000000000000" pitchFamily="34" charset="0"/>
                <a:cs typeface="Arial-Rounded" panose="020B0500000000000000" pitchFamily="34" charset="0"/>
              </a:rPr>
              <a:t>- </a:t>
            </a:r>
            <a:r>
              <a:rPr lang="en-US" sz="3200" i="1">
                <a:latin typeface="Arial-Rounded" panose="020B0500000000000000" pitchFamily="34" charset="0"/>
                <a:cs typeface="Arial-Rounded" panose="020B0500000000000000" pitchFamily="34" charset="0"/>
              </a:rPr>
              <a:t>Nong:</a:t>
            </a:r>
            <a:r>
              <a:rPr lang="en-US" sz="3200">
                <a:latin typeface="Arial-Rounded" panose="020B0500000000000000" pitchFamily="34" charset="0"/>
                <a:cs typeface="Arial-Rounded" panose="020B0500000000000000" pitchFamily="34" charset="0"/>
              </a:rPr>
              <a:t> Vật dụng làm từ tre nứa, có hình tròn, dùng để phơi thóc</a:t>
            </a:r>
          </a:p>
        </p:txBody>
      </p:sp>
      <p:sp>
        <p:nvSpPr>
          <p:cNvPr id="5" name="TextBox 4"/>
          <p:cNvSpPr txBox="1"/>
          <p:nvPr/>
        </p:nvSpPr>
        <p:spPr>
          <a:xfrm>
            <a:off x="450850" y="351155"/>
            <a:ext cx="570227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Giải nghĩa của từ</a:t>
            </a:r>
          </a:p>
        </p:txBody>
      </p:sp>
      <p:pic>
        <p:nvPicPr>
          <p:cNvPr id="4" name="Content Placeholder 3"/>
          <p:cNvPicPr>
            <a:picLocks noGrp="1" noChangeAspect="1"/>
          </p:cNvPicPr>
          <p:nvPr>
            <p:ph sz="half" idx="2"/>
          </p:nvPr>
        </p:nvPicPr>
        <p:blipFill>
          <a:blip r:embed="rId3"/>
          <a:stretch>
            <a:fillRect/>
          </a:stretch>
        </p:blipFill>
        <p:spPr>
          <a:xfrm>
            <a:off x="6807200" y="148590"/>
            <a:ext cx="5303520" cy="3006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17" name="TextBox 16"/>
          <p:cNvSpPr txBox="1"/>
          <p:nvPr/>
        </p:nvSpPr>
        <p:spPr>
          <a:xfrm>
            <a:off x="5466715" y="3704658"/>
            <a:ext cx="6096000" cy="582295"/>
          </a:xfrm>
          <a:prstGeom prst="rect">
            <a:avLst/>
          </a:prstGeom>
          <a:solidFill>
            <a:srgbClr val="92D050"/>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71120" y="50419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1</a:t>
            </a:r>
          </a:p>
        </p:txBody>
      </p:sp>
      <p:sp>
        <p:nvSpPr>
          <p:cNvPr id="10" name="Flowchart: Connector 9"/>
          <p:cNvSpPr/>
          <p:nvPr/>
        </p:nvSpPr>
        <p:spPr>
          <a:xfrm>
            <a:off x="93980" y="268478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2</a:t>
            </a:r>
          </a:p>
        </p:txBody>
      </p:sp>
      <p:sp>
        <p:nvSpPr>
          <p:cNvPr id="15" name="Flowchart: Connector 14"/>
          <p:cNvSpPr/>
          <p:nvPr/>
        </p:nvSpPr>
        <p:spPr>
          <a:xfrm>
            <a:off x="93980" y="477456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3</a:t>
            </a:r>
          </a:p>
        </p:txBody>
      </p:sp>
      <p:sp>
        <p:nvSpPr>
          <p:cNvPr id="16" name="Flowchart: Connector 15"/>
          <p:cNvSpPr/>
          <p:nvPr/>
        </p:nvSpPr>
        <p:spPr>
          <a:xfrm>
            <a:off x="3380740" y="444944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4</a:t>
            </a:r>
          </a:p>
        </p:txBody>
      </p:sp>
      <p:sp>
        <p:nvSpPr>
          <p:cNvPr id="18" name="Flowchart: Connector 17"/>
          <p:cNvSpPr/>
          <p:nvPr/>
        </p:nvSpPr>
        <p:spPr>
          <a:xfrm>
            <a:off x="7123430" y="454342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inVertical)">
                                      <p:cBhvr>
                                        <p:cTn id="54" dur="500"/>
                                        <p:tgtEl>
                                          <p:spTgt spid="1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arn(inVertical)">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7" grpId="0" bldLvl="0" animBg="1"/>
      <p:bldP spid="3" grpId="0" bldLvl="0" animBg="1"/>
      <p:bldP spid="10" grpId="0" bldLvl="0" animBg="1"/>
      <p:bldP spid="15" grpId="0" bldLvl="0" animBg="1"/>
      <p:bldP spid="16" grpId="0" bldLvl="0" animBg="1"/>
      <p:bldP spid="1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17" name="TextBox 16"/>
          <p:cNvSpPr txBox="1"/>
          <p:nvPr/>
        </p:nvSpPr>
        <p:spPr>
          <a:xfrm>
            <a:off x="5466715" y="3704658"/>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Học sinh đọc toàn bài</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77215" y="410845"/>
            <a:ext cx="10078085" cy="107632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Kể tên những vật giống cánh diều được nhắc đến trong bài thơ:</a:t>
            </a:r>
          </a:p>
        </p:txBody>
      </p:sp>
      <p:pic>
        <p:nvPicPr>
          <p:cNvPr id="9" name="Content Placeholder 8"/>
          <p:cNvPicPr>
            <a:picLocks noGrp="1" noChangeAspect="1"/>
          </p:cNvPicPr>
          <p:nvPr>
            <p:ph idx="1"/>
          </p:nvPr>
        </p:nvPicPr>
        <p:blipFill>
          <a:blip r:embed="rId3"/>
          <a:stretch>
            <a:fillRect/>
          </a:stretch>
        </p:blipFill>
        <p:spPr>
          <a:xfrm>
            <a:off x="1296035" y="2012315"/>
            <a:ext cx="9740900" cy="1574165"/>
          </a:xfrm>
          <a:prstGeom prst="rect">
            <a:avLst/>
          </a:prstGeom>
        </p:spPr>
      </p:pic>
      <p:sp>
        <p:nvSpPr>
          <p:cNvPr id="12" name="Rounded Rectangle 11"/>
          <p:cNvSpPr/>
          <p:nvPr/>
        </p:nvSpPr>
        <p:spPr>
          <a:xfrm>
            <a:off x="1287780"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Chiếc thuyền</a:t>
            </a:r>
          </a:p>
        </p:txBody>
      </p:sp>
      <p:sp>
        <p:nvSpPr>
          <p:cNvPr id="13" name="Rounded Rectangle 12"/>
          <p:cNvSpPr/>
          <p:nvPr/>
        </p:nvSpPr>
        <p:spPr>
          <a:xfrm>
            <a:off x="3509010" y="379857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mặt trăng</a:t>
            </a:r>
          </a:p>
        </p:txBody>
      </p:sp>
      <p:sp>
        <p:nvSpPr>
          <p:cNvPr id="14" name="Rounded Rectangle 13"/>
          <p:cNvSpPr/>
          <p:nvPr/>
        </p:nvSpPr>
        <p:spPr>
          <a:xfrm>
            <a:off x="5578475"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hạt cau</a:t>
            </a:r>
          </a:p>
        </p:txBody>
      </p:sp>
      <p:sp>
        <p:nvSpPr>
          <p:cNvPr id="15" name="Rounded Rectangle 14"/>
          <p:cNvSpPr/>
          <p:nvPr/>
        </p:nvSpPr>
        <p:spPr>
          <a:xfrm>
            <a:off x="755650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lưỡi liềm</a:t>
            </a:r>
          </a:p>
        </p:txBody>
      </p:sp>
      <p:sp>
        <p:nvSpPr>
          <p:cNvPr id="16" name="Rounded Rectangle 15"/>
          <p:cNvSpPr/>
          <p:nvPr/>
        </p:nvSpPr>
        <p:spPr>
          <a:xfrm>
            <a:off x="934212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tiếng sáo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a:latin typeface="Arial-Rounded" panose="020B0500000000000000" pitchFamily="34" charset="0"/>
                <a:cs typeface="Arial-Rounded" panose="020B0500000000000000" pitchFamily="34" charset="0"/>
              </a:rPr>
              <a:t>2. 2 câu thơ “Sao trời trôi qua/Thuyền thành trăng vàng” tả cánh diều vào lúc nào?</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a:latin typeface="Arial-Rounded" panose="020B0500000000000000" pitchFamily="34" charset="0"/>
                <a:cs typeface="Arial-Rounded" panose="020B0500000000000000" pitchFamily="34" charset="0"/>
              </a:rPr>
              <a:t>a. Vào buổi sáng</a:t>
            </a:r>
          </a:p>
          <a:p>
            <a:pPr marL="0" indent="0">
              <a:buNone/>
            </a:pPr>
            <a:r>
              <a:rPr lang="en-US" sz="3600">
                <a:latin typeface="Arial-Rounded" panose="020B0500000000000000" pitchFamily="34" charset="0"/>
                <a:cs typeface="Arial-Rounded" panose="020B0500000000000000" pitchFamily="34" charset="0"/>
              </a:rPr>
              <a:t>b. Vào buổi chiều</a:t>
            </a:r>
          </a:p>
          <a:p>
            <a:pPr marL="0" indent="0">
              <a:buNone/>
            </a:pPr>
            <a:r>
              <a:rPr lang="en-US" sz="3600">
                <a:latin typeface="Arial-Rounded" panose="020B0500000000000000" pitchFamily="34" charset="0"/>
                <a:cs typeface="Arial-Rounded" panose="020B0500000000000000" pitchFamily="34" charset="0"/>
              </a:rPr>
              <a:t>c. Vào ban đêm</a:t>
            </a: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a:latin typeface="Arial-Rounded" panose="020B0500000000000000" pitchFamily="34" charset="0"/>
                <a:cs typeface="Arial-Rounded" panose="020B0500000000000000" pitchFamily="34" charset="0"/>
              </a:rPr>
              <a:t>3. Khổ thơ cuối muốn nói điều gì?</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a:latin typeface="Arial-Rounded" panose="020B0500000000000000" pitchFamily="34" charset="0"/>
                <a:cs typeface="Arial-Rounded" panose="020B0500000000000000" pitchFamily="34" charset="0"/>
              </a:rPr>
              <a:t>a. Cánh diều làm thôn quê đông vui hơn</a:t>
            </a:r>
          </a:p>
          <a:p>
            <a:pPr marL="0" indent="0">
              <a:buNone/>
            </a:pPr>
            <a:r>
              <a:rPr lang="en-US" sz="3600">
                <a:latin typeface="Arial-Rounded" panose="020B0500000000000000" pitchFamily="34" charset="0"/>
                <a:cs typeface="Arial-Rounded" panose="020B0500000000000000" pitchFamily="34" charset="0"/>
              </a:rPr>
              <a:t>b. Cánh diều làm thôn quê giàu có hơn</a:t>
            </a:r>
          </a:p>
          <a:p>
            <a:pPr marL="0" indent="0">
              <a:buNone/>
            </a:pPr>
            <a:r>
              <a:rPr lang="en-US" sz="3600">
                <a:latin typeface="Arial-Rounded" panose="020B0500000000000000" pitchFamily="34" charset="0"/>
                <a:cs typeface="Arial-Rounded" panose="020B0500000000000000" pitchFamily="34" charset="0"/>
              </a:rPr>
              <a:t>c. Cánh diều làm cảnh thôn quê tươi đẹp hơn</a:t>
            </a: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a14="http://schemas.microsoft.com/office/drawing/2010/main">
                  <a14:imgLayer r:embed="rId30">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1" cstate="print">
            <a:extLst>
              <a:ext uri="{BEBA8EAE-BF5A-486C-A8C5-ECC9F3942E4B}">
                <a14:imgProps xmlns:a14="http://schemas.microsoft.com/office/drawing/2010/main">
                  <a14:imgLayer r:embed="rId32">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3">
            <a:extLst>
              <a:ext uri="{BEBA8EAE-BF5A-486C-A8C5-ECC9F3942E4B}">
                <a14:imgProps xmlns:a14="http://schemas.microsoft.com/office/drawing/2010/main">
                  <a14:imgLayer r:embed="rId3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5">
            <a:extLst>
              <a:ext uri="{BEBA8EAE-BF5A-486C-A8C5-ECC9F3942E4B}">
                <a14:imgProps xmlns:a14="http://schemas.microsoft.com/office/drawing/2010/main">
                  <a14:imgLayer r:embed="rId34">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6" cstate="print">
            <a:extLst>
              <a:ext uri="{BEBA8EAE-BF5A-486C-A8C5-ECC9F3942E4B}">
                <a14:imgProps xmlns:a14="http://schemas.microsoft.com/office/drawing/2010/main">
                  <a14:imgLayer r:embed="rId37">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55">
                <a:latin typeface="Arial-Rounded" panose="020B0500000000000000" pitchFamily="34" charset="0"/>
                <a:cs typeface="Arial-Rounded" panose="020B0500000000000000" pitchFamily="34" charset="0"/>
              </a:rPr>
              <a:t>3. Em thích nhất khổ thơ nào trong bài? Vì sao?</a:t>
            </a:r>
          </a:p>
        </p:txBody>
      </p:sp>
      <p:sp>
        <p:nvSpPr>
          <p:cNvPr id="3" name="Content Placeholder 2"/>
          <p:cNvSpPr>
            <a:spLocks noGrp="1"/>
          </p:cNvSpPr>
          <p:nvPr>
            <p:ph idx="1"/>
          </p:nvPr>
        </p:nvSpPr>
        <p:spPr/>
        <p:txBody>
          <a:bodyPr/>
          <a:lstStyle/>
          <a:p>
            <a:endParaRPr lang="en-US" sz="3555">
              <a:latin typeface="Arial-Rounded" panose="020B0500000000000000" pitchFamily="34" charset="0"/>
              <a:cs typeface="Arial-Rounded" panose="020B0500000000000000" pitchFamily="34" charset="0"/>
            </a:endParaRPr>
          </a:p>
        </p:txBody>
      </p:sp>
      <p:sp>
        <p:nvSpPr>
          <p:cNvPr id="4" name="Cloud 3"/>
          <p:cNvSpPr/>
          <p:nvPr/>
        </p:nvSpPr>
        <p:spPr>
          <a:xfrm>
            <a:off x="466725" y="1691005"/>
            <a:ext cx="10963910" cy="4300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a:latin typeface="Arial-Rounded" panose="020B0500000000000000" pitchFamily="34" charset="0"/>
                <a:cs typeface="Arial-Rounded" panose="020B0500000000000000" pitchFamily="34" charset="0"/>
              </a:rPr>
              <a:t>VD: Em thích nhất khổ thơ cuối, vì hình ảnh cánh diều hiện lên gắn với làng quê thân thuộc, yên bình. Bức tranh thôn quê hiện lên gần gũi, tươi đẹp với sự góp mặt của cánh diều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2295"/>
          </a:xfrm>
          <a:prstGeom prst="rect">
            <a:avLst/>
          </a:prstGeom>
          <a:noFill/>
        </p:spPr>
        <p:txBody>
          <a:bodyPr wrap="square" lIns="91391" tIns="45696" rIns="91391" bIns="45696" rtlCol="0">
            <a:spAutoFit/>
          </a:bodyPr>
          <a:lstStyle/>
          <a:p>
            <a:pPr algn="just"/>
            <a:r>
              <a:rPr lang="en-US" sz="3200" b="1" dirty="0">
                <a:latin typeface="Arial-Rounded" panose="020B0500000000000000" pitchFamily="34" charset="0"/>
                <a:ea typeface="Arial-Rounded" panose="020B0500000000000000" pitchFamily="34" charset="0"/>
                <a:cs typeface="Arial-Rounded" panose="020B0500000000000000" pitchFamily="34" charset="0"/>
              </a:rPr>
              <a:t>Học thuộc khổ thơ em thích</a:t>
            </a:r>
            <a:endParaRPr lang="en-US" sz="3200" b="1" dirty="0">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228600" y="1160820"/>
            <a:ext cx="5174672" cy="1938020"/>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Cánh diều no gió</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Nhạc trời réo vang</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Tiếng diều xanh lúa</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Uốn cong tre làng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28654" y="1160780"/>
            <a:ext cx="5174672" cy="2306955"/>
          </a:xfrm>
          <a:prstGeom prst="rect">
            <a:avLst/>
          </a:prstGeom>
          <a:solidFill>
            <a:schemeClr val="bg1"/>
          </a:solidFill>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Cánh</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Nhạc</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Tiếng</a:t>
            </a: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Uốn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274955"/>
            <a:ext cx="11986895" cy="1143000"/>
          </a:xfrm>
        </p:spPr>
        <p:txBody>
          <a:bodyPr>
            <a:normAutofit fontScale="90000"/>
          </a:bodyPr>
          <a:lstStyle/>
          <a:p>
            <a:r>
              <a:rPr lang="en-US">
                <a:latin typeface="Arial-Rounded" panose="020B0500000000000000" pitchFamily="34" charset="0"/>
                <a:cs typeface="Arial-Rounded" panose="020B0500000000000000" pitchFamily="34" charset="0"/>
              </a:rPr>
              <a:t>1. Từ ngữ được dùng để nói về âm thanh của sáo diều: </a:t>
            </a:r>
          </a:p>
        </p:txBody>
      </p:sp>
      <p:pic>
        <p:nvPicPr>
          <p:cNvPr id="4" name="Picture 3"/>
          <p:cNvPicPr>
            <a:picLocks noChangeAspect="1"/>
          </p:cNvPicPr>
          <p:nvPr/>
        </p:nvPicPr>
        <p:blipFill>
          <a:blip r:embed="rId4"/>
          <a:stretch>
            <a:fillRect/>
          </a:stretch>
        </p:blipFill>
        <p:spPr>
          <a:xfrm>
            <a:off x="2055495" y="2226310"/>
            <a:ext cx="8122920" cy="1583690"/>
          </a:xfrm>
          <a:prstGeom prst="rect">
            <a:avLst/>
          </a:prstGeom>
        </p:spPr>
      </p:pic>
      <p:sp>
        <p:nvSpPr>
          <p:cNvPr id="5" name="Oval 4"/>
          <p:cNvSpPr/>
          <p:nvPr/>
        </p:nvSpPr>
        <p:spPr>
          <a:xfrm>
            <a:off x="1987550" y="1967865"/>
            <a:ext cx="2921000"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49190" y="2004695"/>
            <a:ext cx="2637155"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660083"/>
            <a:ext cx="10972800" cy="1143000"/>
          </a:xfrm>
        </p:spPr>
        <p:txBody>
          <a:bodyPr>
            <a:normAutofit fontScale="90000"/>
          </a:bodyPr>
          <a:lstStyle/>
          <a:p>
            <a:r>
              <a:rPr lang="en-US">
                <a:latin typeface="Arial-Rounded" panose="020B0500000000000000" pitchFamily="34" charset="0"/>
                <a:cs typeface="Arial-Rounded" panose="020B0500000000000000" pitchFamily="34" charset="0"/>
              </a:rPr>
              <a:t>2. Dựa vào khổ thơ thứ tư, nói một câu tả cánh diều</a:t>
            </a:r>
          </a:p>
        </p:txBody>
      </p:sp>
      <p:sp>
        <p:nvSpPr>
          <p:cNvPr id="3" name="Content Placeholder 2"/>
          <p:cNvSpPr>
            <a:spLocks noGrp="1"/>
          </p:cNvSpPr>
          <p:nvPr>
            <p:ph idx="1"/>
          </p:nvPr>
        </p:nvSpPr>
        <p:spPr>
          <a:xfrm>
            <a:off x="1989455" y="2462531"/>
            <a:ext cx="10972800" cy="4525963"/>
          </a:xfrm>
        </p:spPr>
        <p:txBody>
          <a:bodyPr/>
          <a:lstStyle/>
          <a:p>
            <a:pPr marL="0" indent="0">
              <a:buNone/>
            </a:pPr>
            <a:r>
              <a:rPr lang="en-US" sz="4400">
                <a:latin typeface="Arial-Rounded" panose="020B0500000000000000" pitchFamily="34" charset="0"/>
                <a:cs typeface="Arial-Rounded" panose="020B0500000000000000" pitchFamily="34" charset="0"/>
              </a:rPr>
              <a:t>Cánh diều cong cong như lưỡi liềm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hu 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29510" y="-635"/>
            <a:ext cx="7533640" cy="6329680"/>
          </a:xfrm>
          <a:prstGeom prst="rect">
            <a:avLst/>
          </a:prstGeom>
        </p:spPr>
      </p:pic>
    </p:spTree>
  </p:cSld>
  <p:clrMapOvr>
    <a:masterClrMapping/>
  </p:clrMapOvr>
  <p:transition spd="slow" advClick="0" advTm="3713">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Làng quê xanh bóng mát</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trắng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Nhím trắng</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Sóc nâu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Voi</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590800" y="1221769"/>
            <a:ext cx="7239000" cy="1322070"/>
          </a:xfrm>
          <a:prstGeom prst="rect">
            <a:avLst/>
          </a:prstGeom>
          <a:noFill/>
        </p:spPr>
        <p:txBody>
          <a:bodyPr wrap="square" rtlCol="0">
            <a:spAutoFit/>
          </a:bodyPr>
          <a:lstStyle/>
          <a:p>
            <a:pPr algn="ctr"/>
            <a:r>
              <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Nhím nâu kết bạn, nhím nâu kết bạn với ai?</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1965325" y="131445"/>
            <a:ext cx="8634095" cy="3498850"/>
          </a:xfrm>
          <a:prstGeom prst="rect">
            <a:avLst/>
          </a:prstGeom>
        </p:spPr>
      </p:pic>
      <p:pic>
        <p:nvPicPr>
          <p:cNvPr id="4" name="Picture 3"/>
          <p:cNvPicPr>
            <a:picLocks noChangeAspect="1"/>
          </p:cNvPicPr>
          <p:nvPr/>
        </p:nvPicPr>
        <p:blipFill>
          <a:blip r:embed="rId5"/>
          <a:stretch>
            <a:fillRect/>
          </a:stretch>
        </p:blipFill>
        <p:spPr>
          <a:xfrm>
            <a:off x="1965325" y="3115310"/>
            <a:ext cx="8672195" cy="3923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a:stretch>
            <a:fillRect/>
          </a:stretch>
        </p:blipFill>
        <p:spPr>
          <a:xfrm>
            <a:off x="1543426" y="4934926"/>
            <a:ext cx="506290" cy="506290"/>
          </a:xfrm>
          <a:prstGeom prst="rect">
            <a:avLst/>
          </a:prstGeom>
        </p:spPr>
      </p:pic>
      <p:pic>
        <p:nvPicPr>
          <p:cNvPr id="6" name="Picture 5"/>
          <p:cNvPicPr>
            <a:picLocks noChangeAspect="1"/>
          </p:cNvPicPr>
          <p:nvPr/>
        </p:nvPicPr>
        <p:blipFill>
          <a:blip r:embed="rId13"/>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stretch>
            <a:fillRect/>
          </a:stretch>
        </p:blipFill>
        <p:spPr>
          <a:xfrm>
            <a:off x="3995420" y="1160780"/>
            <a:ext cx="6462395" cy="428053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48430" y="1133475"/>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6" name="TextBox 5"/>
          <p:cNvSpPr txBox="1"/>
          <p:nvPr/>
        </p:nvSpPr>
        <p:spPr>
          <a:xfrm>
            <a:off x="1250066" y="1354238"/>
            <a:ext cx="947737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1. Ếch ộp, sơn ca và nai vàng chơi với nhau như thế nào?</a:t>
            </a:r>
          </a:p>
        </p:txBody>
      </p:sp>
      <p:sp>
        <p:nvSpPr>
          <p:cNvPr id="7" name="TextBox 6"/>
          <p:cNvSpPr txBox="1"/>
          <p:nvPr/>
        </p:nvSpPr>
        <p:spPr>
          <a:xfrm>
            <a:off x="1250066" y="3300714"/>
            <a:ext cx="61194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chơi với nhau rất thân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767778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2. Ba bạn thường kể cho nhau nghe những gì?</a:t>
            </a:r>
          </a:p>
        </p:txBody>
      </p:sp>
      <p:sp>
        <p:nvSpPr>
          <p:cNvPr id="6" name="TextBox 5"/>
          <p:cNvSpPr txBox="1"/>
          <p:nvPr/>
        </p:nvSpPr>
        <p:spPr>
          <a:xfrm>
            <a:off x="1250066" y="3300714"/>
            <a:ext cx="797750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kể về những điều thú vị ở khắp mọi nơi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2" name="TextBox 1"/>
          <p:cNvSpPr txBox="1"/>
          <p:nvPr/>
        </p:nvSpPr>
        <p:spPr>
          <a:xfrm>
            <a:off x="1250066" y="1354238"/>
            <a:ext cx="103231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3. Ba bạn nghĩ ra cách gì để thấy tận mắt những điều đã nghe?</a:t>
            </a:r>
          </a:p>
        </p:txBody>
      </p:sp>
      <p:sp>
        <p:nvSpPr>
          <p:cNvPr id="5" name="TextBox 4"/>
          <p:cNvSpPr txBox="1"/>
          <p:nvPr/>
        </p:nvSpPr>
        <p:spPr>
          <a:xfrm>
            <a:off x="1250066" y="3300714"/>
            <a:ext cx="964120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quyết định đổi chỗ cho nhau: sơn ca xuống </a:t>
            </a:r>
          </a:p>
          <a:p>
            <a:r>
              <a:rPr lang="en-US" sz="3200">
                <a:solidFill>
                  <a:schemeClr val="bg1"/>
                </a:solidFill>
                <a:latin typeface="Times New Roman" panose="02020603050405020304" pitchFamily="18" charset="0"/>
                <a:cs typeface="Times New Roman" panose="02020603050405020304" pitchFamily="18" charset="0"/>
              </a:rPr>
              <a:t> nước, ếch ộp vào rừng, nai vàng tập bay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8285480" cy="583565"/>
          </a:xfrm>
          <a:prstGeom prst="rect">
            <a:avLst/>
          </a:prstGeom>
          <a:noFill/>
        </p:spPr>
        <p:txBody>
          <a:bodyPr wrap="none" rtlCol="0">
            <a:spAutoFit/>
          </a:bodyPr>
          <a:lstStyle/>
          <a:p>
            <a:pPr algn="l"/>
            <a:r>
              <a:rPr lang="en-US" sz="3200">
                <a:solidFill>
                  <a:schemeClr val="bg1"/>
                </a:solidFill>
                <a:latin typeface="Times New Roman" panose="02020603050405020304" pitchFamily="18" charset="0"/>
                <a:cs typeface="Times New Roman" panose="02020603050405020304" pitchFamily="18" charset="0"/>
              </a:rPr>
              <a:t>4. </a:t>
            </a:r>
            <a:r>
              <a:rPr lang="en-US" sz="3200">
                <a:solidFill>
                  <a:schemeClr val="bg1"/>
                </a:solidFill>
                <a:latin typeface="Times New Roman" panose="02020603050405020304" pitchFamily="18" charset="0"/>
                <a:cs typeface="Times New Roman" panose="02020603050405020304" pitchFamily="18" charset="0"/>
                <a:sym typeface="+mn-ea"/>
              </a:rPr>
              <a:t>Ếch ộp, sơn ca và nai vàng đã rút ra bài học gì?</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50066" y="3300714"/>
            <a:ext cx="1027874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Mỗi người thuộc về nơi khác nhau, có khả năng riêng</a:t>
            </a:r>
          </a:p>
          <a:p>
            <a:r>
              <a:rPr lang="en-US" sz="3200">
                <a:solidFill>
                  <a:schemeClr val="bg1"/>
                </a:solidFill>
                <a:latin typeface="Times New Roman" panose="02020603050405020304" pitchFamily="18" charset="0"/>
                <a:cs typeface="Times New Roman" panose="02020603050405020304" pitchFamily="18" charset="0"/>
              </a:rPr>
              <a:t>cần làm những điều phù hợp với khả năng của mình.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28650"/>
            <a:ext cx="10515600" cy="1325563"/>
          </a:xfrm>
        </p:spPr>
        <p:txBody>
          <a:bodyPr>
            <a:normAutofit fontScale="90000"/>
          </a:bodyPr>
          <a:lstStyle/>
          <a:p>
            <a:r>
              <a:rPr lang="en-US">
                <a:latin typeface="Arial-Rounded" panose="020B0500000000000000" pitchFamily="34" charset="0"/>
                <a:cs typeface="Arial-Rounded" panose="020B0500000000000000" pitchFamily="34" charset="0"/>
                <a:sym typeface="+mn-ea"/>
              </a:rPr>
              <a:t>Chọn kể 1-2 đoạn của câu chuyện theo tranh</a:t>
            </a:r>
            <a:r>
              <a:rPr lang="en-US">
                <a:latin typeface="Arial-Rounded" panose="020B0500000000000000" pitchFamily="34" charset="0"/>
                <a:cs typeface="Arial-Rounded" panose="020B0500000000000000" pitchFamily="34" charset="0"/>
              </a:rPr>
              <a:t/>
            </a:r>
            <a:br>
              <a:rPr lang="en-US">
                <a:latin typeface="Arial-Rounded" panose="020B0500000000000000" pitchFamily="34" charset="0"/>
                <a:cs typeface="Arial-Rounded" panose="020B0500000000000000" pitchFamily="34" charset="0"/>
              </a:rPr>
            </a:br>
            <a:endParaRPr lang="en-US"/>
          </a:p>
        </p:txBody>
      </p:sp>
      <p:pic>
        <p:nvPicPr>
          <p:cNvPr id="4" name="Content Placeholder 3"/>
          <p:cNvPicPr>
            <a:picLocks noGrp="1" noChangeAspect="1"/>
          </p:cNvPicPr>
          <p:nvPr>
            <p:ph idx="1"/>
          </p:nvPr>
        </p:nvPicPr>
        <p:blipFill>
          <a:blip r:embed="rId4"/>
          <a:stretch>
            <a:fillRect/>
          </a:stretch>
        </p:blipFill>
        <p:spPr>
          <a:xfrm>
            <a:off x="2473325" y="1450340"/>
            <a:ext cx="7377430" cy="4726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275080" y="2141220"/>
            <a:ext cx="8952230" cy="1619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pPr marL="0" indent="0">
              <a:buNone/>
            </a:pP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chăm chỉ</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hiền lành, nhút nhát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mạnh mẽ</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mạnh dạn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200400" y="1295497"/>
            <a:ext cx="6324600" cy="1322070"/>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Tính cách của nhím nâu như thế nào?</a:t>
            </a:r>
          </a:p>
        </p:txBody>
      </p:sp>
      <p:sp>
        <p:nvSpPr>
          <p:cNvPr id="2" name="Rectangle 1"/>
          <p:cNvSpPr/>
          <p:nvPr/>
        </p:nvSpPr>
        <p:spPr>
          <a:xfrm>
            <a:off x="5449079" y="1783976"/>
            <a:ext cx="184731" cy="1015663"/>
          </a:xfrm>
          <a:prstGeom prst="rect">
            <a:avLst/>
          </a:prstGeom>
        </p:spPr>
        <p:txBody>
          <a:bodyPr wrap="none">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a:t>
            </a:r>
            <a:endParaRPr lang="en-US" sz="6000" dirty="0"/>
          </a:p>
        </p:txBody>
      </p:sp>
      <p:sp>
        <p:nvSpPr>
          <p:cNvPr id="3" name="Rectangle 2"/>
          <p:cNvSpPr/>
          <p:nvPr/>
        </p:nvSpPr>
        <p:spPr>
          <a:xfrm>
            <a:off x="7923841" y="1525037"/>
            <a:ext cx="184731" cy="1107996"/>
          </a:xfrm>
          <a:prstGeom prst="rect">
            <a:avLst/>
          </a:prstGeom>
        </p:spPr>
        <p:txBody>
          <a:bodyPr wrap="none">
            <a:spAutoFit/>
          </a:bodyPr>
          <a:lstStyle/>
          <a:p>
            <a:r>
              <a:rPr lang="en-US" sz="66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Vội vàng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Vồn vã</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chăm chỉ</a:t>
            </a: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thờ ơ</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657600" y="1252650"/>
            <a:ext cx="5705043" cy="1014730"/>
          </a:xfrm>
          <a:prstGeom prst="rect">
            <a:avLst/>
          </a:prstGeom>
          <a:noFill/>
        </p:spPr>
        <p:txBody>
          <a:bodyPr wrap="square" rtlCol="0">
            <a:spAutoFit/>
          </a:bodyPr>
          <a:lstStyle/>
          <a:p>
            <a:pPr algn="ctr"/>
            <a:r>
              <a:rPr lang="en-US" sz="3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Niềm nở, nhiệt tình khi trò chuyện với người khác là nghĩa của từ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63618" y="-235498"/>
            <a:ext cx="6919331"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trốn tìm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trú ngụ </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sinh sôi</a:t>
            </a: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ẩn nấp</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038600" y="1500165"/>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Sinh sống tạm ở một nơi nào đó là nghĩa của từ nào?</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42402" y="-169237"/>
            <a:ext cx="6919331" cy="4209369"/>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áy bay</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on diều</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a:t>
            </a:r>
            <a:r>
              <a:rPr lang="en-US" sz="2800" dirty="0">
                <a:solidFill>
                  <a:prstClr val="black"/>
                </a:solidFill>
                <a:latin typeface="Arial" panose="020B0604020202020204" pitchFamily="34" charset="0"/>
              </a:rPr>
              <a:t>Cầu vồng</a:t>
            </a:r>
            <a:endParaRPr lang="vi-VN" sz="2800" dirty="0">
              <a:solidFill>
                <a:prstClr val="black"/>
              </a:solidFill>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altLang="vi-VN" sz="3200" dirty="0">
                <a:solidFill>
                  <a:prstClr val="black"/>
                </a:solidFill>
              </a:rPr>
              <a:t>Đám mây</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901132" y="1056003"/>
            <a:ext cx="4800600" cy="2861310"/>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Muôn màu muôn sắc máy bay,</a:t>
            </a:r>
          </a:p>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Buộc dây cho chắc thả ngay lên trời</a:t>
            </a:r>
          </a:p>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Là đồ chơi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Thả Diều</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1308</Words>
  <Application>Microsoft Office PowerPoint</Application>
  <PresentationFormat>Widescreen</PresentationFormat>
  <Paragraphs>250</Paragraphs>
  <Slides>38</Slides>
  <Notes>18</Notes>
  <HiddenSlides>0</HiddenSlides>
  <MMClips>2</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38</vt:i4>
      </vt:variant>
    </vt:vector>
  </HeadingPairs>
  <TitlesOfParts>
    <vt:vector size="57" baseType="lpstr">
      <vt:lpstr>Microsoft YaHei</vt:lpstr>
      <vt:lpstr>SimSun</vt:lpstr>
      <vt:lpstr>SimSun</vt:lpstr>
      <vt:lpstr>Arial</vt:lpstr>
      <vt:lpstr>Arial Rounded MT Bold</vt:lpstr>
      <vt:lpstr>Arial-Rounded</vt:lpstr>
      <vt:lpstr>Calibri</vt:lpstr>
      <vt:lpstr>Calibri Light</vt:lpstr>
      <vt:lpstr>HP001 4 hàng</vt:lpstr>
      <vt:lpstr>黑体</vt:lpstr>
      <vt:lpstr>Times New Roman</vt:lpstr>
      <vt:lpstr>Verdana</vt:lpstr>
      <vt:lpstr>1_Office Theme</vt:lpstr>
      <vt:lpstr>2_Office Theme</vt:lpstr>
      <vt:lpstr>2_Office 主题​​</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Các bạn trong tranh đang chơi trò chơi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2 câu thơ “Sao trời trôi qua/Thuyền thành trăng vàng” tả cánh diều vào lúc nào?</vt:lpstr>
      <vt:lpstr>3. Khổ thơ cuối muốn nói điều gì?</vt:lpstr>
      <vt:lpstr>3. Em thích nhất khổ thơ nào trong bài? Vì sao?</vt:lpstr>
      <vt:lpstr>PowerPoint Presentation</vt:lpstr>
      <vt:lpstr>1. Từ ngữ được dùng để nói về âm thanh của sáo diều: </vt:lpstr>
      <vt:lpstr>2. Dựa vào khổ thơ thứ tư, nói một câu tả cánh diều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AA</cp:lastModifiedBy>
  <cp:revision>8</cp:revision>
  <dcterms:created xsi:type="dcterms:W3CDTF">2021-05-27T05:02:00Z</dcterms:created>
  <dcterms:modified xsi:type="dcterms:W3CDTF">2024-11-25T00:59:59Z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