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86" r:id="rId2"/>
    <p:sldId id="287" r:id="rId3"/>
    <p:sldId id="291" r:id="rId4"/>
    <p:sldId id="292" r:id="rId5"/>
    <p:sldId id="288" r:id="rId6"/>
    <p:sldId id="289" r:id="rId7"/>
    <p:sldId id="290" r:id="rId8"/>
    <p:sldId id="293" r:id="rId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0000"/>
    <a:srgbClr val="1A0597"/>
    <a:srgbClr val="0033CC"/>
    <a:srgbClr val="FF6600"/>
    <a:srgbClr val="3333CC"/>
    <a:srgbClr val="CC00FF"/>
    <a:srgbClr val="1404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46" autoAdjust="0"/>
  </p:normalViewPr>
  <p:slideViewPr>
    <p:cSldViewPr>
      <p:cViewPr varScale="1">
        <p:scale>
          <a:sx n="69" d="100"/>
          <a:sy n="69" d="100"/>
        </p:scale>
        <p:origin x="14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FB72D-ECD8-49DC-B2FB-3DCD11143C89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A5B57-8749-4047-9198-1544A2476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520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A5B57-8749-4047-9198-1544A2476BA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40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F35DD-750B-4F9C-8AA2-7979114E7C5E}" type="datetimeFigureOut">
              <a:rPr lang="en-US"/>
              <a:pPr>
                <a:defRPr/>
              </a:pPr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AA222-92B6-46DB-8843-740F8A07C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27009-7B10-436B-93D9-AFB582676BC6}" type="datetimeFigureOut">
              <a:rPr lang="en-US"/>
              <a:pPr>
                <a:defRPr/>
              </a:pPr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1E7B7-9DF0-4839-AD7F-27246027A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1C126-5BAA-4828-B20C-E05195E68DBA}" type="datetimeFigureOut">
              <a:rPr lang="en-US"/>
              <a:pPr>
                <a:defRPr/>
              </a:pPr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1DD6F-AA9D-44DF-B94C-B16933641E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3B6F3-44D9-4880-8831-CDE0C19EDB47}" type="datetimeFigureOut">
              <a:rPr lang="en-US"/>
              <a:pPr>
                <a:defRPr/>
              </a:pPr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94970-0B22-441A-80A6-1650539B2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04109-E613-4C1A-A88A-B40DD9E6AA47}" type="datetimeFigureOut">
              <a:rPr lang="en-US"/>
              <a:pPr>
                <a:defRPr/>
              </a:pPr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4F626-D5E0-40F7-BD01-DFA58F06D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26359-1286-47B0-A3C2-ADFE54AE8D0A}" type="datetimeFigureOut">
              <a:rPr lang="en-US"/>
              <a:pPr>
                <a:defRPr/>
              </a:pPr>
              <a:t>9/26/2021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5306A-AA72-47AD-85AB-F68FAFB2C5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BEF35-655B-450B-A6C9-B4B10BE9BBB3}" type="datetimeFigureOut">
              <a:rPr lang="en-US"/>
              <a:pPr>
                <a:defRPr/>
              </a:pPr>
              <a:t>9/26/2021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6E15B-AD4F-4F14-8AB6-1A4CF1345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F8C01-09C3-4277-B25A-6ED94A175508}" type="datetimeFigureOut">
              <a:rPr lang="en-US"/>
              <a:pPr>
                <a:defRPr/>
              </a:pPr>
              <a:t>9/26/2021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AA3D2-94A6-4935-9757-31028EA35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452E-EC91-4A94-97A5-A824B323257D}" type="datetimeFigureOut">
              <a:rPr lang="en-US"/>
              <a:pPr>
                <a:defRPr/>
              </a:pPr>
              <a:t>9/26/2021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4E154-FAA5-4346-A4FE-EB8221A33A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A1D8B-4A08-4861-AAFB-A6C618E6581B}" type="datetimeFigureOut">
              <a:rPr lang="en-US"/>
              <a:pPr>
                <a:defRPr/>
              </a:pPr>
              <a:t>9/26/2021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17658-3F21-417F-B58F-5A867A42E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7F524-FFF9-463A-AF2E-AFE12B8D7ECA}" type="datetimeFigureOut">
              <a:rPr lang="en-US"/>
              <a:pPr>
                <a:defRPr/>
              </a:pPr>
              <a:t>9/26/2021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15D51-07CA-4FC4-A5D8-2AD4D31F6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559370B-B845-4B71-8109-E9706FD5D159}" type="datetimeFigureOut">
              <a:rPr lang="en-US"/>
              <a:pPr>
                <a:defRPr/>
              </a:pPr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7DCC64-5747-403C-AD6D-A38219A831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mb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slide" Target="slide4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AutoShape 4"/>
          <p:cNvSpPr>
            <a:spLocks noChangeArrowheads="1"/>
          </p:cNvSpPr>
          <p:nvPr/>
        </p:nvSpPr>
        <p:spPr bwMode="blackWhite">
          <a:xfrm>
            <a:off x="0" y="617220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 b="1">
              <a:solidFill>
                <a:schemeClr val="bg1"/>
              </a:solidFill>
              <a:latin typeface="Arial"/>
            </a:endParaRPr>
          </a:p>
        </p:txBody>
      </p:sp>
      <p:sp>
        <p:nvSpPr>
          <p:cNvPr id="47109" name="AutoShape 5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3771900" y="638723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 err="1"/>
              <a:t>Tập</a:t>
            </a:r>
            <a:r>
              <a:rPr lang="en-US" sz="2800" b="1" dirty="0"/>
              <a:t> </a:t>
            </a:r>
            <a:r>
              <a:rPr lang="en-US" sz="2800" b="1" dirty="0" err="1"/>
              <a:t>đọc</a:t>
            </a:r>
            <a:endParaRPr lang="en-US" sz="2800" b="1" dirty="0"/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429000" y="1143000"/>
            <a:ext cx="2743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 err="1">
                <a:solidFill>
                  <a:srgbClr val="990000"/>
                </a:solidFill>
              </a:rPr>
              <a:t>Cô</a:t>
            </a:r>
            <a:r>
              <a:rPr lang="en-US" sz="2800" b="1" dirty="0">
                <a:solidFill>
                  <a:srgbClr val="990000"/>
                </a:solidFill>
              </a:rPr>
              <a:t> giáo </a:t>
            </a:r>
            <a:r>
              <a:rPr lang="en-US" sz="2800" b="1" dirty="0" err="1">
                <a:solidFill>
                  <a:srgbClr val="990000"/>
                </a:solidFill>
              </a:rPr>
              <a:t>tí</a:t>
            </a:r>
            <a:r>
              <a:rPr lang="en-US" sz="2800" b="1" dirty="0">
                <a:solidFill>
                  <a:srgbClr val="990000"/>
                </a:solidFill>
              </a:rPr>
              <a:t> hon</a:t>
            </a:r>
          </a:p>
        </p:txBody>
      </p:sp>
      <p:pic>
        <p:nvPicPr>
          <p:cNvPr id="47112" name="Picture 8" descr="Co giao ti h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75164"/>
            <a:ext cx="8991600" cy="4724400"/>
          </a:xfrm>
          <a:prstGeom prst="rect">
            <a:avLst/>
          </a:prstGeom>
          <a:noFill/>
          <a:ln w="28575">
            <a:solidFill>
              <a:srgbClr val="1A0597"/>
            </a:solidFill>
            <a:miter lim="800000"/>
            <a:headEnd/>
            <a:tailEnd/>
          </a:ln>
        </p:spPr>
      </p:pic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4953000" y="1600200"/>
            <a:ext cx="327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140476"/>
                </a:solidFill>
              </a:rPr>
              <a:t>Theo</a:t>
            </a:r>
            <a:r>
              <a:rPr lang="en-US" sz="2400" b="1">
                <a:solidFill>
                  <a:srgbClr val="140476"/>
                </a:solidFill>
              </a:rPr>
              <a:t> Nguyễn Thi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28600" y="758825"/>
            <a:ext cx="2133600" cy="665163"/>
            <a:chOff x="192" y="574"/>
            <a:chExt cx="1344" cy="419"/>
          </a:xfrm>
        </p:grpSpPr>
        <p:grpSp>
          <p:nvGrpSpPr>
            <p:cNvPr id="4105" name="Group 11"/>
            <p:cNvGrpSpPr>
              <a:grpSpLocks/>
            </p:cNvGrpSpPr>
            <p:nvPr/>
          </p:nvGrpSpPr>
          <p:grpSpPr bwMode="auto">
            <a:xfrm>
              <a:off x="192" y="574"/>
              <a:ext cx="1344" cy="419"/>
              <a:chOff x="288" y="1200"/>
              <a:chExt cx="478" cy="298"/>
            </a:xfrm>
          </p:grpSpPr>
          <p:grpSp>
            <p:nvGrpSpPr>
              <p:cNvPr id="4107" name="Group 12"/>
              <p:cNvGrpSpPr>
                <a:grpSpLocks/>
              </p:cNvGrpSpPr>
              <p:nvPr/>
            </p:nvGrpSpPr>
            <p:grpSpPr bwMode="auto">
              <a:xfrm>
                <a:off x="288" y="1200"/>
                <a:ext cx="478" cy="298"/>
                <a:chOff x="999" y="3120"/>
                <a:chExt cx="768" cy="746"/>
              </a:xfrm>
            </p:grpSpPr>
            <p:sp>
              <p:nvSpPr>
                <p:cNvPr id="4109" name="AutoShape 13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47118" name="Freeform 14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2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600"/>
                </a:p>
              </p:txBody>
            </p:sp>
            <p:sp>
              <p:nvSpPr>
                <p:cNvPr id="47119" name="Text Box 15"/>
                <p:cNvSpPr txBox="1">
                  <a:spLocks noChangeArrowheads="1"/>
                </p:cNvSpPr>
                <p:nvPr/>
              </p:nvSpPr>
              <p:spPr bwMode="gray">
                <a:xfrm>
                  <a:off x="1280" y="3332"/>
                  <a:ext cx="187" cy="516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eaLnBrk="0" hangingPunct="0">
                    <a:defRPr/>
                  </a:pPr>
                  <a:endParaRPr lang="en-US" sz="24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endParaRPr>
                </a:p>
              </p:txBody>
            </p:sp>
          </p:grpSp>
          <p:sp>
            <p:nvSpPr>
              <p:cNvPr id="4108" name="Text Box 16"/>
              <p:cNvSpPr txBox="1">
                <a:spLocks noChangeArrowheads="1"/>
              </p:cNvSpPr>
              <p:nvPr/>
            </p:nvSpPr>
            <p:spPr bwMode="auto">
              <a:xfrm>
                <a:off x="406" y="1201"/>
                <a:ext cx="239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endParaRPr lang="en-US" b="1">
                  <a:solidFill>
                    <a:srgbClr val="990033"/>
                  </a:solidFill>
                </a:endParaRPr>
              </a:p>
            </p:txBody>
          </p:sp>
        </p:grpSp>
        <p:sp>
          <p:nvSpPr>
            <p:cNvPr id="4106" name="Text Box 17"/>
            <p:cNvSpPr txBox="1">
              <a:spLocks noChangeArrowheads="1"/>
            </p:cNvSpPr>
            <p:nvPr/>
          </p:nvSpPr>
          <p:spPr bwMode="auto">
            <a:xfrm>
              <a:off x="243" y="576"/>
              <a:ext cx="120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dirty="0">
                  <a:solidFill>
                    <a:srgbClr val="990000"/>
                  </a:solidFill>
                </a:rPr>
                <a:t>SGK/17</a:t>
              </a:r>
            </a:p>
          </p:txBody>
        </p:sp>
      </p:grp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1" grpId="0"/>
      <p:bldP spid="471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AutoShape 3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3886200" y="6096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/>
              <a:t>Tập đọc</a:t>
            </a:r>
            <a:endParaRPr lang="en-US" sz="2800" b="1" dirty="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3048000" y="1143000"/>
            <a:ext cx="2743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 err="1">
                <a:solidFill>
                  <a:srgbClr val="990000"/>
                </a:solidFill>
              </a:rPr>
              <a:t>Cô</a:t>
            </a:r>
            <a:r>
              <a:rPr lang="en-US" sz="2800" b="1" dirty="0">
                <a:solidFill>
                  <a:srgbClr val="990000"/>
                </a:solidFill>
              </a:rPr>
              <a:t> giáo </a:t>
            </a:r>
            <a:r>
              <a:rPr lang="en-US" sz="2800" b="1" dirty="0" err="1">
                <a:solidFill>
                  <a:srgbClr val="990000"/>
                </a:solidFill>
              </a:rPr>
              <a:t>tí</a:t>
            </a:r>
            <a:r>
              <a:rPr lang="en-US" sz="2800" b="1" dirty="0">
                <a:solidFill>
                  <a:srgbClr val="990000"/>
                </a:solidFill>
              </a:rPr>
              <a:t> hon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0" y="2500313"/>
            <a:ext cx="1905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/>
              <a:t>Bắt chước,</a:t>
            </a:r>
          </a:p>
        </p:txBody>
      </p:sp>
      <p:sp>
        <p:nvSpPr>
          <p:cNvPr id="48136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810250" y="2957513"/>
            <a:ext cx="2514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990000"/>
                </a:solidFill>
              </a:rPr>
              <a:t>- Khoan thai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1752600" y="2500313"/>
            <a:ext cx="2057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/>
              <a:t>khoan thai,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3505200" y="2486025"/>
            <a:ext cx="2057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/>
              <a:t>khúc khích,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1295400" y="2943225"/>
            <a:ext cx="182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/>
              <a:t>ngọng líu,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228600" y="2943225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/>
              <a:t>ríu rít,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2895600" y="2943225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/>
              <a:t>củ khoai</a:t>
            </a: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533400" y="2038350"/>
            <a:ext cx="220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1A0597"/>
                </a:solidFill>
              </a:rPr>
              <a:t>Luyện đọc</a:t>
            </a:r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5486400" y="2057400"/>
            <a:ext cx="0" cy="4800600"/>
          </a:xfrm>
          <a:prstGeom prst="line">
            <a:avLst/>
          </a:prstGeom>
          <a:noFill/>
          <a:ln w="28575">
            <a:solidFill>
              <a:srgbClr val="1A059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5562600" y="2439988"/>
            <a:ext cx="175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i="1">
                <a:solidFill>
                  <a:srgbClr val="1A0597"/>
                </a:solidFill>
              </a:rPr>
              <a:t>Từ ngữ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5786438" y="335280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990000"/>
                </a:solidFill>
              </a:rPr>
              <a:t>- Khúc khích</a:t>
            </a: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5838825" y="3762375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990000"/>
                </a:solidFill>
              </a:rPr>
              <a:t>- Tỉnh khô </a:t>
            </a:r>
          </a:p>
        </p:txBody>
      </p:sp>
      <p:sp>
        <p:nvSpPr>
          <p:cNvPr id="48147" name="Text Box 1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938838" y="455295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990000"/>
                </a:solidFill>
              </a:rPr>
              <a:t>- Núng nính</a:t>
            </a:r>
          </a:p>
        </p:txBody>
      </p:sp>
      <p:sp>
        <p:nvSpPr>
          <p:cNvPr id="48148" name="Text Box 20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5862638" y="4097338"/>
            <a:ext cx="2514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990000"/>
                </a:solidFill>
              </a:rPr>
              <a:t>- Trâm bầu</a:t>
            </a:r>
            <a:r>
              <a:rPr lang="en-US" sz="2800" b="1">
                <a:solidFill>
                  <a:srgbClr val="990000"/>
                </a:solidFill>
              </a:rPr>
              <a:t> </a:t>
            </a:r>
          </a:p>
        </p:txBody>
      </p:sp>
      <p:sp>
        <p:nvSpPr>
          <p:cNvPr id="5139" name="Text Box 21"/>
          <p:cNvSpPr txBox="1">
            <a:spLocks noChangeArrowheads="1"/>
          </p:cNvSpPr>
          <p:nvPr/>
        </p:nvSpPr>
        <p:spPr bwMode="auto">
          <a:xfrm>
            <a:off x="4953000" y="1600200"/>
            <a:ext cx="327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140476"/>
                </a:solidFill>
              </a:rPr>
              <a:t>Theo</a:t>
            </a:r>
            <a:r>
              <a:rPr lang="en-US" sz="2400" b="1">
                <a:solidFill>
                  <a:srgbClr val="140476"/>
                </a:solidFill>
              </a:rPr>
              <a:t> Nguyễn Thi</a:t>
            </a:r>
          </a:p>
        </p:txBody>
      </p:sp>
      <p:grpSp>
        <p:nvGrpSpPr>
          <p:cNvPr id="5140" name="Group 22"/>
          <p:cNvGrpSpPr>
            <a:grpSpLocks/>
          </p:cNvGrpSpPr>
          <p:nvPr/>
        </p:nvGrpSpPr>
        <p:grpSpPr bwMode="auto">
          <a:xfrm>
            <a:off x="228600" y="758825"/>
            <a:ext cx="2133600" cy="665163"/>
            <a:chOff x="192" y="574"/>
            <a:chExt cx="1344" cy="419"/>
          </a:xfrm>
        </p:grpSpPr>
        <p:grpSp>
          <p:nvGrpSpPr>
            <p:cNvPr id="5149" name="Group 23"/>
            <p:cNvGrpSpPr>
              <a:grpSpLocks/>
            </p:cNvGrpSpPr>
            <p:nvPr/>
          </p:nvGrpSpPr>
          <p:grpSpPr bwMode="auto">
            <a:xfrm>
              <a:off x="192" y="574"/>
              <a:ext cx="1344" cy="419"/>
              <a:chOff x="288" y="1200"/>
              <a:chExt cx="478" cy="298"/>
            </a:xfrm>
          </p:grpSpPr>
          <p:grpSp>
            <p:nvGrpSpPr>
              <p:cNvPr id="5151" name="Group 24"/>
              <p:cNvGrpSpPr>
                <a:grpSpLocks/>
              </p:cNvGrpSpPr>
              <p:nvPr/>
            </p:nvGrpSpPr>
            <p:grpSpPr bwMode="auto">
              <a:xfrm>
                <a:off x="288" y="1200"/>
                <a:ext cx="478" cy="298"/>
                <a:chOff x="999" y="3120"/>
                <a:chExt cx="768" cy="746"/>
              </a:xfrm>
            </p:grpSpPr>
            <p:sp>
              <p:nvSpPr>
                <p:cNvPr id="5153" name="AutoShape 25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48154" name="Freeform 26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2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600"/>
                </a:p>
              </p:txBody>
            </p:sp>
            <p:sp>
              <p:nvSpPr>
                <p:cNvPr id="48155" name="Text Box 27"/>
                <p:cNvSpPr txBox="1">
                  <a:spLocks noChangeArrowheads="1"/>
                </p:cNvSpPr>
                <p:nvPr/>
              </p:nvSpPr>
              <p:spPr bwMode="gray">
                <a:xfrm>
                  <a:off x="1280" y="3332"/>
                  <a:ext cx="187" cy="516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eaLnBrk="0" hangingPunct="0">
                    <a:defRPr/>
                  </a:pPr>
                  <a:endParaRPr lang="en-US" sz="24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endParaRPr>
                </a:p>
              </p:txBody>
            </p:sp>
          </p:grpSp>
          <p:sp>
            <p:nvSpPr>
              <p:cNvPr id="5152" name="Text Box 28"/>
              <p:cNvSpPr txBox="1">
                <a:spLocks noChangeArrowheads="1"/>
              </p:cNvSpPr>
              <p:nvPr/>
            </p:nvSpPr>
            <p:spPr bwMode="auto">
              <a:xfrm>
                <a:off x="406" y="1201"/>
                <a:ext cx="239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endParaRPr lang="en-US" b="1">
                  <a:solidFill>
                    <a:srgbClr val="990033"/>
                  </a:solidFill>
                </a:endParaRPr>
              </a:p>
            </p:txBody>
          </p:sp>
        </p:grpSp>
        <p:sp>
          <p:nvSpPr>
            <p:cNvPr id="5150" name="Text Box 29"/>
            <p:cNvSpPr txBox="1">
              <a:spLocks noChangeArrowheads="1"/>
            </p:cNvSpPr>
            <p:nvPr/>
          </p:nvSpPr>
          <p:spPr bwMode="auto">
            <a:xfrm>
              <a:off x="243" y="576"/>
              <a:ext cx="120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990000"/>
                  </a:solidFill>
                </a:rPr>
                <a:t>SGK/17</a:t>
              </a:r>
            </a:p>
          </p:txBody>
        </p:sp>
      </p:grpSp>
      <p:sp>
        <p:nvSpPr>
          <p:cNvPr id="48158" name="Text Box 30"/>
          <p:cNvSpPr txBox="1">
            <a:spLocks noChangeArrowheads="1"/>
          </p:cNvSpPr>
          <p:nvPr/>
        </p:nvSpPr>
        <p:spPr bwMode="auto">
          <a:xfrm>
            <a:off x="5867400" y="2087563"/>
            <a:ext cx="281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1A0597"/>
                </a:solidFill>
              </a:rPr>
              <a:t>Tìm hiểu bài</a:t>
            </a:r>
          </a:p>
        </p:txBody>
      </p:sp>
      <p:sp>
        <p:nvSpPr>
          <p:cNvPr id="48159" name="Rectangle 31"/>
          <p:cNvSpPr>
            <a:spLocks noChangeArrowheads="1"/>
          </p:cNvSpPr>
          <p:nvPr/>
        </p:nvSpPr>
        <p:spPr bwMode="auto">
          <a:xfrm>
            <a:off x="228600" y="3429000"/>
            <a:ext cx="53340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400" b="1" i="1" dirty="0"/>
              <a:t> </a:t>
            </a:r>
            <a:r>
              <a:rPr lang="en-US" sz="2400" b="1" i="1" dirty="0" err="1"/>
              <a:t>Bé</a:t>
            </a:r>
            <a:r>
              <a:rPr lang="en-US" sz="2400" b="1" i="1" dirty="0"/>
              <a:t> </a:t>
            </a:r>
            <a:r>
              <a:rPr lang="en-US" sz="2400" b="1" i="1" dirty="0" err="1"/>
              <a:t>kẹp</a:t>
            </a:r>
            <a:r>
              <a:rPr lang="en-US" sz="2400" b="1" i="1" dirty="0"/>
              <a:t> </a:t>
            </a:r>
            <a:r>
              <a:rPr lang="en-US" sz="2400" b="1" i="1" dirty="0" err="1"/>
              <a:t>lại</a:t>
            </a:r>
            <a:r>
              <a:rPr lang="en-US" sz="2400" b="1" i="1" dirty="0"/>
              <a:t> </a:t>
            </a:r>
            <a:r>
              <a:rPr lang="en-US" sz="2400" b="1" i="1" dirty="0" err="1"/>
              <a:t>tóc</a:t>
            </a:r>
            <a:r>
              <a:rPr lang="en-US" sz="2400" b="1" i="1" dirty="0"/>
              <a:t>, </a:t>
            </a:r>
            <a:r>
              <a:rPr lang="en-US" sz="2400" b="1" i="1" dirty="0" err="1"/>
              <a:t>thả</a:t>
            </a:r>
            <a:r>
              <a:rPr lang="en-US" sz="2400" b="1" i="1" dirty="0"/>
              <a:t> </a:t>
            </a:r>
            <a:r>
              <a:rPr lang="en-US" sz="2400" b="1" i="1" dirty="0" err="1"/>
              <a:t>ống</a:t>
            </a:r>
            <a:r>
              <a:rPr lang="en-US" sz="2400" b="1" i="1" dirty="0"/>
              <a:t> </a:t>
            </a:r>
            <a:r>
              <a:rPr lang="en-US" sz="2400" b="1" i="1" dirty="0" err="1"/>
              <a:t>quần</a:t>
            </a:r>
            <a:endParaRPr lang="en-US" sz="2400" b="1" i="1" dirty="0"/>
          </a:p>
          <a:p>
            <a:pPr algn="l"/>
            <a:r>
              <a:rPr lang="en-US" sz="2400" b="1" i="1" dirty="0" err="1"/>
              <a:t>xuống,lấy</a:t>
            </a:r>
            <a:r>
              <a:rPr lang="en-US" sz="2400" b="1" i="1" dirty="0"/>
              <a:t> </a:t>
            </a:r>
            <a:r>
              <a:rPr lang="en-US" sz="2400" b="1" i="1" dirty="0" err="1"/>
              <a:t>cái</a:t>
            </a:r>
            <a:r>
              <a:rPr lang="en-US" sz="2400" b="1" i="1" dirty="0"/>
              <a:t> </a:t>
            </a:r>
            <a:r>
              <a:rPr lang="en-US" sz="2400" b="1" i="1" dirty="0" err="1"/>
              <a:t>nón</a:t>
            </a:r>
            <a:r>
              <a:rPr lang="en-US" sz="2400" b="1" i="1" dirty="0"/>
              <a:t> </a:t>
            </a:r>
            <a:r>
              <a:rPr lang="en-US" sz="2400" b="1" i="1" dirty="0" err="1"/>
              <a:t>của</a:t>
            </a:r>
            <a:r>
              <a:rPr lang="en-US" sz="2400" b="1" i="1" dirty="0"/>
              <a:t> </a:t>
            </a:r>
            <a:r>
              <a:rPr lang="en-US" sz="2400" b="1" i="1" dirty="0" err="1"/>
              <a:t>má</a:t>
            </a:r>
            <a:r>
              <a:rPr lang="en-US" sz="2400" b="1" i="1" dirty="0"/>
              <a:t> </a:t>
            </a:r>
            <a:r>
              <a:rPr lang="en-US" sz="2400" b="1" i="1" dirty="0" err="1"/>
              <a:t>đội</a:t>
            </a:r>
            <a:r>
              <a:rPr lang="en-US" sz="2400" b="1" i="1" dirty="0"/>
              <a:t> </a:t>
            </a:r>
            <a:r>
              <a:rPr lang="en-US" sz="2400" b="1" i="1" dirty="0" err="1"/>
              <a:t>lên</a:t>
            </a:r>
            <a:r>
              <a:rPr lang="en-US" sz="2400" b="1" i="1" dirty="0"/>
              <a:t> </a:t>
            </a:r>
            <a:r>
              <a:rPr lang="en-US" sz="2400" b="1" i="1" dirty="0" err="1"/>
              <a:t>đầu</a:t>
            </a:r>
            <a:r>
              <a:rPr lang="en-US" sz="2400" b="1" i="1" dirty="0"/>
              <a:t>.  </a:t>
            </a:r>
            <a:r>
              <a:rPr lang="en-US" sz="2400" b="1" i="1" dirty="0" err="1"/>
              <a:t>Nó</a:t>
            </a:r>
            <a:r>
              <a:rPr lang="en-US" sz="2400" b="1" i="1" dirty="0"/>
              <a:t> </a:t>
            </a:r>
            <a:r>
              <a:rPr lang="en-US" sz="2400" b="1" i="1" dirty="0" err="1"/>
              <a:t>cố</a:t>
            </a:r>
            <a:r>
              <a:rPr lang="en-US" sz="2400" b="1" i="1" dirty="0"/>
              <a:t> </a:t>
            </a:r>
            <a:r>
              <a:rPr lang="en-US" sz="2400" b="1" i="1" dirty="0" err="1"/>
              <a:t>bắt</a:t>
            </a:r>
            <a:r>
              <a:rPr lang="en-US" sz="2400" b="1" i="1" dirty="0"/>
              <a:t> </a:t>
            </a:r>
            <a:r>
              <a:rPr lang="en-US" sz="2400" b="1" i="1" dirty="0" err="1"/>
              <a:t>chước</a:t>
            </a:r>
            <a:r>
              <a:rPr lang="en-US" sz="2400" b="1" i="1" dirty="0"/>
              <a:t> </a:t>
            </a:r>
            <a:r>
              <a:rPr lang="en-US" sz="2400" b="1" i="1" dirty="0" err="1"/>
              <a:t>dáng</a:t>
            </a:r>
            <a:r>
              <a:rPr lang="en-US" sz="2400" b="1" i="1" dirty="0"/>
              <a:t> </a:t>
            </a:r>
            <a:r>
              <a:rPr lang="en-US" sz="2400" b="1" i="1" dirty="0" err="1"/>
              <a:t>đi</a:t>
            </a:r>
            <a:r>
              <a:rPr lang="en-US" sz="2400" b="1" i="1" dirty="0"/>
              <a:t> </a:t>
            </a:r>
            <a:r>
              <a:rPr lang="en-US" sz="2400" b="1" i="1" dirty="0" err="1"/>
              <a:t>khoan</a:t>
            </a:r>
            <a:r>
              <a:rPr lang="en-US" sz="2400" b="1" i="1" dirty="0"/>
              <a:t> </a:t>
            </a:r>
            <a:r>
              <a:rPr lang="en-US" sz="2400" b="1" i="1" dirty="0" err="1"/>
              <a:t>thai</a:t>
            </a:r>
            <a:r>
              <a:rPr lang="en-US" sz="2400" b="1" i="1" dirty="0"/>
              <a:t> </a:t>
            </a:r>
            <a:r>
              <a:rPr lang="en-US" sz="2400" b="1" i="1" dirty="0" err="1"/>
              <a:t>của</a:t>
            </a:r>
            <a:r>
              <a:rPr lang="en-US" sz="2400" b="1" i="1" dirty="0"/>
              <a:t> </a:t>
            </a:r>
            <a:r>
              <a:rPr lang="en-US" sz="2400" b="1" i="1" dirty="0" err="1"/>
              <a:t>cô</a:t>
            </a:r>
            <a:r>
              <a:rPr lang="en-US" sz="2400" b="1" i="1" dirty="0"/>
              <a:t> giáo </a:t>
            </a:r>
            <a:r>
              <a:rPr lang="en-US" sz="2400" b="1" i="1" dirty="0" err="1"/>
              <a:t>khi</a:t>
            </a:r>
            <a:r>
              <a:rPr lang="en-US" sz="2400" b="1" i="1" dirty="0"/>
              <a:t> </a:t>
            </a:r>
            <a:r>
              <a:rPr lang="en-US" sz="2400" b="1" i="1" dirty="0" err="1"/>
              <a:t>cô</a:t>
            </a:r>
            <a:r>
              <a:rPr lang="en-US" sz="2400" b="1" i="1" dirty="0"/>
              <a:t> </a:t>
            </a:r>
          </a:p>
          <a:p>
            <a:pPr algn="l"/>
            <a:r>
              <a:rPr lang="en-US" sz="2400" b="1" i="1" dirty="0" err="1"/>
              <a:t>bước</a:t>
            </a:r>
            <a:r>
              <a:rPr lang="en-US" sz="2400" b="1" i="1" dirty="0"/>
              <a:t> </a:t>
            </a:r>
            <a:r>
              <a:rPr lang="en-US" sz="2400" b="1" i="1" dirty="0" err="1"/>
              <a:t>vào</a:t>
            </a:r>
            <a:r>
              <a:rPr lang="en-US" sz="2400" b="1" i="1" dirty="0"/>
              <a:t> </a:t>
            </a:r>
            <a:r>
              <a:rPr lang="en-US" sz="2400" b="1" i="1" dirty="0" err="1"/>
              <a:t>lớp</a:t>
            </a:r>
            <a:r>
              <a:rPr lang="en-US" sz="2400" b="1" i="1" dirty="0"/>
              <a:t>.  </a:t>
            </a:r>
            <a:r>
              <a:rPr lang="en-US" sz="2400" b="1" i="1" dirty="0" err="1"/>
              <a:t>Mấy</a:t>
            </a:r>
            <a:r>
              <a:rPr lang="en-US" sz="2400" b="1" i="1" dirty="0"/>
              <a:t> </a:t>
            </a:r>
            <a:r>
              <a:rPr lang="en-US" sz="2400" b="1" i="1" dirty="0" err="1"/>
              <a:t>đứa</a:t>
            </a:r>
            <a:r>
              <a:rPr lang="en-US" sz="2400" b="1" i="1" dirty="0"/>
              <a:t> </a:t>
            </a:r>
            <a:r>
              <a:rPr lang="en-US" sz="2400" b="1" i="1" dirty="0" err="1"/>
              <a:t>nhỏ</a:t>
            </a:r>
            <a:r>
              <a:rPr lang="en-US" sz="2400" b="1" i="1" dirty="0"/>
              <a:t> </a:t>
            </a:r>
            <a:r>
              <a:rPr lang="en-US" sz="2400" b="1" i="1" dirty="0" err="1"/>
              <a:t>Làm</a:t>
            </a:r>
            <a:endParaRPr lang="en-US" sz="2400" b="1" i="1" dirty="0"/>
          </a:p>
          <a:p>
            <a:pPr algn="l"/>
            <a:r>
              <a:rPr lang="en-US" sz="2400" b="1" i="1" dirty="0"/>
              <a:t> y </a:t>
            </a:r>
            <a:r>
              <a:rPr lang="en-US" sz="2400" b="1" i="1" dirty="0" err="1"/>
              <a:t>hệt</a:t>
            </a:r>
            <a:r>
              <a:rPr lang="en-US" sz="2400" b="1" i="1" dirty="0"/>
              <a:t> </a:t>
            </a:r>
            <a:r>
              <a:rPr lang="en-US" sz="2400" b="1" i="1" dirty="0" err="1"/>
              <a:t>đám</a:t>
            </a:r>
            <a:r>
              <a:rPr lang="en-US" sz="2400" b="1" i="1" dirty="0"/>
              <a:t> </a:t>
            </a:r>
            <a:r>
              <a:rPr lang="en-US" sz="2400" b="1" i="1" dirty="0" err="1"/>
              <a:t>học</a:t>
            </a:r>
            <a:r>
              <a:rPr lang="en-US" sz="2400" b="1" i="1" dirty="0"/>
              <a:t> </a:t>
            </a:r>
            <a:r>
              <a:rPr lang="en-US" sz="2400" b="1" i="1" dirty="0" err="1"/>
              <a:t>trò</a:t>
            </a:r>
            <a:r>
              <a:rPr lang="en-US" sz="2400" b="1" i="1" dirty="0"/>
              <a:t>, </a:t>
            </a:r>
            <a:r>
              <a:rPr lang="en-US" sz="2400" b="1" i="1" dirty="0" err="1"/>
              <a:t>đứng</a:t>
            </a:r>
            <a:r>
              <a:rPr lang="en-US" sz="2400" b="1" i="1" dirty="0"/>
              <a:t> </a:t>
            </a:r>
            <a:r>
              <a:rPr lang="en-US" sz="2400" b="1" i="1" dirty="0" err="1"/>
              <a:t>cả</a:t>
            </a:r>
            <a:r>
              <a:rPr lang="en-US" sz="2400" b="1" i="1" dirty="0"/>
              <a:t> </a:t>
            </a:r>
            <a:r>
              <a:rPr lang="en-US" sz="2400" b="1" i="1" dirty="0" err="1"/>
              <a:t>dậy</a:t>
            </a:r>
            <a:r>
              <a:rPr lang="en-US" sz="2400" b="1" i="1" dirty="0"/>
              <a:t>, </a:t>
            </a:r>
            <a:r>
              <a:rPr lang="en-US" sz="2400" b="1" i="1" dirty="0" err="1"/>
              <a:t>khúc</a:t>
            </a:r>
            <a:r>
              <a:rPr lang="en-US" sz="2400" b="1" i="1" dirty="0"/>
              <a:t> </a:t>
            </a:r>
            <a:r>
              <a:rPr lang="en-US" sz="2400" b="1" i="1" dirty="0" err="1"/>
              <a:t>khích</a:t>
            </a:r>
            <a:r>
              <a:rPr lang="en-US" sz="2400" b="1" i="1" dirty="0"/>
              <a:t> </a:t>
            </a:r>
            <a:r>
              <a:rPr lang="en-US" sz="2400" b="1" i="1" dirty="0" err="1"/>
              <a:t>cười</a:t>
            </a:r>
            <a:r>
              <a:rPr lang="en-US" sz="2400" b="1" i="1" dirty="0"/>
              <a:t> </a:t>
            </a:r>
            <a:r>
              <a:rPr lang="en-US" sz="2400" b="1" i="1" dirty="0" err="1"/>
              <a:t>chào</a:t>
            </a:r>
            <a:r>
              <a:rPr lang="en-US" sz="2400" b="1" i="1" dirty="0"/>
              <a:t> </a:t>
            </a:r>
            <a:r>
              <a:rPr lang="en-US" sz="2400" b="1" i="1" dirty="0" err="1"/>
              <a:t>cô</a:t>
            </a:r>
            <a:r>
              <a:rPr lang="en-US" sz="2400" b="1" i="1" dirty="0"/>
              <a:t>. </a:t>
            </a:r>
          </a:p>
        </p:txBody>
      </p:sp>
      <p:sp>
        <p:nvSpPr>
          <p:cNvPr id="48171" name="Line 43"/>
          <p:cNvSpPr>
            <a:spLocks noChangeShapeType="1"/>
          </p:cNvSpPr>
          <p:nvPr/>
        </p:nvSpPr>
        <p:spPr bwMode="auto">
          <a:xfrm>
            <a:off x="990600" y="3886200"/>
            <a:ext cx="914400" cy="0"/>
          </a:xfrm>
          <a:prstGeom prst="line">
            <a:avLst/>
          </a:prstGeom>
          <a:noFill/>
          <a:ln w="28575">
            <a:solidFill>
              <a:srgbClr val="14047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72" name="Line 44"/>
          <p:cNvSpPr>
            <a:spLocks noChangeShapeType="1"/>
          </p:cNvSpPr>
          <p:nvPr/>
        </p:nvSpPr>
        <p:spPr bwMode="auto">
          <a:xfrm>
            <a:off x="2590800" y="3852863"/>
            <a:ext cx="533400" cy="0"/>
          </a:xfrm>
          <a:prstGeom prst="line">
            <a:avLst/>
          </a:prstGeom>
          <a:noFill/>
          <a:ln w="28575">
            <a:solidFill>
              <a:srgbClr val="14047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73" name="Line 45"/>
          <p:cNvSpPr>
            <a:spLocks noChangeShapeType="1"/>
          </p:cNvSpPr>
          <p:nvPr/>
        </p:nvSpPr>
        <p:spPr bwMode="auto">
          <a:xfrm>
            <a:off x="4267200" y="4267200"/>
            <a:ext cx="914400" cy="0"/>
          </a:xfrm>
          <a:prstGeom prst="line">
            <a:avLst/>
          </a:prstGeom>
          <a:noFill/>
          <a:ln w="28575">
            <a:solidFill>
              <a:srgbClr val="14047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74" name="Line 46"/>
          <p:cNvSpPr>
            <a:spLocks noChangeShapeType="1"/>
          </p:cNvSpPr>
          <p:nvPr/>
        </p:nvSpPr>
        <p:spPr bwMode="auto">
          <a:xfrm>
            <a:off x="395288" y="5148263"/>
            <a:ext cx="1585912" cy="19050"/>
          </a:xfrm>
          <a:prstGeom prst="line">
            <a:avLst/>
          </a:prstGeom>
          <a:noFill/>
          <a:ln w="28575">
            <a:solidFill>
              <a:srgbClr val="14047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147" name="Picture 49" descr="Star-05-june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91500" y="6096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78" name="AutoShape 5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486400" y="4948238"/>
            <a:ext cx="3429000" cy="1676400"/>
          </a:xfrm>
          <a:prstGeom prst="horizontalScroll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 b="1">
                <a:solidFill>
                  <a:srgbClr val="140476"/>
                </a:solidFill>
              </a:rPr>
              <a:t>Bài văn tả trò chơi </a:t>
            </a:r>
          </a:p>
          <a:p>
            <a:r>
              <a:rPr lang="en-US" sz="2000" b="1">
                <a:solidFill>
                  <a:srgbClr val="140476"/>
                </a:solidFill>
              </a:rPr>
              <a:t>lớp học rất ngộ nghĩnh </a:t>
            </a:r>
          </a:p>
          <a:p>
            <a:r>
              <a:rPr lang="en-US" sz="2000" b="1">
                <a:solidFill>
                  <a:srgbClr val="140476"/>
                </a:solidFill>
              </a:rPr>
              <a:t>của mấy chị em Bé.</a:t>
            </a:r>
            <a:r>
              <a:rPr lang="en-US" sz="2000"/>
              <a:t>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48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8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8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8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48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 nodeType="clickPar">
                      <p:stCondLst>
                        <p:cond delay="0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44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8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 nodeType="clickPar">
                      <p:stCondLst>
                        <p:cond delay="0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6" dur="2000"/>
                                        <p:tgtEl>
                                          <p:spTgt spid="4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58"/>
                  </p:tgtEl>
                </p:cond>
              </p:nextCondLst>
            </p:seq>
          </p:childTnLst>
        </p:cTn>
      </p:par>
    </p:tnLst>
    <p:bldLst>
      <p:bldP spid="48135" grpId="0"/>
      <p:bldP spid="48136" grpId="0"/>
      <p:bldP spid="48137" grpId="0"/>
      <p:bldP spid="48138" grpId="0"/>
      <p:bldP spid="48139" grpId="0"/>
      <p:bldP spid="48140" grpId="0"/>
      <p:bldP spid="48141" grpId="0"/>
      <p:bldP spid="48142" grpId="0"/>
      <p:bldP spid="48143" grpId="0" animBg="1"/>
      <p:bldP spid="48144" grpId="0"/>
      <p:bldP spid="48145" grpId="0"/>
      <p:bldP spid="48146" grpId="0"/>
      <p:bldP spid="48147" grpId="0"/>
      <p:bldP spid="48148" grpId="0"/>
      <p:bldP spid="48158" grpId="0"/>
      <p:bldP spid="48159" grpId="0"/>
      <p:bldP spid="48171" grpId="0" animBg="1"/>
      <p:bldP spid="48172" grpId="0" animBg="1"/>
      <p:bldP spid="48173" grpId="0" animBg="1"/>
      <p:bldP spid="48174" grpId="0" animBg="1"/>
      <p:bldP spid="4817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AutoShape 3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3466703" y="609600"/>
            <a:ext cx="285789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 smtClean="0"/>
              <a:t>    </a:t>
            </a:r>
            <a:r>
              <a:rPr lang="en-US" sz="2800" b="1" dirty="0" err="1" smtClean="0"/>
              <a:t>Tập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đọc</a:t>
            </a:r>
            <a:endParaRPr lang="en-US" sz="2800" b="1" dirty="0" smtClean="0"/>
          </a:p>
          <a:p>
            <a:pPr algn="l">
              <a:spcBef>
                <a:spcPct val="50000"/>
              </a:spcBef>
            </a:pPr>
            <a:r>
              <a:rPr lang="en-US" sz="2800" b="1" dirty="0" err="1" smtClean="0"/>
              <a:t>Cô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giáo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ti</a:t>
            </a:r>
            <a:r>
              <a:rPr lang="en-US" sz="2800" b="1" dirty="0" smtClean="0"/>
              <a:t>́ hon</a:t>
            </a:r>
            <a:endParaRPr lang="en-US" sz="2800" b="1" dirty="0"/>
          </a:p>
        </p:txBody>
      </p:sp>
      <p:sp>
        <p:nvSpPr>
          <p:cNvPr id="6149" name="AutoShape 7"/>
          <p:cNvSpPr>
            <a:spLocks noChangeArrowheads="1"/>
          </p:cNvSpPr>
          <p:nvPr/>
        </p:nvSpPr>
        <p:spPr bwMode="gray">
          <a:xfrm>
            <a:off x="609600" y="1524000"/>
            <a:ext cx="2209800" cy="6858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400" b="1" dirty="0" err="1">
                <a:solidFill>
                  <a:srgbClr val="140476"/>
                </a:solidFill>
              </a:rPr>
              <a:t>Tìm</a:t>
            </a:r>
            <a:r>
              <a:rPr lang="en-US" sz="2400" b="1" dirty="0">
                <a:solidFill>
                  <a:srgbClr val="140476"/>
                </a:solidFill>
              </a:rPr>
              <a:t> </a:t>
            </a:r>
            <a:r>
              <a:rPr lang="en-US" sz="2400" b="1" dirty="0" err="1">
                <a:solidFill>
                  <a:srgbClr val="140476"/>
                </a:solidFill>
              </a:rPr>
              <a:t>hiểu</a:t>
            </a:r>
            <a:r>
              <a:rPr lang="en-US" sz="2400" b="1" dirty="0">
                <a:solidFill>
                  <a:srgbClr val="140476"/>
                </a:solidFill>
              </a:rPr>
              <a:t> </a:t>
            </a:r>
            <a:r>
              <a:rPr lang="en-US" sz="2400" b="1" dirty="0" err="1">
                <a:solidFill>
                  <a:srgbClr val="140476"/>
                </a:solidFill>
              </a:rPr>
              <a:t>bài</a:t>
            </a:r>
            <a:r>
              <a:rPr lang="en-US" sz="2400" b="1" dirty="0">
                <a:solidFill>
                  <a:srgbClr val="140476"/>
                </a:solidFill>
              </a:rPr>
              <a:t>:</a:t>
            </a: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609600" y="2633663"/>
            <a:ext cx="5483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400" b="1">
                <a:cs typeface="Times New Roman" pitchFamily="18" charset="0"/>
              </a:rPr>
              <a:t>+ Các bạn nhỏ trong bài chơi trò gì?</a:t>
            </a: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533400" y="3025775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1600" dirty="0">
                <a:solidFill>
                  <a:srgbClr val="990000"/>
                </a:solidFill>
              </a:rPr>
              <a:t>- </a:t>
            </a:r>
            <a:r>
              <a:rPr lang="en-US" sz="2400" b="1" dirty="0" err="1">
                <a:solidFill>
                  <a:srgbClr val="990000"/>
                </a:solidFill>
              </a:rPr>
              <a:t>Chơi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trò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chơi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lớp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học</a:t>
            </a:r>
            <a:r>
              <a:rPr lang="en-US" sz="2400" b="1" dirty="0">
                <a:solidFill>
                  <a:srgbClr val="990000"/>
                </a:solidFill>
              </a:rPr>
              <a:t>, </a:t>
            </a:r>
            <a:r>
              <a:rPr lang="en-US" sz="2400" b="1" dirty="0" err="1">
                <a:solidFill>
                  <a:srgbClr val="990000"/>
                </a:solidFill>
              </a:rPr>
              <a:t>Bé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đóng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vai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cô</a:t>
            </a:r>
            <a:r>
              <a:rPr lang="en-US" sz="2400" b="1" dirty="0">
                <a:solidFill>
                  <a:srgbClr val="990000"/>
                </a:solidFill>
              </a:rPr>
              <a:t> giáo, </a:t>
            </a:r>
            <a:r>
              <a:rPr lang="en-US" sz="2400" b="1" dirty="0" err="1">
                <a:solidFill>
                  <a:srgbClr val="990000"/>
                </a:solidFill>
              </a:rPr>
              <a:t>các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em</a:t>
            </a:r>
            <a:endParaRPr lang="en-US" sz="2400" b="1" dirty="0">
              <a:solidFill>
                <a:srgbClr val="990000"/>
              </a:solidFill>
            </a:endParaRPr>
          </a:p>
          <a:p>
            <a:pPr algn="l"/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của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Bé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đóng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vai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học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trò</a:t>
            </a:r>
            <a:r>
              <a:rPr lang="en-US" sz="2400" b="1" dirty="0">
                <a:solidFill>
                  <a:srgbClr val="990000"/>
                </a:solidFill>
              </a:rPr>
              <a:t>.</a:t>
            </a: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381000" y="4279900"/>
            <a:ext cx="78089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400" b="1" dirty="0"/>
              <a:t>+ </a:t>
            </a:r>
            <a:r>
              <a:rPr lang="en-US" sz="2400" b="1" dirty="0" err="1"/>
              <a:t>Những</a:t>
            </a:r>
            <a:r>
              <a:rPr lang="en-US" sz="2400" b="1" dirty="0"/>
              <a:t> </a:t>
            </a:r>
            <a:r>
              <a:rPr lang="en-US" sz="2400" b="1" dirty="0" err="1"/>
              <a:t>cử</a:t>
            </a:r>
            <a:r>
              <a:rPr lang="en-US" sz="2400" b="1" dirty="0"/>
              <a:t> </a:t>
            </a:r>
            <a:r>
              <a:rPr lang="en-US" sz="2400" b="1" dirty="0" err="1"/>
              <a:t>chỉ</a:t>
            </a:r>
            <a:r>
              <a:rPr lang="en-US" sz="2400" b="1" dirty="0"/>
              <a:t> </a:t>
            </a:r>
            <a:r>
              <a:rPr lang="en-US" sz="2400" b="1" dirty="0" err="1"/>
              <a:t>của</a:t>
            </a:r>
            <a:r>
              <a:rPr lang="en-US" sz="2400" b="1" dirty="0"/>
              <a:t> “</a:t>
            </a:r>
            <a:r>
              <a:rPr lang="en-US" sz="2400" b="1" dirty="0" err="1"/>
              <a:t>cô</a:t>
            </a:r>
            <a:r>
              <a:rPr lang="en-US" sz="2400" b="1" dirty="0"/>
              <a:t> giáo” </a:t>
            </a:r>
            <a:r>
              <a:rPr lang="en-US" sz="2400" b="1" dirty="0" err="1"/>
              <a:t>Bé</a:t>
            </a:r>
            <a:r>
              <a:rPr lang="en-US" sz="2400" b="1" dirty="0"/>
              <a:t> </a:t>
            </a:r>
            <a:r>
              <a:rPr lang="en-US" sz="2400" b="1" dirty="0" err="1"/>
              <a:t>làm</a:t>
            </a:r>
            <a:r>
              <a:rPr lang="en-US" sz="2400" b="1" dirty="0"/>
              <a:t> </a:t>
            </a:r>
            <a:r>
              <a:rPr lang="en-US" sz="2400" b="1" dirty="0" err="1"/>
              <a:t>em</a:t>
            </a:r>
            <a:r>
              <a:rPr lang="en-US" sz="2400" b="1" dirty="0"/>
              <a:t> </a:t>
            </a:r>
            <a:r>
              <a:rPr lang="en-US" sz="2400" b="1" dirty="0" err="1"/>
              <a:t>thích</a:t>
            </a:r>
            <a:r>
              <a:rPr lang="en-US" sz="2400" b="1" dirty="0"/>
              <a:t> </a:t>
            </a:r>
            <a:r>
              <a:rPr lang="en-US" sz="2400" b="1" dirty="0" err="1"/>
              <a:t>thú</a:t>
            </a:r>
            <a:r>
              <a:rPr lang="en-US" sz="2400" b="1" dirty="0"/>
              <a:t>?</a:t>
            </a:r>
            <a:r>
              <a:rPr lang="en-US" sz="1600" dirty="0"/>
              <a:t> </a:t>
            </a:r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533400" y="4792663"/>
            <a:ext cx="7934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400" b="1" dirty="0">
                <a:solidFill>
                  <a:srgbClr val="990000"/>
                </a:solidFill>
              </a:rPr>
              <a:t>-</a:t>
            </a:r>
            <a:r>
              <a:rPr lang="en-US" sz="2400" b="1" dirty="0" err="1">
                <a:solidFill>
                  <a:srgbClr val="990000"/>
                </a:solidFill>
              </a:rPr>
              <a:t>Thích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cử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chỉ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của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bé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ra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vẻ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người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lớn</a:t>
            </a:r>
            <a:r>
              <a:rPr lang="en-US" sz="2400" b="1" dirty="0">
                <a:solidFill>
                  <a:srgbClr val="990000"/>
                </a:solidFill>
              </a:rPr>
              <a:t>: </a:t>
            </a:r>
            <a:r>
              <a:rPr lang="en-US" sz="2400" b="1" dirty="0" err="1">
                <a:solidFill>
                  <a:srgbClr val="990000"/>
                </a:solidFill>
              </a:rPr>
              <a:t>kẹp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lại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tóc</a:t>
            </a:r>
            <a:r>
              <a:rPr lang="en-US" sz="2400" b="1" dirty="0">
                <a:solidFill>
                  <a:srgbClr val="990000"/>
                </a:solidFill>
              </a:rPr>
              <a:t>, </a:t>
            </a:r>
          </a:p>
          <a:p>
            <a:pPr algn="l"/>
            <a:r>
              <a:rPr lang="en-US" sz="2400" b="1" dirty="0" err="1">
                <a:solidFill>
                  <a:srgbClr val="990000"/>
                </a:solidFill>
              </a:rPr>
              <a:t>thả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ống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quần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xuống</a:t>
            </a:r>
            <a:r>
              <a:rPr lang="en-US" sz="2400" b="1" dirty="0">
                <a:solidFill>
                  <a:srgbClr val="990000"/>
                </a:solidFill>
              </a:rPr>
              <a:t>, </a:t>
            </a:r>
            <a:r>
              <a:rPr lang="en-US" sz="2400" b="1" dirty="0" err="1">
                <a:solidFill>
                  <a:srgbClr val="990000"/>
                </a:solidFill>
              </a:rPr>
              <a:t>lấy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nón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của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má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đội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lên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đầu</a:t>
            </a:r>
            <a:r>
              <a:rPr lang="en-US" sz="2400" b="1" dirty="0">
                <a:solidFill>
                  <a:srgbClr val="990000"/>
                </a:solidFill>
              </a:rPr>
              <a:t>, </a:t>
            </a:r>
            <a:r>
              <a:rPr lang="en-US" sz="2400" b="1" dirty="0" err="1">
                <a:solidFill>
                  <a:srgbClr val="990000"/>
                </a:solidFill>
              </a:rPr>
              <a:t>bắt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</a:p>
          <a:p>
            <a:pPr algn="l"/>
            <a:r>
              <a:rPr lang="en-US" sz="2400" b="1" dirty="0" err="1">
                <a:solidFill>
                  <a:srgbClr val="990000"/>
                </a:solidFill>
              </a:rPr>
              <a:t>chước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dáng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đi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khoan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thai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của</a:t>
            </a:r>
            <a:r>
              <a:rPr lang="en-US" sz="2400" b="1" dirty="0">
                <a:solidFill>
                  <a:srgbClr val="990000"/>
                </a:solidFill>
              </a:rPr>
              <a:t> </a:t>
            </a:r>
            <a:r>
              <a:rPr lang="en-US" sz="2400" b="1" dirty="0" err="1">
                <a:solidFill>
                  <a:srgbClr val="990000"/>
                </a:solidFill>
              </a:rPr>
              <a:t>cô</a:t>
            </a:r>
            <a:r>
              <a:rPr lang="en-US" sz="2400" b="1" dirty="0">
                <a:solidFill>
                  <a:srgbClr val="990000"/>
                </a:solidFill>
              </a:rPr>
              <a:t> giáo.</a:t>
            </a:r>
          </a:p>
        </p:txBody>
      </p:sp>
      <p:grpSp>
        <p:nvGrpSpPr>
          <p:cNvPr id="6154" name="Group 15"/>
          <p:cNvGrpSpPr>
            <a:grpSpLocks/>
          </p:cNvGrpSpPr>
          <p:nvPr/>
        </p:nvGrpSpPr>
        <p:grpSpPr bwMode="auto">
          <a:xfrm>
            <a:off x="228600" y="758825"/>
            <a:ext cx="2133600" cy="665163"/>
            <a:chOff x="192" y="574"/>
            <a:chExt cx="1344" cy="419"/>
          </a:xfrm>
        </p:grpSpPr>
        <p:grpSp>
          <p:nvGrpSpPr>
            <p:cNvPr id="6157" name="Group 16"/>
            <p:cNvGrpSpPr>
              <a:grpSpLocks/>
            </p:cNvGrpSpPr>
            <p:nvPr/>
          </p:nvGrpSpPr>
          <p:grpSpPr bwMode="auto">
            <a:xfrm>
              <a:off x="192" y="574"/>
              <a:ext cx="1344" cy="419"/>
              <a:chOff x="288" y="1200"/>
              <a:chExt cx="478" cy="298"/>
            </a:xfrm>
          </p:grpSpPr>
          <p:grpSp>
            <p:nvGrpSpPr>
              <p:cNvPr id="6159" name="Group 17"/>
              <p:cNvGrpSpPr>
                <a:grpSpLocks/>
              </p:cNvGrpSpPr>
              <p:nvPr/>
            </p:nvGrpSpPr>
            <p:grpSpPr bwMode="auto">
              <a:xfrm>
                <a:off x="288" y="1200"/>
                <a:ext cx="478" cy="298"/>
                <a:chOff x="999" y="3120"/>
                <a:chExt cx="768" cy="746"/>
              </a:xfrm>
            </p:grpSpPr>
            <p:sp>
              <p:nvSpPr>
                <p:cNvPr id="6161" name="AutoShape 18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243" name="Freeform 19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2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600"/>
                </a:p>
              </p:txBody>
            </p:sp>
            <p:sp>
              <p:nvSpPr>
                <p:cNvPr id="52244" name="Text Box 20"/>
                <p:cNvSpPr txBox="1">
                  <a:spLocks noChangeArrowheads="1"/>
                </p:cNvSpPr>
                <p:nvPr/>
              </p:nvSpPr>
              <p:spPr bwMode="gray">
                <a:xfrm>
                  <a:off x="1280" y="3325"/>
                  <a:ext cx="187" cy="51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eaLnBrk="0" hangingPunct="0">
                    <a:defRPr/>
                  </a:pPr>
                  <a:endParaRPr lang="en-US" sz="24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endParaRPr>
                </a:p>
              </p:txBody>
            </p:sp>
          </p:grpSp>
          <p:sp>
            <p:nvSpPr>
              <p:cNvPr id="6160" name="Text Box 21"/>
              <p:cNvSpPr txBox="1">
                <a:spLocks noChangeArrowheads="1"/>
              </p:cNvSpPr>
              <p:nvPr/>
            </p:nvSpPr>
            <p:spPr bwMode="auto">
              <a:xfrm>
                <a:off x="406" y="1201"/>
                <a:ext cx="239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endParaRPr lang="en-US" b="1">
                  <a:solidFill>
                    <a:srgbClr val="990033"/>
                  </a:solidFill>
                </a:endParaRPr>
              </a:p>
            </p:txBody>
          </p:sp>
        </p:grpSp>
        <p:sp>
          <p:nvSpPr>
            <p:cNvPr id="6158" name="Text Box 22"/>
            <p:cNvSpPr txBox="1">
              <a:spLocks noChangeArrowheads="1"/>
            </p:cNvSpPr>
            <p:nvPr/>
          </p:nvSpPr>
          <p:spPr bwMode="auto">
            <a:xfrm>
              <a:off x="243" y="576"/>
              <a:ext cx="120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990000"/>
                  </a:solidFill>
                </a:rPr>
                <a:t>SGK/17</a:t>
              </a:r>
            </a:p>
          </p:txBody>
        </p:sp>
      </p:grpSp>
      <p:sp>
        <p:nvSpPr>
          <p:cNvPr id="6155" name="Text Box 23"/>
          <p:cNvSpPr txBox="1">
            <a:spLocks noChangeArrowheads="1"/>
          </p:cNvSpPr>
          <p:nvPr/>
        </p:nvSpPr>
        <p:spPr bwMode="auto">
          <a:xfrm>
            <a:off x="4953000" y="1752600"/>
            <a:ext cx="327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140476"/>
                </a:solidFill>
              </a:rPr>
              <a:t>Theo</a:t>
            </a:r>
            <a:r>
              <a:rPr lang="en-US" sz="2400" b="1">
                <a:solidFill>
                  <a:srgbClr val="140476"/>
                </a:solidFill>
              </a:rPr>
              <a:t> Nguyễn Thi</a:t>
            </a:r>
          </a:p>
        </p:txBody>
      </p:sp>
      <p:sp>
        <p:nvSpPr>
          <p:cNvPr id="52248" name="Line 24">
            <a:hlinkClick r:id="rId2" action="ppaction://hlinksldjump"/>
          </p:cNvPr>
          <p:cNvSpPr>
            <a:spLocks noChangeShapeType="1"/>
          </p:cNvSpPr>
          <p:nvPr/>
        </p:nvSpPr>
        <p:spPr bwMode="auto">
          <a:xfrm>
            <a:off x="2895600" y="60960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2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3" grpId="0"/>
      <p:bldP spid="52234" grpId="0"/>
      <p:bldP spid="52235" grpId="0"/>
      <p:bldP spid="52236" grpId="0"/>
      <p:bldP spid="522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blackWhite">
          <a:xfrm>
            <a:off x="0" y="617220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800" b="1">
              <a:solidFill>
                <a:schemeClr val="bg1"/>
              </a:solidFill>
              <a:latin typeface="Arial"/>
            </a:endParaRPr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8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886200" y="609600"/>
            <a:ext cx="2057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err="1"/>
              <a:t>Tập</a:t>
            </a:r>
            <a:r>
              <a:rPr lang="en-US" sz="3200" b="1" dirty="0"/>
              <a:t> </a:t>
            </a:r>
            <a:r>
              <a:rPr lang="en-US" sz="3200" b="1" dirty="0" err="1"/>
              <a:t>đọc</a:t>
            </a:r>
            <a:endParaRPr lang="en-US" sz="3200" b="1" dirty="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429000" y="1143000"/>
            <a:ext cx="350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err="1">
                <a:solidFill>
                  <a:srgbClr val="990000"/>
                </a:solidFill>
              </a:rPr>
              <a:t>Cô</a:t>
            </a:r>
            <a:r>
              <a:rPr lang="en-US" sz="3200" b="1" dirty="0">
                <a:solidFill>
                  <a:srgbClr val="990000"/>
                </a:solidFill>
              </a:rPr>
              <a:t> giáo </a:t>
            </a:r>
            <a:r>
              <a:rPr lang="en-US" sz="3200" b="1" dirty="0" err="1">
                <a:solidFill>
                  <a:srgbClr val="990000"/>
                </a:solidFill>
              </a:rPr>
              <a:t>tí</a:t>
            </a:r>
            <a:r>
              <a:rPr lang="en-US" sz="3200" b="1" dirty="0">
                <a:solidFill>
                  <a:srgbClr val="990000"/>
                </a:solidFill>
              </a:rPr>
              <a:t> hon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04800" y="2614613"/>
            <a:ext cx="8418513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800" b="1" dirty="0"/>
              <a:t>+</a:t>
            </a:r>
            <a:r>
              <a:rPr lang="en-US" sz="2800" b="1" dirty="0" err="1"/>
              <a:t>Tìm</a:t>
            </a:r>
            <a:r>
              <a:rPr lang="en-US" sz="2800" b="1" dirty="0"/>
              <a:t> </a:t>
            </a:r>
            <a:r>
              <a:rPr lang="en-US" sz="2800" b="1" dirty="0" err="1"/>
              <a:t>những</a:t>
            </a:r>
            <a:r>
              <a:rPr lang="en-US" sz="2800" b="1" dirty="0"/>
              <a:t> </a:t>
            </a:r>
            <a:r>
              <a:rPr lang="en-US" sz="2800" b="1" dirty="0" err="1"/>
              <a:t>hình</a:t>
            </a:r>
            <a:r>
              <a:rPr lang="en-US" sz="2800" b="1" dirty="0"/>
              <a:t> </a:t>
            </a:r>
            <a:r>
              <a:rPr lang="en-US" sz="2800" b="1" dirty="0" err="1"/>
              <a:t>ảnh</a:t>
            </a:r>
            <a:r>
              <a:rPr lang="en-US" sz="2800" b="1" dirty="0"/>
              <a:t> </a:t>
            </a:r>
            <a:r>
              <a:rPr lang="en-US" sz="2800" b="1" dirty="0" err="1"/>
              <a:t>ngộ</a:t>
            </a:r>
            <a:r>
              <a:rPr lang="en-US" sz="2800" b="1" dirty="0"/>
              <a:t> </a:t>
            </a:r>
            <a:r>
              <a:rPr lang="en-US" sz="2800" b="1" dirty="0" err="1"/>
              <a:t>nghĩnh</a:t>
            </a:r>
            <a:r>
              <a:rPr lang="en-US" sz="2800" b="1" dirty="0"/>
              <a:t>, </a:t>
            </a:r>
            <a:r>
              <a:rPr lang="en-US" sz="2800" b="1" dirty="0" err="1"/>
              <a:t>đáng</a:t>
            </a:r>
            <a:r>
              <a:rPr lang="en-US" sz="2800" b="1" dirty="0"/>
              <a:t> </a:t>
            </a:r>
            <a:r>
              <a:rPr lang="en-US" sz="2800" b="1" dirty="0" err="1"/>
              <a:t>yêu</a:t>
            </a:r>
            <a:r>
              <a:rPr lang="en-US" sz="2800" b="1" dirty="0"/>
              <a:t> </a:t>
            </a:r>
            <a:r>
              <a:rPr lang="en-US" sz="2800" b="1" dirty="0" err="1"/>
              <a:t>của</a:t>
            </a:r>
            <a:endParaRPr lang="en-US" sz="2800" b="1" dirty="0"/>
          </a:p>
          <a:p>
            <a:pPr algn="l"/>
            <a:r>
              <a:rPr lang="en-US" sz="2800" b="1" dirty="0"/>
              <a:t>   </a:t>
            </a:r>
            <a:r>
              <a:rPr lang="en-US" sz="2800" b="1" dirty="0" err="1"/>
              <a:t>đám</a:t>
            </a:r>
            <a:r>
              <a:rPr lang="en-US" sz="2800" b="1" dirty="0"/>
              <a:t> </a:t>
            </a:r>
            <a:r>
              <a:rPr lang="en-US" sz="2800" b="1" dirty="0" err="1"/>
              <a:t>học</a:t>
            </a:r>
            <a:r>
              <a:rPr lang="en-US" sz="2800" b="1" dirty="0"/>
              <a:t> </a:t>
            </a:r>
            <a:r>
              <a:rPr lang="en-US" sz="2800" b="1" dirty="0" err="1"/>
              <a:t>trò</a:t>
            </a:r>
            <a:r>
              <a:rPr lang="en-US" sz="2800" b="1" dirty="0"/>
              <a:t>?</a:t>
            </a:r>
          </a:p>
        </p:txBody>
      </p:sp>
      <p:sp>
        <p:nvSpPr>
          <p:cNvPr id="7175" name="AutoShape 8"/>
          <p:cNvSpPr>
            <a:spLocks noChangeArrowheads="1"/>
          </p:cNvSpPr>
          <p:nvPr/>
        </p:nvSpPr>
        <p:spPr bwMode="gray">
          <a:xfrm>
            <a:off x="609600" y="1600200"/>
            <a:ext cx="2209800" cy="6858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800" b="1">
                <a:solidFill>
                  <a:srgbClr val="140476"/>
                </a:solidFill>
              </a:rPr>
              <a:t>Tìm hiểu bài:</a:t>
            </a: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228600" y="3754438"/>
            <a:ext cx="9590088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800" b="1">
                <a:solidFill>
                  <a:srgbClr val="990000"/>
                </a:solidFill>
              </a:rPr>
              <a:t>- Thằng Hiển ngọng líu, cái Anh hai má núng nính ngồi </a:t>
            </a:r>
          </a:p>
          <a:p>
            <a:pPr algn="l"/>
            <a:r>
              <a:rPr lang="en-US" sz="2800" b="1">
                <a:solidFill>
                  <a:srgbClr val="990000"/>
                </a:solidFill>
              </a:rPr>
              <a:t>gọn tròn như củ khoai, bao giờ cũng giành phần đọc </a:t>
            </a:r>
          </a:p>
          <a:p>
            <a:pPr algn="l"/>
            <a:r>
              <a:rPr lang="en-US" sz="2800" b="1">
                <a:solidFill>
                  <a:srgbClr val="990000"/>
                </a:solidFill>
              </a:rPr>
              <a:t>xong trước, cái Thanh mở to mắt nhìn bảng, vừa đọc, </a:t>
            </a:r>
          </a:p>
          <a:p>
            <a:pPr algn="l"/>
            <a:r>
              <a:rPr lang="en-US" sz="2800" b="1">
                <a:solidFill>
                  <a:srgbClr val="990000"/>
                </a:solidFill>
              </a:rPr>
              <a:t>vừa mân mê mớ tóc mai.</a:t>
            </a:r>
          </a:p>
        </p:txBody>
      </p:sp>
      <p:sp>
        <p:nvSpPr>
          <p:cNvPr id="7177" name="Text Box 10"/>
          <p:cNvSpPr txBox="1">
            <a:spLocks noChangeArrowheads="1"/>
          </p:cNvSpPr>
          <p:nvPr/>
        </p:nvSpPr>
        <p:spPr bwMode="auto">
          <a:xfrm>
            <a:off x="4953000" y="17526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i="1">
                <a:solidFill>
                  <a:srgbClr val="140476"/>
                </a:solidFill>
              </a:rPr>
              <a:t>Theo</a:t>
            </a:r>
            <a:r>
              <a:rPr lang="en-US" sz="2800" b="1">
                <a:solidFill>
                  <a:srgbClr val="140476"/>
                </a:solidFill>
              </a:rPr>
              <a:t> Nguyễn Thi</a:t>
            </a:r>
          </a:p>
        </p:txBody>
      </p:sp>
      <p:grpSp>
        <p:nvGrpSpPr>
          <p:cNvPr id="7178" name="Group 11"/>
          <p:cNvGrpSpPr>
            <a:grpSpLocks/>
          </p:cNvGrpSpPr>
          <p:nvPr/>
        </p:nvGrpSpPr>
        <p:grpSpPr bwMode="auto">
          <a:xfrm>
            <a:off x="228600" y="762000"/>
            <a:ext cx="2133600" cy="701675"/>
            <a:chOff x="192" y="576"/>
            <a:chExt cx="1344" cy="442"/>
          </a:xfrm>
        </p:grpSpPr>
        <p:grpSp>
          <p:nvGrpSpPr>
            <p:cNvPr id="7180" name="Group 12"/>
            <p:cNvGrpSpPr>
              <a:grpSpLocks/>
            </p:cNvGrpSpPr>
            <p:nvPr/>
          </p:nvGrpSpPr>
          <p:grpSpPr bwMode="auto">
            <a:xfrm>
              <a:off x="192" y="576"/>
              <a:ext cx="1344" cy="442"/>
              <a:chOff x="288" y="1200"/>
              <a:chExt cx="478" cy="314"/>
            </a:xfrm>
          </p:grpSpPr>
          <p:grpSp>
            <p:nvGrpSpPr>
              <p:cNvPr id="7182" name="Group 13"/>
              <p:cNvGrpSpPr>
                <a:grpSpLocks/>
              </p:cNvGrpSpPr>
              <p:nvPr/>
            </p:nvGrpSpPr>
            <p:grpSpPr bwMode="auto">
              <a:xfrm>
                <a:off x="288" y="1200"/>
                <a:ext cx="478" cy="314"/>
                <a:chOff x="999" y="3120"/>
                <a:chExt cx="768" cy="786"/>
              </a:xfrm>
            </p:grpSpPr>
            <p:sp>
              <p:nvSpPr>
                <p:cNvPr id="7184" name="AutoShape 14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63" name="Freeform 15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3264" name="Text Box 16"/>
                <p:cNvSpPr txBox="1">
                  <a:spLocks noChangeArrowheads="1"/>
                </p:cNvSpPr>
                <p:nvPr/>
              </p:nvSpPr>
              <p:spPr bwMode="gray">
                <a:xfrm>
                  <a:off x="1280" y="3325"/>
                  <a:ext cx="187" cy="58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eaLnBrk="0" hangingPunct="0">
                    <a:defRPr/>
                  </a:pPr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endParaRPr>
                </a:p>
              </p:txBody>
            </p:sp>
          </p:grpSp>
          <p:sp>
            <p:nvSpPr>
              <p:cNvPr id="7183" name="Text Box 17"/>
              <p:cNvSpPr txBox="1">
                <a:spLocks noChangeArrowheads="1"/>
              </p:cNvSpPr>
              <p:nvPr/>
            </p:nvSpPr>
            <p:spPr bwMode="auto">
              <a:xfrm>
                <a:off x="406" y="1200"/>
                <a:ext cx="239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endParaRPr lang="en-US" sz="2000" b="1">
                  <a:solidFill>
                    <a:srgbClr val="990033"/>
                  </a:solidFill>
                </a:endParaRPr>
              </a:p>
            </p:txBody>
          </p:sp>
        </p:grpSp>
        <p:sp>
          <p:nvSpPr>
            <p:cNvPr id="7181" name="Text Box 18"/>
            <p:cNvSpPr txBox="1">
              <a:spLocks noChangeArrowheads="1"/>
            </p:cNvSpPr>
            <p:nvPr/>
          </p:nvSpPr>
          <p:spPr bwMode="auto">
            <a:xfrm>
              <a:off x="243" y="576"/>
              <a:ext cx="12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990000"/>
                  </a:solidFill>
                </a:rPr>
                <a:t>SGK/17</a:t>
              </a:r>
            </a:p>
          </p:txBody>
        </p:sp>
      </p:grpSp>
      <p:sp>
        <p:nvSpPr>
          <p:cNvPr id="53267" name="Line 19">
            <a:hlinkClick r:id="rId2" action="ppaction://hlinksldjump"/>
          </p:cNvPr>
          <p:cNvSpPr>
            <a:spLocks noChangeShapeType="1"/>
          </p:cNvSpPr>
          <p:nvPr/>
        </p:nvSpPr>
        <p:spPr bwMode="auto">
          <a:xfrm>
            <a:off x="7275513" y="4267200"/>
            <a:ext cx="1447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5" grpId="0"/>
      <p:bldP spid="53257" grpId="0"/>
      <p:bldP spid="5326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7" descr="khoan tha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28600"/>
            <a:ext cx="7010400" cy="6477000"/>
          </a:xfrm>
          <a:prstGeom prst="rect">
            <a:avLst/>
          </a:prstGeom>
          <a:noFill/>
          <a:ln w="38100">
            <a:solidFill>
              <a:srgbClr val="1A0597"/>
            </a:solidFill>
            <a:miter lim="800000"/>
            <a:headEnd/>
            <a:tailEnd/>
          </a:ln>
        </p:spPr>
      </p:pic>
      <p:sp>
        <p:nvSpPr>
          <p:cNvPr id="8195" name="AutoShape 8">
            <a:hlinkClick r:id="rId3" action="ppaction://hlinksldjump"/>
          </p:cNvPr>
          <p:cNvSpPr>
            <a:spLocks noChangeArrowheads="1"/>
          </p:cNvSpPr>
          <p:nvPr/>
        </p:nvSpPr>
        <p:spPr bwMode="gray">
          <a:xfrm>
            <a:off x="4800600" y="5867400"/>
            <a:ext cx="2743200" cy="6858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800" b="1"/>
              <a:t>Khoan thai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tram ba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AutoShape 5">
            <a:hlinkClick r:id="rId3" action="ppaction://hlinksldjump"/>
          </p:cNvPr>
          <p:cNvSpPr>
            <a:spLocks noChangeArrowheads="1"/>
          </p:cNvSpPr>
          <p:nvPr/>
        </p:nvSpPr>
        <p:spPr bwMode="gray">
          <a:xfrm>
            <a:off x="6172200" y="6019800"/>
            <a:ext cx="2743200" cy="6858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l">
              <a:defRPr/>
            </a:pPr>
            <a:r>
              <a:rPr lang="en-US" sz="2800" b="1"/>
              <a:t>Cây trâm bầu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núng nín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000" y="381000"/>
            <a:ext cx="8128000" cy="6096000"/>
          </a:xfrm>
          <a:prstGeom prst="rect">
            <a:avLst/>
          </a:prstGeom>
          <a:noFill/>
          <a:ln w="38100">
            <a:solidFill>
              <a:srgbClr val="1A0597"/>
            </a:solidFill>
            <a:miter lim="800000"/>
            <a:headEnd/>
            <a:tailEnd/>
          </a:ln>
        </p:spPr>
      </p:pic>
      <p:sp>
        <p:nvSpPr>
          <p:cNvPr id="10243" name="AutoShape 5"/>
          <p:cNvSpPr>
            <a:spLocks noChangeArrowheads="1"/>
          </p:cNvSpPr>
          <p:nvPr/>
        </p:nvSpPr>
        <p:spPr bwMode="gray">
          <a:xfrm>
            <a:off x="990600" y="3124200"/>
            <a:ext cx="2209800" cy="6858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2800" b="1"/>
              <a:t>Núng nính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blackWhite">
          <a:xfrm>
            <a:off x="0" y="617220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800" b="1">
              <a:solidFill>
                <a:schemeClr val="bg1"/>
              </a:solidFill>
              <a:latin typeface="Arial"/>
            </a:endParaRPr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8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886200" y="6096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err="1"/>
              <a:t>Tập</a:t>
            </a:r>
            <a:r>
              <a:rPr lang="en-US" sz="3200" b="1" dirty="0"/>
              <a:t> </a:t>
            </a:r>
            <a:r>
              <a:rPr lang="en-US" sz="3200" b="1" dirty="0" err="1"/>
              <a:t>đọ</a:t>
            </a:r>
            <a:r>
              <a:rPr lang="en-US" sz="3200" b="1" u="sng" dirty="0" err="1"/>
              <a:t>c</a:t>
            </a:r>
            <a:endParaRPr lang="en-US" sz="3200" b="1" u="sng" dirty="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061890" y="1143000"/>
            <a:ext cx="38723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err="1">
                <a:solidFill>
                  <a:srgbClr val="990000"/>
                </a:solidFill>
              </a:rPr>
              <a:t>Cô</a:t>
            </a:r>
            <a:r>
              <a:rPr lang="en-US" sz="3200" b="1" dirty="0">
                <a:solidFill>
                  <a:srgbClr val="990000"/>
                </a:solidFill>
              </a:rPr>
              <a:t> giáo </a:t>
            </a:r>
            <a:r>
              <a:rPr lang="en-US" sz="3200" b="1" dirty="0" err="1" smtClean="0">
                <a:solidFill>
                  <a:srgbClr val="990000"/>
                </a:solidFill>
              </a:rPr>
              <a:t>tí</a:t>
            </a:r>
            <a:r>
              <a:rPr lang="en-US" sz="3200" b="1" dirty="0">
                <a:solidFill>
                  <a:srgbClr val="990000"/>
                </a:solidFill>
              </a:rPr>
              <a:t> </a:t>
            </a:r>
            <a:r>
              <a:rPr lang="en-US" sz="3200" b="1" dirty="0" smtClean="0">
                <a:solidFill>
                  <a:srgbClr val="990000"/>
                </a:solidFill>
              </a:rPr>
              <a:t>hon</a:t>
            </a:r>
            <a:endParaRPr lang="en-US" sz="3200" b="1" dirty="0">
              <a:solidFill>
                <a:srgbClr val="990000"/>
              </a:solidFill>
            </a:endParaRPr>
          </a:p>
        </p:txBody>
      </p:sp>
      <p:pic>
        <p:nvPicPr>
          <p:cNvPr id="54278" name="Picture 6" descr="Co giao ti h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1676400"/>
            <a:ext cx="8991600" cy="5095875"/>
          </a:xfrm>
          <a:prstGeom prst="rect">
            <a:avLst/>
          </a:prstGeom>
          <a:noFill/>
          <a:ln w="28575">
            <a:solidFill>
              <a:srgbClr val="1A0597"/>
            </a:solidFill>
            <a:miter lim="800000"/>
            <a:headEnd/>
            <a:tailEnd/>
          </a:ln>
        </p:spPr>
      </p:pic>
      <p:grpSp>
        <p:nvGrpSpPr>
          <p:cNvPr id="11271" name="Group 8"/>
          <p:cNvGrpSpPr>
            <a:grpSpLocks/>
          </p:cNvGrpSpPr>
          <p:nvPr/>
        </p:nvGrpSpPr>
        <p:grpSpPr bwMode="auto">
          <a:xfrm>
            <a:off x="228600" y="762000"/>
            <a:ext cx="2133600" cy="701675"/>
            <a:chOff x="192" y="576"/>
            <a:chExt cx="1344" cy="442"/>
          </a:xfrm>
        </p:grpSpPr>
        <p:grpSp>
          <p:nvGrpSpPr>
            <p:cNvPr id="11273" name="Group 9"/>
            <p:cNvGrpSpPr>
              <a:grpSpLocks/>
            </p:cNvGrpSpPr>
            <p:nvPr/>
          </p:nvGrpSpPr>
          <p:grpSpPr bwMode="auto">
            <a:xfrm>
              <a:off x="192" y="576"/>
              <a:ext cx="1344" cy="442"/>
              <a:chOff x="288" y="1200"/>
              <a:chExt cx="478" cy="314"/>
            </a:xfrm>
          </p:grpSpPr>
          <p:grpSp>
            <p:nvGrpSpPr>
              <p:cNvPr id="11275" name="Group 10"/>
              <p:cNvGrpSpPr>
                <a:grpSpLocks/>
              </p:cNvGrpSpPr>
              <p:nvPr/>
            </p:nvGrpSpPr>
            <p:grpSpPr bwMode="auto">
              <a:xfrm>
                <a:off x="288" y="1200"/>
                <a:ext cx="478" cy="314"/>
                <a:chOff x="999" y="3120"/>
                <a:chExt cx="768" cy="786"/>
              </a:xfrm>
            </p:grpSpPr>
            <p:sp>
              <p:nvSpPr>
                <p:cNvPr id="11277" name="AutoShape 11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84" name="Freeform 12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4285" name="Text Box 13"/>
                <p:cNvSpPr txBox="1">
                  <a:spLocks noChangeArrowheads="1"/>
                </p:cNvSpPr>
                <p:nvPr/>
              </p:nvSpPr>
              <p:spPr bwMode="gray">
                <a:xfrm>
                  <a:off x="1280" y="3325"/>
                  <a:ext cx="187" cy="58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eaLnBrk="0" hangingPunct="0">
                    <a:defRPr/>
                  </a:pPr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endParaRPr>
                </a:p>
              </p:txBody>
            </p:sp>
          </p:grpSp>
          <p:sp>
            <p:nvSpPr>
              <p:cNvPr id="11276" name="Text Box 14"/>
              <p:cNvSpPr txBox="1">
                <a:spLocks noChangeArrowheads="1"/>
              </p:cNvSpPr>
              <p:nvPr/>
            </p:nvSpPr>
            <p:spPr bwMode="auto">
              <a:xfrm>
                <a:off x="406" y="1200"/>
                <a:ext cx="239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endParaRPr lang="en-US" sz="2000" b="1">
                  <a:solidFill>
                    <a:srgbClr val="990033"/>
                  </a:solidFill>
                </a:endParaRPr>
              </a:p>
            </p:txBody>
          </p:sp>
        </p:grpSp>
        <p:sp>
          <p:nvSpPr>
            <p:cNvPr id="11274" name="Text Box 15"/>
            <p:cNvSpPr txBox="1">
              <a:spLocks noChangeArrowheads="1"/>
            </p:cNvSpPr>
            <p:nvPr/>
          </p:nvSpPr>
          <p:spPr bwMode="auto">
            <a:xfrm>
              <a:off x="243" y="576"/>
              <a:ext cx="12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990000"/>
                  </a:solidFill>
                </a:rPr>
                <a:t>SGK/17</a:t>
              </a:r>
            </a:p>
          </p:txBody>
        </p:sp>
      </p:grpSp>
      <p:pic>
        <p:nvPicPr>
          <p:cNvPr id="11272" name="Picture 25" descr="Star-05-june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91500" y="6096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" dur="2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323</Words>
  <Application>Microsoft Office PowerPoint</Application>
  <PresentationFormat>On-screen Show (4:3)</PresentationFormat>
  <Paragraphs>59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Uu Viet Co.,ltd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Tien</dc:creator>
  <cp:lastModifiedBy>WIN10</cp:lastModifiedBy>
  <cp:revision>58</cp:revision>
  <dcterms:created xsi:type="dcterms:W3CDTF">2008-12-07T16:10:08Z</dcterms:created>
  <dcterms:modified xsi:type="dcterms:W3CDTF">2021-09-26T06:35:50Z</dcterms:modified>
</cp:coreProperties>
</file>