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6" r:id="rId2"/>
    <p:sldId id="287" r:id="rId3"/>
    <p:sldId id="291" r:id="rId4"/>
    <p:sldId id="292" r:id="rId5"/>
    <p:sldId id="288" r:id="rId6"/>
    <p:sldId id="289" r:id="rId7"/>
    <p:sldId id="290" r:id="rId8"/>
    <p:sldId id="29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0000"/>
    <a:srgbClr val="1A0597"/>
    <a:srgbClr val="0033CC"/>
    <a:srgbClr val="FF6600"/>
    <a:srgbClr val="3333CC"/>
    <a:srgbClr val="CC00FF"/>
    <a:srgbClr val="140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FB72D-ECD8-49DC-B2FB-3DCD11143C89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A5B57-8749-4047-9198-1544A2476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A5B57-8749-4047-9198-1544A2476BA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4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5DD-750B-4F9C-8AA2-7979114E7C5E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AA222-92B6-46DB-8843-740F8A07C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7009-7B10-436B-93D9-AFB582676BC6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E7B7-9DF0-4839-AD7F-27246027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1C126-5BAA-4828-B20C-E05195E68DBA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DD6F-AA9D-44DF-B94C-B16933641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3B6F3-44D9-4880-8831-CDE0C19EDB47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4970-0B22-441A-80A6-1650539B2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4109-E613-4C1A-A88A-B40DD9E6AA47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4F626-D5E0-40F7-BD01-DFA58F06D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6359-1286-47B0-A3C2-ADFE54AE8D0A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306A-AA72-47AD-85AB-F68FAFB2C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BEF35-655B-450B-A6C9-B4B10BE9BBB3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E15B-AD4F-4F14-8AB6-1A4CF1345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8C01-09C3-4277-B25A-6ED94A175508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A3D2-94A6-4935-9757-31028EA3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452E-EC91-4A94-97A5-A824B323257D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E154-FAA5-4346-A4FE-EB8221A3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A1D8B-4A08-4861-AAFB-A6C618E6581B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7658-3F21-417F-B58F-5A867A42E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F524-FFF9-463A-AF2E-AFE12B8D7ECA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15D51-07CA-4FC4-A5D8-2AD4D31F6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59370B-B845-4B71-8109-E9706FD5D159}" type="datetimeFigureOut">
              <a:rPr lang="en-US"/>
              <a:pPr>
                <a:defRPr/>
              </a:pPr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7DCC64-5747-403C-AD6D-A38219A83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771900" y="63872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đọc</a:t>
            </a:r>
            <a:endParaRPr lang="en-US" sz="2800" b="1" dirty="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429000" y="11430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err="1">
                <a:solidFill>
                  <a:srgbClr val="990000"/>
                </a:solidFill>
              </a:rPr>
              <a:t>Cô</a:t>
            </a:r>
            <a:r>
              <a:rPr lang="en-US" sz="2800" b="1" dirty="0">
                <a:solidFill>
                  <a:srgbClr val="990000"/>
                </a:solidFill>
              </a:rPr>
              <a:t> giáo </a:t>
            </a:r>
            <a:r>
              <a:rPr lang="en-US" sz="2800" b="1" dirty="0" err="1">
                <a:solidFill>
                  <a:srgbClr val="990000"/>
                </a:solidFill>
              </a:rPr>
              <a:t>tí</a:t>
            </a:r>
            <a:r>
              <a:rPr lang="en-US" sz="2800" b="1" dirty="0">
                <a:solidFill>
                  <a:srgbClr val="990000"/>
                </a:solidFill>
              </a:rPr>
              <a:t> hon</a:t>
            </a:r>
          </a:p>
        </p:txBody>
      </p:sp>
      <p:pic>
        <p:nvPicPr>
          <p:cNvPr id="47112" name="Picture 8" descr="Co giao ti h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75164"/>
            <a:ext cx="8991600" cy="4724400"/>
          </a:xfrm>
          <a:prstGeom prst="rect">
            <a:avLst/>
          </a:prstGeom>
          <a:noFill/>
          <a:ln w="28575">
            <a:solidFill>
              <a:srgbClr val="1A0597"/>
            </a:solidFill>
            <a:miter lim="800000"/>
            <a:headEnd/>
            <a:tailEnd/>
          </a:ln>
        </p:spPr>
      </p:pic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953000" y="16002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Nguyễn Thi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4105" name="Group 11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4107" name="Group 12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4109" name="AutoShape 1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7118" name="Freeform 1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/>
                </a:p>
              </p:txBody>
            </p:sp>
            <p:sp>
              <p:nvSpPr>
                <p:cNvPr id="47119" name="Text Box 15"/>
                <p:cNvSpPr txBox="1">
                  <a:spLocks noChangeArrowheads="1"/>
                </p:cNvSpPr>
                <p:nvPr/>
              </p:nvSpPr>
              <p:spPr bwMode="gray">
                <a:xfrm>
                  <a:off x="1280" y="3332"/>
                  <a:ext cx="187" cy="5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4108" name="Text Box 16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4106" name="Text Box 17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solidFill>
                    <a:srgbClr val="990000"/>
                  </a:solidFill>
                </a:rPr>
                <a:t>SGK/17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/>
              <a:t>Tập đọc</a:t>
            </a:r>
            <a:endParaRPr lang="en-US" sz="2800" b="1" dirty="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048000" y="11430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err="1">
                <a:solidFill>
                  <a:srgbClr val="990000"/>
                </a:solidFill>
              </a:rPr>
              <a:t>Cô</a:t>
            </a:r>
            <a:r>
              <a:rPr lang="en-US" sz="2800" b="1" dirty="0">
                <a:solidFill>
                  <a:srgbClr val="990000"/>
                </a:solidFill>
              </a:rPr>
              <a:t> giáo </a:t>
            </a:r>
            <a:r>
              <a:rPr lang="en-US" sz="2800" b="1" dirty="0" err="1">
                <a:solidFill>
                  <a:srgbClr val="990000"/>
                </a:solidFill>
              </a:rPr>
              <a:t>tí</a:t>
            </a:r>
            <a:r>
              <a:rPr lang="en-US" sz="2800" b="1" dirty="0">
                <a:solidFill>
                  <a:srgbClr val="990000"/>
                </a:solidFill>
              </a:rPr>
              <a:t> hon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0" y="2500313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Bắt chước,</a:t>
            </a:r>
          </a:p>
        </p:txBody>
      </p:sp>
      <p:sp>
        <p:nvSpPr>
          <p:cNvPr id="48136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810250" y="2957513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Khoan thai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752600" y="2500313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khoan thai,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505200" y="2486025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khúc khích,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295400" y="2943225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ngọng líu,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28600" y="294322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ríu rít,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895600" y="2943225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/>
              <a:t>củ khoai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533400" y="203835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Luyện đọc</a:t>
            </a:r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5486400" y="2057400"/>
            <a:ext cx="0" cy="4800600"/>
          </a:xfrm>
          <a:prstGeom prst="line">
            <a:avLst/>
          </a:prstGeom>
          <a:noFill/>
          <a:ln w="28575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5562600" y="2439988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1A0597"/>
                </a:solidFill>
              </a:rPr>
              <a:t>Từ ngữ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5786438" y="33528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Khúc khích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5838825" y="37623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Tỉnh khô </a:t>
            </a:r>
          </a:p>
        </p:txBody>
      </p:sp>
      <p:sp>
        <p:nvSpPr>
          <p:cNvPr id="48147" name="Text Box 1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938838" y="455295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Núng nính</a:t>
            </a:r>
          </a:p>
        </p:txBody>
      </p:sp>
      <p:sp>
        <p:nvSpPr>
          <p:cNvPr id="48148" name="Text Box 2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862638" y="4097338"/>
            <a:ext cx="2514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990000"/>
                </a:solidFill>
              </a:rPr>
              <a:t>- Trâm bầu</a:t>
            </a:r>
            <a:r>
              <a:rPr lang="en-US" sz="2800" b="1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5139" name="Text Box 21"/>
          <p:cNvSpPr txBox="1">
            <a:spLocks noChangeArrowheads="1"/>
          </p:cNvSpPr>
          <p:nvPr/>
        </p:nvSpPr>
        <p:spPr bwMode="auto">
          <a:xfrm>
            <a:off x="4953000" y="16002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Nguyễn Thi</a:t>
            </a:r>
          </a:p>
        </p:txBody>
      </p:sp>
      <p:grpSp>
        <p:nvGrpSpPr>
          <p:cNvPr id="5140" name="Group 22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5149" name="Group 23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5151" name="Group 24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5153" name="AutoShape 25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8154" name="Freeform 26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/>
                </a:p>
              </p:txBody>
            </p:sp>
            <p:sp>
              <p:nvSpPr>
                <p:cNvPr id="48155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1280" y="3332"/>
                  <a:ext cx="187" cy="51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5152" name="Text Box 28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5150" name="Text Box 29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</a:rPr>
                <a:t>SGK/17</a:t>
              </a:r>
            </a:p>
          </p:txBody>
        </p:sp>
      </p:grp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5867400" y="2087563"/>
            <a:ext cx="281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Tìm hiểu bài</a:t>
            </a: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228600" y="3429000"/>
            <a:ext cx="5334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 dirty="0"/>
              <a:t> </a:t>
            </a:r>
            <a:r>
              <a:rPr lang="en-US" sz="2400" b="1" i="1" dirty="0" err="1"/>
              <a:t>Bé</a:t>
            </a:r>
            <a:r>
              <a:rPr lang="en-US" sz="2400" b="1" i="1" dirty="0"/>
              <a:t> </a:t>
            </a:r>
            <a:r>
              <a:rPr lang="en-US" sz="2400" b="1" i="1" dirty="0" err="1"/>
              <a:t>kẹp</a:t>
            </a:r>
            <a:r>
              <a:rPr lang="en-US" sz="2400" b="1" i="1" dirty="0"/>
              <a:t> </a:t>
            </a:r>
            <a:r>
              <a:rPr lang="en-US" sz="2400" b="1" i="1" dirty="0" err="1"/>
              <a:t>lại</a:t>
            </a:r>
            <a:r>
              <a:rPr lang="en-US" sz="2400" b="1" i="1" dirty="0"/>
              <a:t> </a:t>
            </a:r>
            <a:r>
              <a:rPr lang="en-US" sz="2400" b="1" i="1" dirty="0" err="1"/>
              <a:t>tóc</a:t>
            </a:r>
            <a:r>
              <a:rPr lang="en-US" sz="2400" b="1" i="1" dirty="0"/>
              <a:t>, </a:t>
            </a:r>
            <a:r>
              <a:rPr lang="en-US" sz="2400" b="1" i="1" dirty="0" err="1"/>
              <a:t>thả</a:t>
            </a:r>
            <a:r>
              <a:rPr lang="en-US" sz="2400" b="1" i="1" dirty="0"/>
              <a:t> </a:t>
            </a:r>
            <a:r>
              <a:rPr lang="en-US" sz="2400" b="1" i="1" dirty="0" err="1"/>
              <a:t>ống</a:t>
            </a:r>
            <a:r>
              <a:rPr lang="en-US" sz="2400" b="1" i="1" dirty="0"/>
              <a:t> </a:t>
            </a:r>
            <a:r>
              <a:rPr lang="en-US" sz="2400" b="1" i="1" dirty="0" err="1"/>
              <a:t>quần</a:t>
            </a:r>
            <a:endParaRPr lang="en-US" sz="2400" b="1" i="1" dirty="0"/>
          </a:p>
          <a:p>
            <a:pPr algn="l"/>
            <a:r>
              <a:rPr lang="en-US" sz="2400" b="1" i="1" dirty="0" err="1"/>
              <a:t>xuống,lấy</a:t>
            </a:r>
            <a:r>
              <a:rPr lang="en-US" sz="2400" b="1" i="1" dirty="0"/>
              <a:t> </a:t>
            </a:r>
            <a:r>
              <a:rPr lang="en-US" sz="2400" b="1" i="1" dirty="0" err="1"/>
              <a:t>cái</a:t>
            </a:r>
            <a:r>
              <a:rPr lang="en-US" sz="2400" b="1" i="1" dirty="0"/>
              <a:t> </a:t>
            </a:r>
            <a:r>
              <a:rPr lang="en-US" sz="2400" b="1" i="1" dirty="0" err="1"/>
              <a:t>nón</a:t>
            </a:r>
            <a:r>
              <a:rPr lang="en-US" sz="2400" b="1" i="1" dirty="0"/>
              <a:t> </a:t>
            </a:r>
            <a:r>
              <a:rPr lang="en-US" sz="2400" b="1" i="1" dirty="0" err="1"/>
              <a:t>của</a:t>
            </a:r>
            <a:r>
              <a:rPr lang="en-US" sz="2400" b="1" i="1" dirty="0"/>
              <a:t> </a:t>
            </a:r>
            <a:r>
              <a:rPr lang="en-US" sz="2400" b="1" i="1" dirty="0" err="1"/>
              <a:t>má</a:t>
            </a:r>
            <a:r>
              <a:rPr lang="en-US" sz="2400" b="1" i="1" dirty="0"/>
              <a:t> </a:t>
            </a:r>
            <a:r>
              <a:rPr lang="en-US" sz="2400" b="1" i="1" dirty="0" err="1"/>
              <a:t>đội</a:t>
            </a:r>
            <a:r>
              <a:rPr lang="en-US" sz="2400" b="1" i="1" dirty="0"/>
              <a:t> </a:t>
            </a:r>
            <a:r>
              <a:rPr lang="en-US" sz="2400" b="1" i="1" dirty="0" err="1"/>
              <a:t>lên</a:t>
            </a:r>
            <a:r>
              <a:rPr lang="en-US" sz="2400" b="1" i="1" dirty="0"/>
              <a:t> </a:t>
            </a:r>
            <a:r>
              <a:rPr lang="en-US" sz="2400" b="1" i="1" dirty="0" err="1"/>
              <a:t>đầu</a:t>
            </a:r>
            <a:r>
              <a:rPr lang="en-US" sz="2400" b="1" i="1" dirty="0"/>
              <a:t>.  </a:t>
            </a:r>
            <a:r>
              <a:rPr lang="en-US" sz="2400" b="1" i="1" dirty="0" err="1"/>
              <a:t>Nó</a:t>
            </a:r>
            <a:r>
              <a:rPr lang="en-US" sz="2400" b="1" i="1" dirty="0"/>
              <a:t> </a:t>
            </a:r>
            <a:r>
              <a:rPr lang="en-US" sz="2400" b="1" i="1" dirty="0" err="1"/>
              <a:t>cố</a:t>
            </a:r>
            <a:r>
              <a:rPr lang="en-US" sz="2400" b="1" i="1" dirty="0"/>
              <a:t> </a:t>
            </a:r>
            <a:r>
              <a:rPr lang="en-US" sz="2400" b="1" i="1" dirty="0" err="1"/>
              <a:t>bắt</a:t>
            </a:r>
            <a:r>
              <a:rPr lang="en-US" sz="2400" b="1" i="1" dirty="0"/>
              <a:t> </a:t>
            </a:r>
            <a:r>
              <a:rPr lang="en-US" sz="2400" b="1" i="1" dirty="0" err="1"/>
              <a:t>chước</a:t>
            </a:r>
            <a:r>
              <a:rPr lang="en-US" sz="2400" b="1" i="1" dirty="0"/>
              <a:t> </a:t>
            </a:r>
            <a:r>
              <a:rPr lang="en-US" sz="2400" b="1" i="1" dirty="0" err="1"/>
              <a:t>dáng</a:t>
            </a:r>
            <a:r>
              <a:rPr lang="en-US" sz="2400" b="1" i="1" dirty="0"/>
              <a:t> </a:t>
            </a:r>
            <a:r>
              <a:rPr lang="en-US" sz="2400" b="1" i="1" dirty="0" err="1"/>
              <a:t>đi</a:t>
            </a:r>
            <a:r>
              <a:rPr lang="en-US" sz="2400" b="1" i="1" dirty="0"/>
              <a:t> </a:t>
            </a:r>
            <a:r>
              <a:rPr lang="en-US" sz="2400" b="1" i="1" dirty="0" err="1"/>
              <a:t>khoan</a:t>
            </a:r>
            <a:r>
              <a:rPr lang="en-US" sz="2400" b="1" i="1" dirty="0"/>
              <a:t> </a:t>
            </a:r>
            <a:r>
              <a:rPr lang="en-US" sz="2400" b="1" i="1" dirty="0" err="1"/>
              <a:t>thai</a:t>
            </a:r>
            <a:r>
              <a:rPr lang="en-US" sz="2400" b="1" i="1" dirty="0"/>
              <a:t> </a:t>
            </a:r>
            <a:r>
              <a:rPr lang="en-US" sz="2400" b="1" i="1" dirty="0" err="1"/>
              <a:t>của</a:t>
            </a:r>
            <a:r>
              <a:rPr lang="en-US" sz="2400" b="1" i="1" dirty="0"/>
              <a:t> </a:t>
            </a:r>
            <a:r>
              <a:rPr lang="en-US" sz="2400" b="1" i="1" dirty="0" err="1"/>
              <a:t>cô</a:t>
            </a:r>
            <a:r>
              <a:rPr lang="en-US" sz="2400" b="1" i="1" dirty="0"/>
              <a:t> giáo </a:t>
            </a:r>
            <a:r>
              <a:rPr lang="en-US" sz="2400" b="1" i="1" dirty="0" err="1"/>
              <a:t>khi</a:t>
            </a:r>
            <a:r>
              <a:rPr lang="en-US" sz="2400" b="1" i="1" dirty="0"/>
              <a:t> </a:t>
            </a:r>
            <a:r>
              <a:rPr lang="en-US" sz="2400" b="1" i="1" dirty="0" err="1"/>
              <a:t>cô</a:t>
            </a:r>
            <a:r>
              <a:rPr lang="en-US" sz="2400" b="1" i="1" dirty="0"/>
              <a:t> </a:t>
            </a:r>
          </a:p>
          <a:p>
            <a:pPr algn="l"/>
            <a:r>
              <a:rPr lang="en-US" sz="2400" b="1" i="1" dirty="0" err="1"/>
              <a:t>bước</a:t>
            </a:r>
            <a:r>
              <a:rPr lang="en-US" sz="2400" b="1" i="1" dirty="0"/>
              <a:t> </a:t>
            </a:r>
            <a:r>
              <a:rPr lang="en-US" sz="2400" b="1" i="1" dirty="0" err="1"/>
              <a:t>vào</a:t>
            </a:r>
            <a:r>
              <a:rPr lang="en-US" sz="2400" b="1" i="1" dirty="0"/>
              <a:t> </a:t>
            </a:r>
            <a:r>
              <a:rPr lang="en-US" sz="2400" b="1" i="1" dirty="0" err="1"/>
              <a:t>lớp</a:t>
            </a:r>
            <a:r>
              <a:rPr lang="en-US" sz="2400" b="1" i="1" dirty="0"/>
              <a:t>.  </a:t>
            </a:r>
            <a:r>
              <a:rPr lang="en-US" sz="2400" b="1" i="1" dirty="0" err="1"/>
              <a:t>Mấy</a:t>
            </a:r>
            <a:r>
              <a:rPr lang="en-US" sz="2400" b="1" i="1" dirty="0"/>
              <a:t> </a:t>
            </a:r>
            <a:r>
              <a:rPr lang="en-US" sz="2400" b="1" i="1" dirty="0" err="1"/>
              <a:t>đứa</a:t>
            </a:r>
            <a:r>
              <a:rPr lang="en-US" sz="2400" b="1" i="1" dirty="0"/>
              <a:t> </a:t>
            </a:r>
            <a:r>
              <a:rPr lang="en-US" sz="2400" b="1" i="1" dirty="0" err="1"/>
              <a:t>nhỏ</a:t>
            </a:r>
            <a:r>
              <a:rPr lang="en-US" sz="2400" b="1" i="1" dirty="0"/>
              <a:t> </a:t>
            </a:r>
            <a:r>
              <a:rPr lang="en-US" sz="2400" b="1" i="1" dirty="0" err="1"/>
              <a:t>Làm</a:t>
            </a:r>
            <a:endParaRPr lang="en-US" sz="2400" b="1" i="1" dirty="0"/>
          </a:p>
          <a:p>
            <a:pPr algn="l"/>
            <a:r>
              <a:rPr lang="en-US" sz="2400" b="1" i="1" dirty="0"/>
              <a:t> y </a:t>
            </a:r>
            <a:r>
              <a:rPr lang="en-US" sz="2400" b="1" i="1" dirty="0" err="1"/>
              <a:t>hệt</a:t>
            </a:r>
            <a:r>
              <a:rPr lang="en-US" sz="2400" b="1" i="1" dirty="0"/>
              <a:t> </a:t>
            </a:r>
            <a:r>
              <a:rPr lang="en-US" sz="2400" b="1" i="1" dirty="0" err="1"/>
              <a:t>đám</a:t>
            </a:r>
            <a:r>
              <a:rPr lang="en-US" sz="2400" b="1" i="1" dirty="0"/>
              <a:t> </a:t>
            </a:r>
            <a:r>
              <a:rPr lang="en-US" sz="2400" b="1" i="1" dirty="0" err="1"/>
              <a:t>học</a:t>
            </a:r>
            <a:r>
              <a:rPr lang="en-US" sz="2400" b="1" i="1" dirty="0"/>
              <a:t> </a:t>
            </a:r>
            <a:r>
              <a:rPr lang="en-US" sz="2400" b="1" i="1" dirty="0" err="1"/>
              <a:t>trò</a:t>
            </a:r>
            <a:r>
              <a:rPr lang="en-US" sz="2400" b="1" i="1" dirty="0"/>
              <a:t>, </a:t>
            </a:r>
            <a:r>
              <a:rPr lang="en-US" sz="2400" b="1" i="1" dirty="0" err="1"/>
              <a:t>đứng</a:t>
            </a:r>
            <a:r>
              <a:rPr lang="en-US" sz="2400" b="1" i="1" dirty="0"/>
              <a:t> </a:t>
            </a:r>
            <a:r>
              <a:rPr lang="en-US" sz="2400" b="1" i="1" dirty="0" err="1"/>
              <a:t>cả</a:t>
            </a:r>
            <a:r>
              <a:rPr lang="en-US" sz="2400" b="1" i="1" dirty="0"/>
              <a:t> </a:t>
            </a:r>
            <a:r>
              <a:rPr lang="en-US" sz="2400" b="1" i="1" dirty="0" err="1"/>
              <a:t>dậy</a:t>
            </a:r>
            <a:r>
              <a:rPr lang="en-US" sz="2400" b="1" i="1" dirty="0"/>
              <a:t>, </a:t>
            </a:r>
            <a:r>
              <a:rPr lang="en-US" sz="2400" b="1" i="1" dirty="0" err="1"/>
              <a:t>khúc</a:t>
            </a:r>
            <a:r>
              <a:rPr lang="en-US" sz="2400" b="1" i="1" dirty="0"/>
              <a:t> </a:t>
            </a:r>
            <a:r>
              <a:rPr lang="en-US" sz="2400" b="1" i="1" dirty="0" err="1"/>
              <a:t>khích</a:t>
            </a:r>
            <a:r>
              <a:rPr lang="en-US" sz="2400" b="1" i="1" dirty="0"/>
              <a:t> </a:t>
            </a:r>
            <a:r>
              <a:rPr lang="en-US" sz="2400" b="1" i="1" dirty="0" err="1"/>
              <a:t>cười</a:t>
            </a:r>
            <a:r>
              <a:rPr lang="en-US" sz="2400" b="1" i="1" dirty="0"/>
              <a:t> </a:t>
            </a:r>
            <a:r>
              <a:rPr lang="en-US" sz="2400" b="1" i="1" dirty="0" err="1"/>
              <a:t>chào</a:t>
            </a:r>
            <a:r>
              <a:rPr lang="en-US" sz="2400" b="1" i="1" dirty="0"/>
              <a:t> </a:t>
            </a:r>
            <a:r>
              <a:rPr lang="en-US" sz="2400" b="1" i="1" dirty="0" err="1"/>
              <a:t>cô</a:t>
            </a:r>
            <a:r>
              <a:rPr lang="en-US" sz="2400" b="1" i="1" dirty="0"/>
              <a:t>. </a:t>
            </a:r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990600" y="3886200"/>
            <a:ext cx="914400" cy="0"/>
          </a:xfrm>
          <a:prstGeom prst="line">
            <a:avLst/>
          </a:prstGeom>
          <a:noFill/>
          <a:ln w="2857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2" name="Line 44"/>
          <p:cNvSpPr>
            <a:spLocks noChangeShapeType="1"/>
          </p:cNvSpPr>
          <p:nvPr/>
        </p:nvSpPr>
        <p:spPr bwMode="auto">
          <a:xfrm>
            <a:off x="2590800" y="3852863"/>
            <a:ext cx="533400" cy="0"/>
          </a:xfrm>
          <a:prstGeom prst="line">
            <a:avLst/>
          </a:prstGeom>
          <a:noFill/>
          <a:ln w="2857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3" name="Line 45"/>
          <p:cNvSpPr>
            <a:spLocks noChangeShapeType="1"/>
          </p:cNvSpPr>
          <p:nvPr/>
        </p:nvSpPr>
        <p:spPr bwMode="auto">
          <a:xfrm>
            <a:off x="4267200" y="4267200"/>
            <a:ext cx="914400" cy="0"/>
          </a:xfrm>
          <a:prstGeom prst="line">
            <a:avLst/>
          </a:prstGeom>
          <a:noFill/>
          <a:ln w="2857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395288" y="5148263"/>
            <a:ext cx="1585912" cy="19050"/>
          </a:xfrm>
          <a:prstGeom prst="line">
            <a:avLst/>
          </a:prstGeom>
          <a:noFill/>
          <a:ln w="28575">
            <a:solidFill>
              <a:srgbClr val="14047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147" name="Picture 49" descr="Star-05-june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91500" y="60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78" name="AutoShape 5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86400" y="4948238"/>
            <a:ext cx="3429000" cy="16764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140476"/>
                </a:solidFill>
              </a:rPr>
              <a:t>Bài văn tả trò chơi </a:t>
            </a:r>
          </a:p>
          <a:p>
            <a:r>
              <a:rPr lang="en-US" sz="2000" b="1">
                <a:solidFill>
                  <a:srgbClr val="140476"/>
                </a:solidFill>
              </a:rPr>
              <a:t>lớp học rất ngộ nghĩnh </a:t>
            </a:r>
          </a:p>
          <a:p>
            <a:r>
              <a:rPr lang="en-US" sz="2000" b="1">
                <a:solidFill>
                  <a:srgbClr val="140476"/>
                </a:solidFill>
              </a:rPr>
              <a:t>của mấy chị em Bé.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8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 nodeType="clickPar">
                      <p:stCondLst>
                        <p:cond delay="0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58"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7" grpId="0"/>
      <p:bldP spid="48138" grpId="0"/>
      <p:bldP spid="48139" grpId="0"/>
      <p:bldP spid="48140" grpId="0"/>
      <p:bldP spid="48141" grpId="0"/>
      <p:bldP spid="48142" grpId="0"/>
      <p:bldP spid="48143" grpId="0" animBg="1"/>
      <p:bldP spid="48144" grpId="0"/>
      <p:bldP spid="48145" grpId="0"/>
      <p:bldP spid="48146" grpId="0"/>
      <p:bldP spid="48147" grpId="0"/>
      <p:bldP spid="48148" grpId="0"/>
      <p:bldP spid="48158" grpId="0"/>
      <p:bldP spid="48159" grpId="0"/>
      <p:bldP spid="48171" grpId="0" animBg="1"/>
      <p:bldP spid="48172" grpId="0" animBg="1"/>
      <p:bldP spid="48173" grpId="0" animBg="1"/>
      <p:bldP spid="48174" grpId="0" animBg="1"/>
      <p:bldP spid="481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3466703" y="609600"/>
            <a:ext cx="28578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smtClean="0"/>
              <a:t>    </a:t>
            </a:r>
            <a:r>
              <a:rPr lang="en-US" sz="2800" b="1" dirty="0" err="1" smtClean="0"/>
              <a:t>Tập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đọc</a:t>
            </a:r>
            <a:endParaRPr lang="en-US" sz="2800" b="1" dirty="0" smtClean="0"/>
          </a:p>
          <a:p>
            <a:pPr algn="l">
              <a:spcBef>
                <a:spcPct val="50000"/>
              </a:spcBef>
            </a:pPr>
            <a:r>
              <a:rPr lang="en-US" sz="2800" b="1" dirty="0" err="1" smtClean="0"/>
              <a:t>Cô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giáo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</a:t>
            </a:r>
            <a:r>
              <a:rPr lang="en-US" sz="2800" b="1" dirty="0" smtClean="0"/>
              <a:t>́ hon</a:t>
            </a:r>
            <a:endParaRPr lang="en-US" sz="2800" b="1" dirty="0"/>
          </a:p>
        </p:txBody>
      </p:sp>
      <p:sp>
        <p:nvSpPr>
          <p:cNvPr id="6149" name="AutoShape 7"/>
          <p:cNvSpPr>
            <a:spLocks noChangeArrowheads="1"/>
          </p:cNvSpPr>
          <p:nvPr/>
        </p:nvSpPr>
        <p:spPr bwMode="gray">
          <a:xfrm>
            <a:off x="609600" y="1524000"/>
            <a:ext cx="22098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 dirty="0" err="1">
                <a:solidFill>
                  <a:srgbClr val="140476"/>
                </a:solidFill>
              </a:rPr>
              <a:t>Tìm</a:t>
            </a:r>
            <a:r>
              <a:rPr lang="en-US" sz="2400" b="1" dirty="0">
                <a:solidFill>
                  <a:srgbClr val="140476"/>
                </a:solidFill>
              </a:rPr>
              <a:t> </a:t>
            </a:r>
            <a:r>
              <a:rPr lang="en-US" sz="2400" b="1" dirty="0" err="1">
                <a:solidFill>
                  <a:srgbClr val="140476"/>
                </a:solidFill>
              </a:rPr>
              <a:t>hiểu</a:t>
            </a:r>
            <a:r>
              <a:rPr lang="en-US" sz="2400" b="1" dirty="0">
                <a:solidFill>
                  <a:srgbClr val="140476"/>
                </a:solidFill>
              </a:rPr>
              <a:t> </a:t>
            </a:r>
            <a:r>
              <a:rPr lang="en-US" sz="2400" b="1" dirty="0" err="1">
                <a:solidFill>
                  <a:srgbClr val="140476"/>
                </a:solidFill>
              </a:rPr>
              <a:t>bài</a:t>
            </a:r>
            <a:r>
              <a:rPr lang="en-US" sz="2400" b="1" dirty="0">
                <a:solidFill>
                  <a:srgbClr val="140476"/>
                </a:solidFill>
              </a:rPr>
              <a:t>: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609600" y="2633663"/>
            <a:ext cx="5483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cs typeface="Times New Roman" pitchFamily="18" charset="0"/>
              </a:rPr>
              <a:t>+ Các bạn nhỏ trong bài chơi trò gì?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533400" y="302577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1600" dirty="0">
                <a:solidFill>
                  <a:srgbClr val="990000"/>
                </a:solidFill>
              </a:rPr>
              <a:t>- </a:t>
            </a:r>
            <a:r>
              <a:rPr lang="en-US" sz="2400" b="1" dirty="0" err="1">
                <a:solidFill>
                  <a:srgbClr val="990000"/>
                </a:solidFill>
              </a:rPr>
              <a:t>Chơi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trò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chơi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lớp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học</a:t>
            </a:r>
            <a:r>
              <a:rPr lang="en-US" sz="2400" b="1" dirty="0">
                <a:solidFill>
                  <a:srgbClr val="990000"/>
                </a:solidFill>
              </a:rPr>
              <a:t>, </a:t>
            </a:r>
            <a:r>
              <a:rPr lang="en-US" sz="2400" b="1" dirty="0" err="1">
                <a:solidFill>
                  <a:srgbClr val="990000"/>
                </a:solidFill>
              </a:rPr>
              <a:t>Bé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đóng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vai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cô</a:t>
            </a:r>
            <a:r>
              <a:rPr lang="en-US" sz="2400" b="1" dirty="0">
                <a:solidFill>
                  <a:srgbClr val="990000"/>
                </a:solidFill>
              </a:rPr>
              <a:t> giáo, </a:t>
            </a:r>
            <a:r>
              <a:rPr lang="en-US" sz="2400" b="1" dirty="0" err="1">
                <a:solidFill>
                  <a:srgbClr val="990000"/>
                </a:solidFill>
              </a:rPr>
              <a:t>các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em</a:t>
            </a:r>
            <a:endParaRPr lang="en-US" sz="2400" b="1" dirty="0">
              <a:solidFill>
                <a:srgbClr val="990000"/>
              </a:solidFill>
            </a:endParaRPr>
          </a:p>
          <a:p>
            <a:pPr algn="l"/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của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Bé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đóng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vai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học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trò</a:t>
            </a:r>
            <a:r>
              <a:rPr lang="en-US" sz="2400" b="1" dirty="0">
                <a:solidFill>
                  <a:srgbClr val="990000"/>
                </a:solidFill>
              </a:rPr>
              <a:t>.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381000" y="4279900"/>
            <a:ext cx="7808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 dirty="0"/>
              <a:t>+ </a:t>
            </a:r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cử</a:t>
            </a:r>
            <a:r>
              <a:rPr lang="en-US" sz="2400" b="1" dirty="0"/>
              <a:t> </a:t>
            </a:r>
            <a:r>
              <a:rPr lang="en-US" sz="2400" b="1" dirty="0" err="1"/>
              <a:t>chỉ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“</a:t>
            </a:r>
            <a:r>
              <a:rPr lang="en-US" sz="2400" b="1" dirty="0" err="1"/>
              <a:t>cô</a:t>
            </a:r>
            <a:r>
              <a:rPr lang="en-US" sz="2400" b="1" dirty="0"/>
              <a:t> giáo”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thích</a:t>
            </a:r>
            <a:r>
              <a:rPr lang="en-US" sz="2400" b="1" dirty="0"/>
              <a:t> </a:t>
            </a:r>
            <a:r>
              <a:rPr lang="en-US" sz="2400" b="1" dirty="0" err="1"/>
              <a:t>thú</a:t>
            </a:r>
            <a:r>
              <a:rPr lang="en-US" sz="2400" b="1" dirty="0"/>
              <a:t>?</a:t>
            </a:r>
            <a:r>
              <a:rPr lang="en-US" sz="1600" dirty="0"/>
              <a:t> 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533400" y="4792663"/>
            <a:ext cx="793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 dirty="0">
                <a:solidFill>
                  <a:srgbClr val="990000"/>
                </a:solidFill>
              </a:rPr>
              <a:t>-</a:t>
            </a:r>
            <a:r>
              <a:rPr lang="en-US" sz="2400" b="1" dirty="0" err="1">
                <a:solidFill>
                  <a:srgbClr val="990000"/>
                </a:solidFill>
              </a:rPr>
              <a:t>Thích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cử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chỉ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của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bé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ra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vẻ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người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lớn</a:t>
            </a:r>
            <a:r>
              <a:rPr lang="en-US" sz="2400" b="1" dirty="0">
                <a:solidFill>
                  <a:srgbClr val="990000"/>
                </a:solidFill>
              </a:rPr>
              <a:t>: </a:t>
            </a:r>
            <a:r>
              <a:rPr lang="en-US" sz="2400" b="1" dirty="0" err="1">
                <a:solidFill>
                  <a:srgbClr val="990000"/>
                </a:solidFill>
              </a:rPr>
              <a:t>kẹp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lại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tóc</a:t>
            </a:r>
            <a:r>
              <a:rPr lang="en-US" sz="2400" b="1" dirty="0">
                <a:solidFill>
                  <a:srgbClr val="990000"/>
                </a:solidFill>
              </a:rPr>
              <a:t>, </a:t>
            </a:r>
          </a:p>
          <a:p>
            <a:pPr algn="l"/>
            <a:r>
              <a:rPr lang="en-US" sz="2400" b="1" dirty="0" err="1">
                <a:solidFill>
                  <a:srgbClr val="990000"/>
                </a:solidFill>
              </a:rPr>
              <a:t>thả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ống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quần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xuống</a:t>
            </a:r>
            <a:r>
              <a:rPr lang="en-US" sz="2400" b="1" dirty="0">
                <a:solidFill>
                  <a:srgbClr val="990000"/>
                </a:solidFill>
              </a:rPr>
              <a:t>, </a:t>
            </a:r>
            <a:r>
              <a:rPr lang="en-US" sz="2400" b="1" dirty="0" err="1">
                <a:solidFill>
                  <a:srgbClr val="990000"/>
                </a:solidFill>
              </a:rPr>
              <a:t>lấy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nón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của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má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đội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lên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đầu</a:t>
            </a:r>
            <a:r>
              <a:rPr lang="en-US" sz="2400" b="1" dirty="0">
                <a:solidFill>
                  <a:srgbClr val="990000"/>
                </a:solidFill>
              </a:rPr>
              <a:t>, </a:t>
            </a:r>
            <a:r>
              <a:rPr lang="en-US" sz="2400" b="1" dirty="0" err="1">
                <a:solidFill>
                  <a:srgbClr val="990000"/>
                </a:solidFill>
              </a:rPr>
              <a:t>bắt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</a:p>
          <a:p>
            <a:pPr algn="l"/>
            <a:r>
              <a:rPr lang="en-US" sz="2400" b="1" dirty="0" err="1">
                <a:solidFill>
                  <a:srgbClr val="990000"/>
                </a:solidFill>
              </a:rPr>
              <a:t>chước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dáng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đi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khoan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thai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của</a:t>
            </a:r>
            <a:r>
              <a:rPr lang="en-US" sz="2400" b="1" dirty="0">
                <a:solidFill>
                  <a:srgbClr val="990000"/>
                </a:solidFill>
              </a:rPr>
              <a:t> </a:t>
            </a:r>
            <a:r>
              <a:rPr lang="en-US" sz="2400" b="1" dirty="0" err="1">
                <a:solidFill>
                  <a:srgbClr val="990000"/>
                </a:solidFill>
              </a:rPr>
              <a:t>cô</a:t>
            </a:r>
            <a:r>
              <a:rPr lang="en-US" sz="2400" b="1" dirty="0">
                <a:solidFill>
                  <a:srgbClr val="990000"/>
                </a:solidFill>
              </a:rPr>
              <a:t> giáo.</a:t>
            </a:r>
          </a:p>
        </p:txBody>
      </p:sp>
      <p:grpSp>
        <p:nvGrpSpPr>
          <p:cNvPr id="6154" name="Group 15"/>
          <p:cNvGrpSpPr>
            <a:grpSpLocks/>
          </p:cNvGrpSpPr>
          <p:nvPr/>
        </p:nvGrpSpPr>
        <p:grpSpPr bwMode="auto">
          <a:xfrm>
            <a:off x="228600" y="758825"/>
            <a:ext cx="2133600" cy="665163"/>
            <a:chOff x="192" y="574"/>
            <a:chExt cx="1344" cy="419"/>
          </a:xfrm>
        </p:grpSpPr>
        <p:grpSp>
          <p:nvGrpSpPr>
            <p:cNvPr id="6157" name="Group 16"/>
            <p:cNvGrpSpPr>
              <a:grpSpLocks/>
            </p:cNvGrpSpPr>
            <p:nvPr/>
          </p:nvGrpSpPr>
          <p:grpSpPr bwMode="auto">
            <a:xfrm>
              <a:off x="192" y="574"/>
              <a:ext cx="1344" cy="419"/>
              <a:chOff x="288" y="1200"/>
              <a:chExt cx="478" cy="298"/>
            </a:xfrm>
          </p:grpSpPr>
          <p:grpSp>
            <p:nvGrpSpPr>
              <p:cNvPr id="6159" name="Group 17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298"/>
                <a:chOff x="999" y="3120"/>
                <a:chExt cx="768" cy="746"/>
              </a:xfrm>
            </p:grpSpPr>
            <p:sp>
              <p:nvSpPr>
                <p:cNvPr id="6161" name="AutoShape 1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2243" name="Freeform 1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1600"/>
                </a:p>
              </p:txBody>
            </p:sp>
            <p:sp>
              <p:nvSpPr>
                <p:cNvPr id="52244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1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6160" name="Text Box 21"/>
              <p:cNvSpPr txBox="1">
                <a:spLocks noChangeArrowheads="1"/>
              </p:cNvSpPr>
              <p:nvPr/>
            </p:nvSpPr>
            <p:spPr bwMode="auto">
              <a:xfrm>
                <a:off x="406" y="1201"/>
                <a:ext cx="239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6158" name="Text Box 22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990000"/>
                  </a:solidFill>
                </a:rPr>
                <a:t>SGK/17</a:t>
              </a:r>
            </a:p>
          </p:txBody>
        </p:sp>
      </p:grpSp>
      <p:sp>
        <p:nvSpPr>
          <p:cNvPr id="6155" name="Text Box 23"/>
          <p:cNvSpPr txBox="1">
            <a:spLocks noChangeArrowheads="1"/>
          </p:cNvSpPr>
          <p:nvPr/>
        </p:nvSpPr>
        <p:spPr bwMode="auto">
          <a:xfrm>
            <a:off x="4953000" y="17526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Nguyễn Thi</a:t>
            </a:r>
          </a:p>
        </p:txBody>
      </p:sp>
      <p:sp>
        <p:nvSpPr>
          <p:cNvPr id="52248" name="Line 24">
            <a:hlinkClick r:id="rId2" action="ppaction://hlinksldjump"/>
          </p:cNvPr>
          <p:cNvSpPr>
            <a:spLocks noChangeShapeType="1"/>
          </p:cNvSpPr>
          <p:nvPr/>
        </p:nvSpPr>
        <p:spPr bwMode="auto">
          <a:xfrm>
            <a:off x="2895600" y="6096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3" grpId="0"/>
      <p:bldP spid="52234" grpId="0"/>
      <p:bldP spid="52235" grpId="0"/>
      <p:bldP spid="52236" grpId="0"/>
      <p:bldP spid="522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/>
              <a:t>Tập</a:t>
            </a:r>
            <a:r>
              <a:rPr lang="en-US" sz="3200" b="1" dirty="0"/>
              <a:t> </a:t>
            </a:r>
            <a:r>
              <a:rPr lang="en-US" sz="3200" b="1" dirty="0" err="1"/>
              <a:t>đọc</a:t>
            </a:r>
            <a:endParaRPr lang="en-US" sz="3200" b="1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29000" y="1143000"/>
            <a:ext cx="350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990000"/>
                </a:solidFill>
              </a:rPr>
              <a:t>Cô</a:t>
            </a:r>
            <a:r>
              <a:rPr lang="en-US" sz="3200" b="1" dirty="0">
                <a:solidFill>
                  <a:srgbClr val="990000"/>
                </a:solidFill>
              </a:rPr>
              <a:t> giáo </a:t>
            </a:r>
            <a:r>
              <a:rPr lang="en-US" sz="3200" b="1" dirty="0" err="1">
                <a:solidFill>
                  <a:srgbClr val="990000"/>
                </a:solidFill>
              </a:rPr>
              <a:t>tí</a:t>
            </a:r>
            <a:r>
              <a:rPr lang="en-US" sz="3200" b="1" dirty="0">
                <a:solidFill>
                  <a:srgbClr val="990000"/>
                </a:solidFill>
              </a:rPr>
              <a:t> hon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04800" y="2614613"/>
            <a:ext cx="841851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/>
              <a:t>+</a:t>
            </a:r>
            <a:r>
              <a:rPr lang="en-US" sz="2800" b="1" dirty="0" err="1"/>
              <a:t>Tìm</a:t>
            </a:r>
            <a:r>
              <a:rPr lang="en-US" sz="2800" b="1" dirty="0"/>
              <a:t> </a:t>
            </a:r>
            <a:r>
              <a:rPr lang="en-US" sz="2800" b="1" dirty="0" err="1"/>
              <a:t>những</a:t>
            </a:r>
            <a:r>
              <a:rPr lang="en-US" sz="2800" b="1" dirty="0"/>
              <a:t> </a:t>
            </a:r>
            <a:r>
              <a:rPr lang="en-US" sz="2800" b="1" dirty="0" err="1"/>
              <a:t>hình</a:t>
            </a:r>
            <a:r>
              <a:rPr lang="en-US" sz="2800" b="1" dirty="0"/>
              <a:t> </a:t>
            </a:r>
            <a:r>
              <a:rPr lang="en-US" sz="2800" b="1" dirty="0" err="1"/>
              <a:t>ảnh</a:t>
            </a:r>
            <a:r>
              <a:rPr lang="en-US" sz="2800" b="1" dirty="0"/>
              <a:t> </a:t>
            </a:r>
            <a:r>
              <a:rPr lang="en-US" sz="2800" b="1" dirty="0" err="1"/>
              <a:t>ngộ</a:t>
            </a:r>
            <a:r>
              <a:rPr lang="en-US" sz="2800" b="1" dirty="0"/>
              <a:t> </a:t>
            </a:r>
            <a:r>
              <a:rPr lang="en-US" sz="2800" b="1" dirty="0" err="1"/>
              <a:t>nghĩnh</a:t>
            </a:r>
            <a:r>
              <a:rPr lang="en-US" sz="2800" b="1" dirty="0"/>
              <a:t>, </a:t>
            </a:r>
            <a:r>
              <a:rPr lang="en-US" sz="2800" b="1" dirty="0" err="1"/>
              <a:t>đáng</a:t>
            </a:r>
            <a:r>
              <a:rPr lang="en-US" sz="2800" b="1" dirty="0"/>
              <a:t> </a:t>
            </a:r>
            <a:r>
              <a:rPr lang="en-US" sz="2800" b="1" dirty="0" err="1"/>
              <a:t>yêu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endParaRPr lang="en-US" sz="2800" b="1" dirty="0"/>
          </a:p>
          <a:p>
            <a:pPr algn="l"/>
            <a:r>
              <a:rPr lang="en-US" sz="2800" b="1" dirty="0"/>
              <a:t>   </a:t>
            </a:r>
            <a:r>
              <a:rPr lang="en-US" sz="2800" b="1" dirty="0" err="1"/>
              <a:t>đám</a:t>
            </a:r>
            <a:r>
              <a:rPr lang="en-US" sz="2800" b="1" dirty="0"/>
              <a:t> </a:t>
            </a:r>
            <a:r>
              <a:rPr lang="en-US" sz="2800" b="1" dirty="0" err="1"/>
              <a:t>học</a:t>
            </a:r>
            <a:r>
              <a:rPr lang="en-US" sz="2800" b="1" dirty="0"/>
              <a:t> </a:t>
            </a:r>
            <a:r>
              <a:rPr lang="en-US" sz="2800" b="1" dirty="0" err="1"/>
              <a:t>trò</a:t>
            </a:r>
            <a:r>
              <a:rPr lang="en-US" sz="2800" b="1" dirty="0"/>
              <a:t>?</a:t>
            </a:r>
          </a:p>
        </p:txBody>
      </p:sp>
      <p:sp>
        <p:nvSpPr>
          <p:cNvPr id="7175" name="AutoShape 8"/>
          <p:cNvSpPr>
            <a:spLocks noChangeArrowheads="1"/>
          </p:cNvSpPr>
          <p:nvPr/>
        </p:nvSpPr>
        <p:spPr bwMode="gray">
          <a:xfrm>
            <a:off x="609600" y="1600200"/>
            <a:ext cx="22098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solidFill>
                  <a:srgbClr val="140476"/>
                </a:solidFill>
              </a:rPr>
              <a:t>Tìm hiểu bài: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28600" y="3754438"/>
            <a:ext cx="95900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800" b="1">
                <a:solidFill>
                  <a:srgbClr val="990000"/>
                </a:solidFill>
              </a:rPr>
              <a:t>- Thằng Hiển ngọng líu, cái Anh hai má núng nính ngồi </a:t>
            </a:r>
          </a:p>
          <a:p>
            <a:pPr algn="l"/>
            <a:r>
              <a:rPr lang="en-US" sz="2800" b="1">
                <a:solidFill>
                  <a:srgbClr val="990000"/>
                </a:solidFill>
              </a:rPr>
              <a:t>gọn tròn như củ khoai, bao giờ cũng giành phần đọc </a:t>
            </a:r>
          </a:p>
          <a:p>
            <a:pPr algn="l"/>
            <a:r>
              <a:rPr lang="en-US" sz="2800" b="1">
                <a:solidFill>
                  <a:srgbClr val="990000"/>
                </a:solidFill>
              </a:rPr>
              <a:t>xong trước, cái Thanh mở to mắt nhìn bảng, vừa đọc, </a:t>
            </a:r>
          </a:p>
          <a:p>
            <a:pPr algn="l"/>
            <a:r>
              <a:rPr lang="en-US" sz="2800" b="1">
                <a:solidFill>
                  <a:srgbClr val="990000"/>
                </a:solidFill>
              </a:rPr>
              <a:t>vừa mân mê mớ tóc mai.</a:t>
            </a:r>
          </a:p>
        </p:txBody>
      </p:sp>
      <p:sp>
        <p:nvSpPr>
          <p:cNvPr id="7177" name="Text Box 10"/>
          <p:cNvSpPr txBox="1">
            <a:spLocks noChangeArrowheads="1"/>
          </p:cNvSpPr>
          <p:nvPr/>
        </p:nvSpPr>
        <p:spPr bwMode="auto">
          <a:xfrm>
            <a:off x="4953000" y="175260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140476"/>
                </a:solidFill>
              </a:rPr>
              <a:t>Theo</a:t>
            </a:r>
            <a:r>
              <a:rPr lang="en-US" sz="2800" b="1">
                <a:solidFill>
                  <a:srgbClr val="140476"/>
                </a:solidFill>
              </a:rPr>
              <a:t> Nguyễn Thi</a:t>
            </a:r>
          </a:p>
        </p:txBody>
      </p:sp>
      <p:grpSp>
        <p:nvGrpSpPr>
          <p:cNvPr id="7178" name="Group 11"/>
          <p:cNvGrpSpPr>
            <a:grpSpLocks/>
          </p:cNvGrpSpPr>
          <p:nvPr/>
        </p:nvGrpSpPr>
        <p:grpSpPr bwMode="auto">
          <a:xfrm>
            <a:off x="228600" y="762000"/>
            <a:ext cx="2133600" cy="701675"/>
            <a:chOff x="192" y="576"/>
            <a:chExt cx="1344" cy="442"/>
          </a:xfrm>
        </p:grpSpPr>
        <p:grpSp>
          <p:nvGrpSpPr>
            <p:cNvPr id="7180" name="Group 12"/>
            <p:cNvGrpSpPr>
              <a:grpSpLocks/>
            </p:cNvGrpSpPr>
            <p:nvPr/>
          </p:nvGrpSpPr>
          <p:grpSpPr bwMode="auto">
            <a:xfrm>
              <a:off x="192" y="576"/>
              <a:ext cx="1344" cy="442"/>
              <a:chOff x="288" y="1200"/>
              <a:chExt cx="478" cy="314"/>
            </a:xfrm>
          </p:grpSpPr>
          <p:grpSp>
            <p:nvGrpSpPr>
              <p:cNvPr id="7182" name="Group 13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314"/>
                <a:chOff x="999" y="3120"/>
                <a:chExt cx="768" cy="786"/>
              </a:xfrm>
            </p:grpSpPr>
            <p:sp>
              <p:nvSpPr>
                <p:cNvPr id="7184" name="AutoShape 1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263" name="Freeform 15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264" name="Text Box 16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7183" name="Text Box 17"/>
              <p:cNvSpPr txBox="1">
                <a:spLocks noChangeArrowheads="1"/>
              </p:cNvSpPr>
              <p:nvPr/>
            </p:nvSpPr>
            <p:spPr bwMode="auto">
              <a:xfrm>
                <a:off x="406" y="1200"/>
                <a:ext cx="239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sz="2000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7181" name="Text Box 18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990000"/>
                  </a:solidFill>
                </a:rPr>
                <a:t>SGK/17</a:t>
              </a:r>
            </a:p>
          </p:txBody>
        </p:sp>
      </p:grpSp>
      <p:sp>
        <p:nvSpPr>
          <p:cNvPr id="53267" name="Line 19">
            <a:hlinkClick r:id="rId2" action="ppaction://hlinksldjump"/>
          </p:cNvPr>
          <p:cNvSpPr>
            <a:spLocks noChangeShapeType="1"/>
          </p:cNvSpPr>
          <p:nvPr/>
        </p:nvSpPr>
        <p:spPr bwMode="auto">
          <a:xfrm>
            <a:off x="7275513" y="4267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7" grpId="0"/>
      <p:bldP spid="532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khoan th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010400" cy="6477000"/>
          </a:xfrm>
          <a:prstGeom prst="rect">
            <a:avLst/>
          </a:prstGeom>
          <a:noFill/>
          <a:ln w="38100">
            <a:solidFill>
              <a:srgbClr val="1A0597"/>
            </a:solidFill>
            <a:miter lim="800000"/>
            <a:headEnd/>
            <a:tailEnd/>
          </a:ln>
        </p:spPr>
      </p:pic>
      <p:sp>
        <p:nvSpPr>
          <p:cNvPr id="8195" name="AutoShape 8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4800600" y="58674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/>
              <a:t>Khoan thai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tram b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6172200" y="6019800"/>
            <a:ext cx="27432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r>
              <a:rPr lang="en-US" sz="2800" b="1"/>
              <a:t>Cây trâm bầu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núng ní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 w="38100">
            <a:solidFill>
              <a:srgbClr val="1A0597"/>
            </a:solidFill>
            <a:miter lim="800000"/>
            <a:headEnd/>
            <a:tailEnd/>
          </a:ln>
        </p:spPr>
      </p:pic>
      <p:sp>
        <p:nvSpPr>
          <p:cNvPr id="10243" name="AutoShape 5"/>
          <p:cNvSpPr>
            <a:spLocks noChangeArrowheads="1"/>
          </p:cNvSpPr>
          <p:nvPr/>
        </p:nvSpPr>
        <p:spPr bwMode="gray">
          <a:xfrm>
            <a:off x="990600" y="3124200"/>
            <a:ext cx="2209800" cy="6858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/>
              <a:t>Núng nính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>
              <a:solidFill>
                <a:schemeClr val="bg1"/>
              </a:solidFill>
              <a:latin typeface="Arial"/>
            </a:endParaRPr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/>
              <a:t>Tập</a:t>
            </a:r>
            <a:r>
              <a:rPr lang="en-US" sz="3200" b="1" dirty="0"/>
              <a:t> </a:t>
            </a:r>
            <a:r>
              <a:rPr lang="en-US" sz="3200" b="1" dirty="0" err="1"/>
              <a:t>đọ</a:t>
            </a:r>
            <a:r>
              <a:rPr lang="en-US" sz="3200" b="1" u="sng" dirty="0" err="1"/>
              <a:t>c</a:t>
            </a:r>
            <a:endParaRPr lang="en-US" sz="3200" b="1" u="sng" dirty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61890" y="1143000"/>
            <a:ext cx="38723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990000"/>
                </a:solidFill>
              </a:rPr>
              <a:t>Cô</a:t>
            </a:r>
            <a:r>
              <a:rPr lang="en-US" sz="3200" b="1" dirty="0">
                <a:solidFill>
                  <a:srgbClr val="990000"/>
                </a:solidFill>
              </a:rPr>
              <a:t> giáo </a:t>
            </a:r>
            <a:r>
              <a:rPr lang="en-US" sz="3200" b="1" dirty="0" err="1" smtClean="0">
                <a:solidFill>
                  <a:srgbClr val="990000"/>
                </a:solidFill>
              </a:rPr>
              <a:t>tí</a:t>
            </a:r>
            <a:r>
              <a:rPr lang="en-US" sz="3200" b="1" dirty="0">
                <a:solidFill>
                  <a:srgbClr val="990000"/>
                </a:solidFill>
              </a:rPr>
              <a:t> </a:t>
            </a:r>
            <a:r>
              <a:rPr lang="en-US" sz="3200" b="1" dirty="0" smtClean="0">
                <a:solidFill>
                  <a:srgbClr val="990000"/>
                </a:solidFill>
              </a:rPr>
              <a:t>hon</a:t>
            </a:r>
            <a:endParaRPr lang="en-US" sz="3200" b="1" dirty="0">
              <a:solidFill>
                <a:srgbClr val="990000"/>
              </a:solidFill>
            </a:endParaRPr>
          </a:p>
        </p:txBody>
      </p:sp>
      <p:pic>
        <p:nvPicPr>
          <p:cNvPr id="54278" name="Picture 6" descr="Co giao ti h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676400"/>
            <a:ext cx="8991600" cy="5095875"/>
          </a:xfrm>
          <a:prstGeom prst="rect">
            <a:avLst/>
          </a:prstGeom>
          <a:noFill/>
          <a:ln w="28575">
            <a:solidFill>
              <a:srgbClr val="1A0597"/>
            </a:solidFill>
            <a:miter lim="800000"/>
            <a:headEnd/>
            <a:tailEnd/>
          </a:ln>
        </p:spPr>
      </p:pic>
      <p:grpSp>
        <p:nvGrpSpPr>
          <p:cNvPr id="11271" name="Group 8"/>
          <p:cNvGrpSpPr>
            <a:grpSpLocks/>
          </p:cNvGrpSpPr>
          <p:nvPr/>
        </p:nvGrpSpPr>
        <p:grpSpPr bwMode="auto">
          <a:xfrm>
            <a:off x="228600" y="762000"/>
            <a:ext cx="2133600" cy="701675"/>
            <a:chOff x="192" y="576"/>
            <a:chExt cx="1344" cy="442"/>
          </a:xfrm>
        </p:grpSpPr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192" y="576"/>
              <a:ext cx="1344" cy="442"/>
              <a:chOff x="288" y="1200"/>
              <a:chExt cx="478" cy="314"/>
            </a:xfrm>
          </p:grpSpPr>
          <p:grpSp>
            <p:nvGrpSpPr>
              <p:cNvPr id="11275" name="Group 10"/>
              <p:cNvGrpSpPr>
                <a:grpSpLocks/>
              </p:cNvGrpSpPr>
              <p:nvPr/>
            </p:nvGrpSpPr>
            <p:grpSpPr bwMode="auto">
              <a:xfrm>
                <a:off x="288" y="1200"/>
                <a:ext cx="478" cy="314"/>
                <a:chOff x="999" y="3120"/>
                <a:chExt cx="768" cy="786"/>
              </a:xfrm>
            </p:grpSpPr>
            <p:sp>
              <p:nvSpPr>
                <p:cNvPr id="11277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84" name="Freeform 12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285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0" y="3325"/>
                  <a:ext cx="187" cy="58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endPara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/>
                  </a:endParaRPr>
                </a:p>
              </p:txBody>
            </p:sp>
          </p:grpSp>
          <p:sp>
            <p:nvSpPr>
              <p:cNvPr id="11276" name="Text Box 14"/>
              <p:cNvSpPr txBox="1">
                <a:spLocks noChangeArrowheads="1"/>
              </p:cNvSpPr>
              <p:nvPr/>
            </p:nvSpPr>
            <p:spPr bwMode="auto">
              <a:xfrm>
                <a:off x="406" y="1200"/>
                <a:ext cx="239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endParaRPr lang="en-US" sz="2000" b="1">
                  <a:solidFill>
                    <a:srgbClr val="990033"/>
                  </a:solidFill>
                </a:endParaRPr>
              </a:p>
            </p:txBody>
          </p:sp>
        </p:grpSp>
        <p:sp>
          <p:nvSpPr>
            <p:cNvPr id="11274" name="Text Box 15"/>
            <p:cNvSpPr txBox="1">
              <a:spLocks noChangeArrowheads="1"/>
            </p:cNvSpPr>
            <p:nvPr/>
          </p:nvSpPr>
          <p:spPr bwMode="auto">
            <a:xfrm>
              <a:off x="243" y="576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990000"/>
                  </a:solidFill>
                </a:rPr>
                <a:t>SGK/17</a:t>
              </a:r>
            </a:p>
          </p:txBody>
        </p:sp>
      </p:grpSp>
      <p:pic>
        <p:nvPicPr>
          <p:cNvPr id="11272" name="Picture 25" descr="Star-05-june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91500" y="6096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323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Uu Viet Co.,ltd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WIN10</cp:lastModifiedBy>
  <cp:revision>58</cp:revision>
  <dcterms:created xsi:type="dcterms:W3CDTF">2008-12-07T16:10:08Z</dcterms:created>
  <dcterms:modified xsi:type="dcterms:W3CDTF">2021-09-26T06:35:50Z</dcterms:modified>
</cp:coreProperties>
</file>