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026" y="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B1CB-FCDD-4BA9-BE50-FD8AFF248E7F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E9B9B-B855-4C42-B1EB-238F3AA99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645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B1CB-FCDD-4BA9-BE50-FD8AFF248E7F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E9B9B-B855-4C42-B1EB-238F3AA99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552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B1CB-FCDD-4BA9-BE50-FD8AFF248E7F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E9B9B-B855-4C42-B1EB-238F3AA99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471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B1CB-FCDD-4BA9-BE50-FD8AFF248E7F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E9B9B-B855-4C42-B1EB-238F3AA99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243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B1CB-FCDD-4BA9-BE50-FD8AFF248E7F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E9B9B-B855-4C42-B1EB-238F3AA99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457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B1CB-FCDD-4BA9-BE50-FD8AFF248E7F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E9B9B-B855-4C42-B1EB-238F3AA99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242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B1CB-FCDD-4BA9-BE50-FD8AFF248E7F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E9B9B-B855-4C42-B1EB-238F3AA99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372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B1CB-FCDD-4BA9-BE50-FD8AFF248E7F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E9B9B-B855-4C42-B1EB-238F3AA99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855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B1CB-FCDD-4BA9-BE50-FD8AFF248E7F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E9B9B-B855-4C42-B1EB-238F3AA99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941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B1CB-FCDD-4BA9-BE50-FD8AFF248E7F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E9B9B-B855-4C42-B1EB-238F3AA99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09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4B1CB-FCDD-4BA9-BE50-FD8AFF248E7F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AE9B9B-B855-4C42-B1EB-238F3AA99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4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4B1CB-FCDD-4BA9-BE50-FD8AFF248E7F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E9B9B-B855-4C42-B1EB-238F3AA99E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70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52400"/>
            <a:ext cx="8839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GB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en-GB" sz="36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2021</a:t>
            </a:r>
          </a:p>
          <a:p>
            <a:pPr algn="ctr"/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GB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dirty="0" err="1" smtClean="0">
                <a:latin typeface="Times New Roman" pitchFamily="18" charset="0"/>
                <a:cs typeface="Times New Roman" pitchFamily="18" charset="0"/>
              </a:rPr>
              <a:t>đọc</a:t>
            </a:r>
            <a:endParaRPr lang="en-GB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030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2736273" y="1307160"/>
            <a:ext cx="388619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659909" y="2239031"/>
            <a:ext cx="20389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32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huỷu tay</a:t>
            </a:r>
            <a:endParaRPr lang="en-US" sz="32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943600" y="2238376"/>
            <a:ext cx="17033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sz="32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nguệch</a:t>
            </a:r>
            <a:endParaRPr lang="en-US" sz="32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394836" y="2239964"/>
            <a:ext cx="199231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sz="32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Cô–rét–ti</a:t>
            </a:r>
            <a:endParaRPr lang="en-US" sz="32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2895600" y="3013944"/>
            <a:ext cx="126018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ọa</a:t>
            </a:r>
            <a:endParaRPr lang="en-US" sz="32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370605" y="3011489"/>
            <a:ext cx="19161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eaLnBrk="1" hangingPunct="1"/>
            <a:r>
              <a:rPr lang="en-US" sz="32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En–ri–cô </a:t>
            </a:r>
            <a:endParaRPr lang="en-US" sz="3200" b="1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36273" y="4876800"/>
            <a:ext cx="31999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338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2667000" y="533400"/>
            <a:ext cx="3505200" cy="1143000"/>
          </a:xfrm>
          <a:prstGeom prst="cloudCallout">
            <a:avLst>
              <a:gd name="adj1" fmla="val -41574"/>
              <a:gd name="adj2" fmla="val 9666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nl-NL" sz="2400" b="1" u="sng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2:</a:t>
            </a:r>
            <a:r>
              <a:rPr lang="nl-NL" sz="24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Tìm hiểu bài</a:t>
            </a:r>
            <a:endParaRPr lang="en-US" sz="24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86873" y="1905000"/>
            <a:ext cx="80772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                                 </a:t>
            </a:r>
            <a:r>
              <a:rPr lang="en-US" sz="2400" b="1" u="sng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3962400" y="2743200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4800" y="2514600"/>
            <a:ext cx="3657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419600" y="2709066"/>
            <a:ext cx="4009818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En-ri-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rét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-ti.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304800" y="3886200"/>
            <a:ext cx="3733800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giận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267200" y="3886200"/>
            <a:ext cx="4724400" cy="267765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fr-FR" sz="2400">
                <a:latin typeface="Arial" panose="020B0604020202020204" pitchFamily="34" charset="0"/>
              </a:rPr>
              <a:t> </a:t>
            </a:r>
            <a:r>
              <a:rPr lang="fr-FR" sz="2400" smtClean="0">
                <a:latin typeface="Arial" panose="020B0604020202020204" pitchFamily="34" charset="0"/>
              </a:rPr>
              <a:t> +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rét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-ti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chạm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khuỷu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En-ri-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En-ri-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nguệch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xấu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lầm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hỏng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En-ri-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tức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giận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thù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rét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-ti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đẩy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khuỷu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91000" y="2666995"/>
            <a:ext cx="3962400" cy="10247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4191000" y="3853654"/>
            <a:ext cx="4724400" cy="271020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8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4"/>
          <p:cNvSpPr>
            <a:spLocks noChangeArrowheads="1"/>
          </p:cNvSpPr>
          <p:nvPr/>
        </p:nvSpPr>
        <p:spPr bwMode="auto">
          <a:xfrm>
            <a:off x="2438400" y="533400"/>
            <a:ext cx="3505200" cy="1143000"/>
          </a:xfrm>
          <a:prstGeom prst="cloudCallout">
            <a:avLst>
              <a:gd name="adj1" fmla="val -41574"/>
              <a:gd name="adj2" fmla="val 9666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nl-NL" sz="2400" b="1" u="sng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2:</a:t>
            </a:r>
            <a:r>
              <a:rPr lang="nl-NL" sz="24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Tìm hiểu bài</a:t>
            </a:r>
            <a:endParaRPr lang="en-US" sz="24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319825" y="1905000"/>
            <a:ext cx="8077200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                                 </a:t>
            </a:r>
            <a:r>
              <a:rPr lang="en-US" sz="2400" b="1" u="sng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3886200" y="2751218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19825" y="2709930"/>
            <a:ext cx="3657600" cy="83099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En-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hối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hận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Cô-rét-ti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015526" y="2679273"/>
            <a:ext cx="4518874" cy="23083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dirty="0">
                <a:latin typeface="Arial" panose="020B0604020202020204" pitchFamily="34" charset="0"/>
              </a:rPr>
              <a:t>+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En-ri-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hối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hận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cơn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giận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khi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tĩnh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En-ri-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rét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-ti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chạm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khuỷu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tay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fr-FR" sz="24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fr-FR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En-ri-cô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sứt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thương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hối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hận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281725" y="4987597"/>
            <a:ext cx="3733800" cy="83099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En-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can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Cô-rét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4015526" y="5105399"/>
            <a:ext cx="4724400" cy="83099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dirty="0">
                <a:latin typeface="Arial" panose="020B0604020202020204" pitchFamily="34" charset="0"/>
              </a:rPr>
              <a:t>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En-ri-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đảm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fr-FR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rét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-ti.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76701" y="2751218"/>
            <a:ext cx="4320324" cy="220980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114801" y="5105399"/>
            <a:ext cx="4282224" cy="102473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639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4259687" y="2305050"/>
            <a:ext cx="0" cy="4114800"/>
          </a:xfrm>
          <a:prstGeom prst="line">
            <a:avLst/>
          </a:prstGeom>
          <a:noFill/>
          <a:ln w="9525">
            <a:solidFill>
              <a:srgbClr val="3333FF"/>
            </a:solidFill>
            <a:round/>
          </a:ln>
        </p:spPr>
        <p:txBody>
          <a:bodyPr/>
          <a:lstStyle/>
          <a:p>
            <a:endParaRPr lang="en-US">
              <a:ln>
                <a:solidFill>
                  <a:srgbClr val="3333FF"/>
                </a:solidFill>
              </a:ln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04800" y="3352800"/>
            <a:ext cx="3657600" cy="8302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>
                <a:latin typeface="Arial" panose="020B0604020202020204" pitchFamily="34" charset="0"/>
              </a:rPr>
              <a:t>+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lành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4267200" y="3352800"/>
            <a:ext cx="4724400" cy="230832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dirty="0">
                <a:latin typeface="Arial" panose="020B0604020202020204" pitchFamily="34" charset="0"/>
              </a:rPr>
              <a:t> </a:t>
            </a:r>
            <a:r>
              <a:rPr lang="fr-F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vi-VN" sz="2400" dirty="0">
                <a:latin typeface="+mj-lt"/>
              </a:rPr>
              <a:t>Khi En-ri-cô giơ cái thước lên toan đánh bạn thì Cô-rét-ti cười hiền hậu ngăn bạn lại: "Ấy đừng! Ta lại thân nhau như trước đi!". Thế rồi hai bạn ôm chầm lấy nhau và hứa sẽ không bao giờ giận nhau nữa.</a:t>
            </a:r>
            <a:endParaRPr lang="en-US" sz="2400" dirty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2667000" y="228600"/>
            <a:ext cx="3505200" cy="1143000"/>
          </a:xfrm>
          <a:prstGeom prst="cloudCallout">
            <a:avLst>
              <a:gd name="adj1" fmla="val -41574"/>
              <a:gd name="adj2" fmla="val 9666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nl-NL" sz="2400" b="1" u="sng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2:</a:t>
            </a:r>
            <a:r>
              <a:rPr lang="nl-NL" sz="24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Tìm hiểu bài</a:t>
            </a:r>
            <a:endParaRPr lang="en-US" sz="24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19825" y="1905000"/>
            <a:ext cx="8077200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                                 </a:t>
            </a:r>
            <a:r>
              <a:rPr lang="en-US" sz="2400" b="1" u="sng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38205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3962400" y="2743200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</a:ln>
        </p:spPr>
        <p:txBody>
          <a:bodyPr/>
          <a:lstStyle/>
          <a:p>
            <a:endParaRPr lang="en-US"/>
          </a:p>
        </p:txBody>
      </p:sp>
      <p:sp>
        <p:nvSpPr>
          <p:cNvPr id="5" name="Text Box 9"/>
          <p:cNvSpPr txBox="1">
            <a:spLocks noChangeArrowheads="1"/>
          </p:cNvSpPr>
          <p:nvPr/>
        </p:nvSpPr>
        <p:spPr bwMode="auto">
          <a:xfrm>
            <a:off x="171719" y="3200400"/>
            <a:ext cx="3733800" cy="83099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solidFill>
                  <a:srgbClr val="006600"/>
                </a:solidFill>
                <a:latin typeface="Arial" panose="020B0604020202020204" pitchFamily="34" charset="0"/>
              </a:rPr>
              <a:t>+</a:t>
            </a:r>
            <a:r>
              <a:rPr lang="en-US" sz="2400">
                <a:latin typeface="Arial" panose="020B0604020202020204" pitchFamily="34" charset="0"/>
              </a:rPr>
              <a:t> </a:t>
            </a:r>
            <a:r>
              <a:rPr lang="en-US" sz="2400" b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 em, mỗi bạn </a:t>
            </a:r>
            <a:r>
              <a:rPr lang="en-US" sz="2400" b="1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smtClean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 gì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khen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6" name="Text Box 10"/>
          <p:cNvSpPr txBox="1">
            <a:spLocks noChangeArrowheads="1"/>
          </p:cNvSpPr>
          <p:nvPr/>
        </p:nvSpPr>
        <p:spPr bwMode="auto">
          <a:xfrm>
            <a:off x="4046113" y="3069112"/>
            <a:ext cx="4350912" cy="15696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- En-ri-cô đáng khen vì cậu biết ân hận, biết thương bạn. Khi bạn làm lành, cậu cảm động ôm chầm lấy bạn.</a:t>
            </a:r>
          </a:p>
        </p:txBody>
      </p:sp>
      <p:sp>
        <p:nvSpPr>
          <p:cNvPr id="7" name="AutoShape 4"/>
          <p:cNvSpPr>
            <a:spLocks noChangeArrowheads="1"/>
          </p:cNvSpPr>
          <p:nvPr/>
        </p:nvSpPr>
        <p:spPr bwMode="auto">
          <a:xfrm>
            <a:off x="3269087" y="198549"/>
            <a:ext cx="3657600" cy="1143000"/>
          </a:xfrm>
          <a:prstGeom prst="cloudCallout">
            <a:avLst>
              <a:gd name="adj1" fmla="val -41574"/>
              <a:gd name="adj2" fmla="val 96667"/>
            </a:avLst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nl-NL" sz="2400" b="1" u="sng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2:</a:t>
            </a:r>
            <a:r>
              <a:rPr lang="nl-NL" sz="24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Tìm hiểu bài</a:t>
            </a:r>
            <a:endParaRPr lang="en-US" sz="24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19825" y="1504950"/>
            <a:ext cx="8077200" cy="461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u="sng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                                                </a:t>
            </a:r>
            <a:r>
              <a:rPr lang="en-US" sz="2400" b="1" u="sng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1" u="sng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4066895" y="4647295"/>
            <a:ext cx="4350912" cy="156966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smtClean="0">
                <a:latin typeface="Times New Roman" pitchFamily="18" charset="0"/>
                <a:cs typeface="Times New Roman" pitchFamily="18" charset="0"/>
              </a:rPr>
              <a:t>- Cô-rét-ti đáng khen vì cậu biết quý trọng tình bạn và rất độ lượng nên đã chủ động làm lành với bạn.</a:t>
            </a:r>
          </a:p>
        </p:txBody>
      </p:sp>
    </p:spTree>
    <p:extLst>
      <p:ext uri="{BB962C8B-B14F-4D97-AF65-F5344CB8AC3E}">
        <p14:creationId xmlns:p14="http://schemas.microsoft.com/office/powerpoint/2010/main" val="3624949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228600" y="152400"/>
            <a:ext cx="8686800" cy="6571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6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r>
              <a:rPr lang="en-US" sz="36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marL="342900" indent="-342900" algn="ctr" fontAlgn="base">
              <a:spcBef>
                <a:spcPct val="0"/>
              </a:spcBef>
              <a:spcAft>
                <a:spcPct val="0"/>
              </a:spcAft>
            </a:pPr>
            <a:endParaRPr lang="en-US" sz="2800" b="1" dirty="0" smtClean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latin typeface="Times New Roman" panose="02020603050405020304"/>
                <a:ea typeface="Times New Roman" panose="02020603050405020304"/>
              </a:rPr>
              <a:t>1.Tôi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đang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nắn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nót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viết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 smtClean="0">
                <a:latin typeface="Times New Roman" panose="02020603050405020304"/>
                <a:ea typeface="Times New Roman" panose="02020603050405020304"/>
              </a:rPr>
              <a:t>từng</a:t>
            </a:r>
            <a:r>
              <a:rPr lang="en-US" sz="2400" dirty="0" smtClean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 smtClean="0">
                <a:latin typeface="Times New Roman" panose="02020603050405020304"/>
                <a:ea typeface="Times New Roman" panose="02020603050405020304"/>
              </a:rPr>
              <a:t>chữ</a:t>
            </a:r>
            <a:r>
              <a:rPr lang="en-US" sz="2400" dirty="0" smtClean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 smtClean="0">
                <a:latin typeface="Times New Roman" panose="02020603050405020304"/>
                <a:ea typeface="Times New Roman" panose="02020603050405020304"/>
              </a:rPr>
              <a:t>thì</a:t>
            </a:r>
            <a:r>
              <a:rPr lang="en-US" sz="2400" dirty="0" smtClean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Cô-rét-ti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chạm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khuỷu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tay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vào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 smtClean="0">
                <a:latin typeface="Times New Roman" panose="02020603050405020304"/>
                <a:ea typeface="Times New Roman" panose="02020603050405020304"/>
              </a:rPr>
              <a:t>tôi</a:t>
            </a:r>
            <a:r>
              <a:rPr lang="en-US" sz="2400" dirty="0" smtClean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làm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cho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cây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bút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nguệch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ra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một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đường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rất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xấu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Tôi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nổi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giận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Cô-rét-ti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cười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đáp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: "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Mình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không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cố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ý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đâu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!"</a:t>
            </a:r>
            <a:br>
              <a:rPr lang="en-US" sz="2400" dirty="0">
                <a:latin typeface="Times New Roman" panose="02020603050405020304"/>
                <a:ea typeface="Times New Roman" panose="02020603050405020304"/>
              </a:rPr>
            </a:br>
            <a:r>
              <a:rPr lang="en-US" sz="2400" dirty="0" smtClean="0">
                <a:latin typeface="Times New Roman" panose="02020603050405020304"/>
                <a:ea typeface="Times New Roman" panose="02020603050405020304"/>
              </a:rPr>
              <a:t>    </a:t>
            </a:r>
            <a:r>
              <a:rPr lang="en-US" sz="2400" dirty="0" err="1" smtClean="0">
                <a:latin typeface="Times New Roman" panose="02020603050405020304"/>
                <a:ea typeface="Times New Roman" panose="02020603050405020304"/>
              </a:rPr>
              <a:t>Cái</a:t>
            </a:r>
            <a:r>
              <a:rPr lang="en-US" sz="2400" dirty="0" smtClean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cười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của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cậu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làm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tôi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càng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tức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Tôi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nghĩ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 smtClean="0">
                <a:latin typeface="Times New Roman" panose="02020603050405020304"/>
                <a:ea typeface="Times New Roman" panose="02020603050405020304"/>
              </a:rPr>
              <a:t>là</a:t>
            </a:r>
            <a:r>
              <a:rPr lang="en-US" sz="2400" dirty="0" smtClean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 smtClean="0">
                <a:latin typeface="Times New Roman" panose="02020603050405020304"/>
                <a:ea typeface="Times New Roman" panose="02020603050405020304"/>
              </a:rPr>
              <a:t>cậu</a:t>
            </a:r>
            <a:r>
              <a:rPr lang="en-US" sz="2400" dirty="0" smtClean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vừa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được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phần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thưởng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nên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kiêu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căng</a:t>
            </a:r>
            <a:r>
              <a:rPr lang="en-US" sz="2400" dirty="0" smtClean="0">
                <a:latin typeface="Times New Roman" panose="02020603050405020304"/>
                <a:ea typeface="Times New Roman" panose="02020603050405020304"/>
              </a:rPr>
              <a:t>.</a:t>
            </a:r>
          </a:p>
          <a:p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2.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Lát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sau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để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trả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thù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tôi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đẩy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Cô-rét-ti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một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cái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đến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nỗi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hỏng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hết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trang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tập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viết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của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cậu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Cậu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ta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giận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đỏ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mặt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giơ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tay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dọa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tôi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nói</a:t>
            </a:r>
            <a:r>
              <a:rPr lang="en-US" sz="2400" dirty="0" smtClean="0">
                <a:latin typeface="Times New Roman" panose="02020603050405020304"/>
                <a:ea typeface="Times New Roman" panose="02020603050405020304"/>
              </a:rPr>
              <a:t>: "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Cậu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cố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ý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đấy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nhé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!"</a:t>
            </a:r>
            <a:br>
              <a:rPr lang="en-US" sz="2400" dirty="0">
                <a:latin typeface="Times New Roman" panose="02020603050405020304"/>
                <a:ea typeface="Times New Roman" panose="02020603050405020304"/>
              </a:rPr>
            </a:br>
            <a:r>
              <a:rPr lang="en-US" sz="2400" dirty="0" smtClean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 smtClean="0">
                <a:latin typeface="Times New Roman" panose="02020603050405020304"/>
                <a:ea typeface="Times New Roman" panose="02020603050405020304"/>
              </a:rPr>
              <a:t>Thấy</a:t>
            </a:r>
            <a:r>
              <a:rPr lang="en-US" sz="2400" dirty="0" smtClean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thầy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giáo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nhìn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cậu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hạ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tay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xuống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nhưng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lại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nói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thêm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: "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Lát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nữa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ta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gặp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nhau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ở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cổng</a:t>
            </a:r>
            <a:r>
              <a:rPr lang="en-US" sz="2400" dirty="0" smtClean="0">
                <a:latin typeface="Times New Roman" panose="02020603050405020304"/>
                <a:ea typeface="Times New Roman" panose="02020603050405020304"/>
              </a:rPr>
              <a:t>.”</a:t>
            </a:r>
          </a:p>
          <a:p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3.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Cơn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giận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lắng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xuống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Tôi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bắt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đầu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 smtClean="0">
                <a:latin typeface="Times New Roman" panose="02020603050405020304"/>
                <a:ea typeface="Times New Roman" panose="02020603050405020304"/>
              </a:rPr>
              <a:t>thấy</a:t>
            </a:r>
            <a:r>
              <a:rPr lang="en-US" sz="2400" dirty="0" smtClean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 smtClean="0">
                <a:latin typeface="Times New Roman" panose="02020603050405020304"/>
                <a:ea typeface="Times New Roman" panose="02020603050405020304"/>
              </a:rPr>
              <a:t>hối</a:t>
            </a:r>
            <a:r>
              <a:rPr lang="en-US" sz="2400" dirty="0" smtClean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hận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Chắc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là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Cô-rét-ti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không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cố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ý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chạm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vào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khuỷu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tay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tôi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thật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Tôi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nhìn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cậu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thấy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vai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áo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cậu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sứt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chỉ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chắc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vì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cậu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đã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vác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củi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giúp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mẹ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Bỗng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 smtClean="0">
                <a:latin typeface="Times New Roman" panose="02020603050405020304"/>
                <a:ea typeface="Times New Roman" panose="02020603050405020304"/>
              </a:rPr>
              <a:t>nhiên</a:t>
            </a:r>
            <a:r>
              <a:rPr lang="en-US" sz="2400" dirty="0" smtClean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tôi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muốn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xin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lỗi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Cô-rét-ti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nhưng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không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đủ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can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đảm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.</a:t>
            </a:r>
            <a:br>
              <a:rPr lang="en-US" sz="2400" dirty="0">
                <a:latin typeface="Times New Roman" panose="02020603050405020304"/>
                <a:ea typeface="Times New Roman" panose="02020603050405020304"/>
              </a:rPr>
            </a:br>
            <a:endParaRPr lang="en-US" sz="2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73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6"/>
          <p:cNvSpPr txBox="1">
            <a:spLocks noChangeArrowheads="1"/>
          </p:cNvSpPr>
          <p:nvPr/>
        </p:nvSpPr>
        <p:spPr bwMode="auto">
          <a:xfrm>
            <a:off x="228600" y="304800"/>
            <a:ext cx="8743950" cy="58169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Ai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có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lỗi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/>
                <a:ea typeface="Times New Roman" panose="02020603050405020304"/>
              </a:rPr>
              <a:t> ?</a:t>
            </a:r>
          </a:p>
          <a:p>
            <a:pPr algn="ctr"/>
            <a:endParaRPr lang="en-US" sz="2800" b="1" dirty="0" smtClean="0">
              <a:solidFill>
                <a:srgbClr val="FF0000"/>
              </a:solidFill>
              <a:latin typeface="Times New Roman" panose="02020603050405020304"/>
              <a:ea typeface="Times New Roman" panose="02020603050405020304"/>
            </a:endParaRPr>
          </a:p>
          <a:p>
            <a:r>
              <a:rPr lang="en-US" sz="2400" dirty="0" smtClean="0">
                <a:latin typeface="Times New Roman" panose="02020603050405020304"/>
                <a:ea typeface="Times New Roman" panose="02020603050405020304"/>
              </a:rPr>
              <a:t>4. 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Tan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học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tôi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thấy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Cô-rét-ti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đi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theo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mình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Tôi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đứng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lại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rút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cây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thước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kẻ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cầm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tay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Cậu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ta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đi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tới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tôi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giơ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thước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lên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.</a:t>
            </a:r>
            <a:br>
              <a:rPr lang="en-US" sz="2400" dirty="0">
                <a:latin typeface="Times New Roman" panose="02020603050405020304"/>
                <a:ea typeface="Times New Roman" panose="02020603050405020304"/>
              </a:rPr>
            </a:br>
            <a:r>
              <a:rPr lang="en-US" sz="2400" dirty="0" smtClean="0">
                <a:latin typeface="Times New Roman" panose="02020603050405020304"/>
                <a:ea typeface="Times New Roman" panose="02020603050405020304"/>
              </a:rPr>
              <a:t>   -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Ấy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đừng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! -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Cô-rét-ti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cười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hiền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 smtClean="0">
                <a:latin typeface="Times New Roman" panose="02020603050405020304"/>
                <a:ea typeface="Times New Roman" panose="02020603050405020304"/>
              </a:rPr>
              <a:t>hậu</a:t>
            </a:r>
            <a:r>
              <a:rPr lang="en-US" sz="2400" dirty="0" smtClean="0">
                <a:latin typeface="Times New Roman" panose="02020603050405020304"/>
                <a:ea typeface="Times New Roman" panose="02020603050405020304"/>
              </a:rPr>
              <a:t> - 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Ta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lại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thân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nhau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như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trước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đi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!</a:t>
            </a:r>
            <a:br>
              <a:rPr lang="en-US" sz="2400" dirty="0">
                <a:latin typeface="Times New Roman" panose="02020603050405020304"/>
                <a:ea typeface="Times New Roman" panose="02020603050405020304"/>
              </a:rPr>
            </a:br>
            <a:r>
              <a:rPr lang="en-US" sz="2400" dirty="0" smtClean="0">
                <a:latin typeface="Times New Roman" panose="02020603050405020304"/>
                <a:ea typeface="Times New Roman" panose="02020603050405020304"/>
              </a:rPr>
              <a:t>   </a:t>
            </a:r>
            <a:r>
              <a:rPr lang="en-US" sz="2400" dirty="0" err="1" smtClean="0">
                <a:latin typeface="Times New Roman" panose="02020603050405020304"/>
                <a:ea typeface="Times New Roman" panose="02020603050405020304"/>
              </a:rPr>
              <a:t>Tôi</a:t>
            </a:r>
            <a:r>
              <a:rPr lang="en-US" sz="2400" dirty="0" smtClean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ngạc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nhiên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ngây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ra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một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lúc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rồi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ôm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chầm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lấy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bạn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Cô-rét-ti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nói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:</a:t>
            </a:r>
            <a:br>
              <a:rPr lang="en-US" sz="2400" dirty="0">
                <a:latin typeface="Times New Roman" panose="02020603050405020304"/>
                <a:ea typeface="Times New Roman" panose="02020603050405020304"/>
              </a:rPr>
            </a:br>
            <a:r>
              <a:rPr lang="en-US" sz="2400" dirty="0" smtClean="0">
                <a:latin typeface="Times New Roman" panose="02020603050405020304"/>
                <a:ea typeface="Times New Roman" panose="02020603050405020304"/>
              </a:rPr>
              <a:t>   -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Chúng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ta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sẽ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không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bao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giờ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giận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nhau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nữa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phải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không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En-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ri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-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cô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?</a:t>
            </a:r>
            <a:br>
              <a:rPr lang="en-US" sz="2400" dirty="0">
                <a:latin typeface="Times New Roman" panose="02020603050405020304"/>
                <a:ea typeface="Times New Roman" panose="02020603050405020304"/>
              </a:rPr>
            </a:br>
            <a:r>
              <a:rPr lang="en-US" sz="2400" dirty="0" smtClean="0">
                <a:latin typeface="Times New Roman" panose="02020603050405020304"/>
                <a:ea typeface="Times New Roman" panose="02020603050405020304"/>
              </a:rPr>
              <a:t>   -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Không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bao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giờ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!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không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bao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giờ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! -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Tôi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trả</a:t>
            </a:r>
            <a:r>
              <a:rPr lang="en-US" sz="24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400" dirty="0" err="1">
                <a:latin typeface="Times New Roman" panose="02020603050405020304"/>
                <a:ea typeface="Times New Roman" panose="02020603050405020304"/>
              </a:rPr>
              <a:t>lời</a:t>
            </a:r>
            <a:r>
              <a:rPr lang="en-US" sz="2400" dirty="0" smtClean="0">
                <a:latin typeface="Times New Roman" panose="02020603050405020304"/>
                <a:ea typeface="Times New Roman" panose="02020603050405020304"/>
              </a:rPr>
              <a:t>.</a:t>
            </a:r>
          </a:p>
          <a:p>
            <a:r>
              <a:rPr lang="en-US" sz="2400" dirty="0" smtClean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5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Về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nhà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tôi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kể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chuyện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cho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bố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nghe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tưởng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bố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sẽ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vui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lòng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Nào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ngờ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bố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mắng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: “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Đáng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lẽ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chính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phải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xin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lỗi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bạn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vì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lỗi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Thế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mà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con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lại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giơ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thước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dọa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đánh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bạn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”.</a:t>
            </a:r>
            <a:b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                                                </a:t>
            </a:r>
            <a:endParaRPr lang="en-US" sz="2400" dirty="0" smtClean="0">
              <a:latin typeface="Times New Roman" panose="02020603050405020304" pitchFamily="18" charset="0"/>
              <a:ea typeface="Times New Roman" panose="02020603050405020304"/>
              <a:cs typeface="Times New Roman" panose="02020603050405020304" pitchFamily="18" charset="0"/>
            </a:endParaRPr>
          </a:p>
          <a:p>
            <a:r>
              <a:rPr lang="en-US" sz="2400" b="1" i="1" dirty="0">
                <a:solidFill>
                  <a:srgbClr val="FF33CC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rgbClr val="FF33CC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                                                                             </a:t>
            </a:r>
            <a:r>
              <a:rPr lang="en-US" sz="2000" b="1" i="1" dirty="0" smtClean="0">
                <a:solidFill>
                  <a:srgbClr val="FF33CC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Theo </a:t>
            </a:r>
            <a:r>
              <a:rPr lang="en-US" sz="2000" b="1" i="1" dirty="0">
                <a:solidFill>
                  <a:srgbClr val="FF33CC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A-MI-XI</a:t>
            </a:r>
            <a:r>
              <a:rPr lang="en-US" sz="2000" b="1" i="1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/>
            </a:r>
            <a:br>
              <a:rPr lang="en-US" sz="2000" b="1" i="1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r>
              <a:rPr lang="en-US" sz="2000" b="1" i="1" dirty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                                                </a:t>
            </a:r>
            <a:r>
              <a:rPr lang="en-US" sz="2000" b="1" i="1" dirty="0" smtClean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                                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(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Hoàng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Thiếu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Sơn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dịch</a:t>
            </a:r>
            <a: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)</a:t>
            </a:r>
            <a:br>
              <a:rPr lang="en-US" sz="2400" b="1" dirty="0">
                <a:solidFill>
                  <a:srgbClr val="006600"/>
                </a:solidFill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</a:br>
            <a:r>
              <a:rPr lang="en-US" sz="2000" b="1" dirty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 </a:t>
            </a:r>
            <a:endParaRPr lang="en-US" sz="2100" b="1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73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0"/>
          <p:cNvSpPr>
            <a:spLocks noChangeArrowheads="1"/>
          </p:cNvSpPr>
          <p:nvPr/>
        </p:nvSpPr>
        <p:spPr bwMode="auto">
          <a:xfrm>
            <a:off x="381000" y="1447800"/>
            <a:ext cx="8305800" cy="3354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200" i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Bài chia thành 5 đoạn:</a:t>
            </a:r>
          </a:p>
          <a:p>
            <a:pPr eaLnBrk="1" hangingPunct="1"/>
            <a:r>
              <a:rPr lang="en-US" altLang="en-US" sz="3200" i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800" i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Đoạn 1: “Tôi đang nắn nót…..nên kiêu căng”</a:t>
            </a:r>
          </a:p>
          <a:p>
            <a:pPr eaLnBrk="1" hangingPunct="1"/>
            <a:r>
              <a:rPr lang="en-US" altLang="en-US" sz="3200" i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altLang="en-US" sz="2800" i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Đoạn 2: “Lát sau,………….gặp nhau ở cổng”</a:t>
            </a:r>
          </a:p>
          <a:p>
            <a:pPr eaLnBrk="1" hangingPunct="1"/>
            <a:r>
              <a:rPr lang="en-US" altLang="en-US" sz="2800" i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+ Đoạn 3: “Cơn giận lắng xuống…….can đảm”</a:t>
            </a:r>
          </a:p>
          <a:p>
            <a:pPr eaLnBrk="1" hangingPunct="1"/>
            <a:r>
              <a:rPr lang="en-US" altLang="en-US" sz="2800" i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+ Đoạn 4: “Tan học…………………tôi trả lời”</a:t>
            </a:r>
          </a:p>
          <a:p>
            <a:pPr eaLnBrk="1" hangingPunct="1"/>
            <a:r>
              <a:rPr lang="en-US" altLang="en-US" sz="2800" i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+ Đoạn 5: “Về nhà……………….     đánh bạn”</a:t>
            </a:r>
          </a:p>
          <a:p>
            <a:pPr algn="ctr" eaLnBrk="1" hangingPunct="1"/>
            <a:endParaRPr lang="en-US" altLang="en-US" sz="3200" i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2668588" y="0"/>
            <a:ext cx="5256212" cy="1069975"/>
            <a:chOff x="2771800" y="764704"/>
            <a:chExt cx="4032448" cy="1335710"/>
          </a:xfrm>
        </p:grpSpPr>
        <p:pic>
          <p:nvPicPr>
            <p:cNvPr id="6" name="图片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6667" r="6732" b="25294"/>
            <a:stretch>
              <a:fillRect/>
            </a:stretch>
          </p:blipFill>
          <p:spPr bwMode="auto">
            <a:xfrm>
              <a:off x="2771800" y="764704"/>
              <a:ext cx="4032448" cy="13357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Box 9"/>
            <p:cNvSpPr txBox="1">
              <a:spLocks noChangeArrowheads="1"/>
            </p:cNvSpPr>
            <p:nvPr/>
          </p:nvSpPr>
          <p:spPr bwMode="auto">
            <a:xfrm>
              <a:off x="3496734" y="1390281"/>
              <a:ext cx="2446656" cy="6528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i="1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r>
                <a:rPr lang="en-US" altLang="en-US" sz="28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Luyện</a:t>
              </a: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đọc</a:t>
              </a:r>
              <a:r>
                <a:rPr lang="en-US" alt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altLang="en-US" sz="2800" b="1" dirty="0" err="1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đoạn</a:t>
              </a:r>
              <a:endPara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32284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19200" y="3733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95400" y="152400"/>
            <a:ext cx="65532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02673" y="1325809"/>
            <a:ext cx="8153400" cy="3505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7665" y="1739581"/>
            <a:ext cx="762692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anose="02020603050405020304"/>
                <a:ea typeface="Times New Roman" panose="02020603050405020304"/>
              </a:rPr>
              <a:t>     1.Tôi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đang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nắn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nót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viết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từng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chữ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thì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Cô-rét-ti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chạm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khuỷu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tay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vào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tôi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làm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cho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cây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bút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nguệch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ra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một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đường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rất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xấu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Tôi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nổi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giận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Cô-rét-ti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cười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đáp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: "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Mình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không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cố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ý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đâu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!"</a:t>
            </a:r>
            <a:br>
              <a:rPr lang="en-US" sz="2800" dirty="0">
                <a:latin typeface="Times New Roman" panose="02020603050405020304"/>
                <a:ea typeface="Times New Roman" panose="02020603050405020304"/>
              </a:rPr>
            </a:b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   </a:t>
            </a:r>
            <a:r>
              <a:rPr lang="en-US" sz="2800" dirty="0" smtClean="0">
                <a:latin typeface="Times New Roman" panose="02020603050405020304"/>
                <a:ea typeface="Times New Roman" panose="02020603050405020304"/>
              </a:rPr>
              <a:t>  </a:t>
            </a:r>
            <a:r>
              <a:rPr lang="en-US" sz="2800" dirty="0" err="1" smtClean="0">
                <a:latin typeface="Times New Roman" panose="02020603050405020304"/>
                <a:ea typeface="Times New Roman" panose="02020603050405020304"/>
              </a:rPr>
              <a:t>Cái</a:t>
            </a:r>
            <a:r>
              <a:rPr lang="en-US" sz="2800" dirty="0" smtClean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cười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của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cậu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làm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tôi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càng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tức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Tôi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nghĩ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là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cậu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vừa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được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phần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thưởng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nên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kiêu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căng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9242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295400" y="152400"/>
            <a:ext cx="65532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602673" y="1325809"/>
            <a:ext cx="8153400" cy="3505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14400" y="1739581"/>
            <a:ext cx="76962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/>
                <a:ea typeface="Times New Roman" panose="02020603050405020304"/>
              </a:rPr>
              <a:t>      2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Lát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sau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để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trả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thù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tôi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đẩy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Cô-rét-ti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một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cái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đến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nỗi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hỏng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hết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trang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tập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viết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của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cậu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Cậu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ta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giận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đỏ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mặt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giơ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tay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dọa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tôi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nói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: "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Cậu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cố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ý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đấy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nhé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!"</a:t>
            </a:r>
            <a:br>
              <a:rPr lang="en-US" sz="2800" dirty="0">
                <a:latin typeface="Times New Roman" panose="02020603050405020304"/>
                <a:ea typeface="Times New Roman" panose="02020603050405020304"/>
              </a:rPr>
            </a:b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smtClean="0">
                <a:latin typeface="Times New Roman" panose="02020603050405020304"/>
                <a:ea typeface="Times New Roman" panose="02020603050405020304"/>
              </a:rPr>
              <a:t>    </a:t>
            </a:r>
            <a:r>
              <a:rPr lang="en-US" sz="2800" dirty="0" err="1" smtClean="0">
                <a:latin typeface="Times New Roman" panose="02020603050405020304"/>
                <a:ea typeface="Times New Roman" panose="02020603050405020304"/>
              </a:rPr>
              <a:t>Thấy</a:t>
            </a:r>
            <a:r>
              <a:rPr lang="en-US" sz="2800" dirty="0" smtClean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thầy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giáo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nhìn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cậu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hạ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tay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xuống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nhưng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lại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nói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thêm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: "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Lát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nữa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ta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gặp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nhau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ở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cổng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1466575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295400" y="152400"/>
            <a:ext cx="65532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02673" y="1325809"/>
            <a:ext cx="8153400" cy="3505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38200" y="1739581"/>
            <a:ext cx="76962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/>
                <a:ea typeface="Times New Roman" panose="02020603050405020304"/>
              </a:rPr>
              <a:t>     3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Cơn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giận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lắng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xuống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Tôi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bắt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đầu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thấy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hối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hận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Chắc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là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Cô-rét-ti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không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cố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ý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chạm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vào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khuỷu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tay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tôi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thật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Tôi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nhìn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cậu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thấy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vai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áo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cậu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sứt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chỉ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chắc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vì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cậu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đã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vác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củi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giúp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mẹ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.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Bỗng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nhiên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tôi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muốn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xin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lỗi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Cô-rét-ti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,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nhưng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không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đủ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 can </a:t>
            </a:r>
            <a:r>
              <a:rPr lang="en-US" sz="2800" dirty="0" err="1">
                <a:latin typeface="Times New Roman" panose="02020603050405020304"/>
                <a:ea typeface="Times New Roman" panose="02020603050405020304"/>
              </a:rPr>
              <a:t>đảm</a:t>
            </a:r>
            <a:r>
              <a:rPr lang="en-US" sz="2800" dirty="0">
                <a:latin typeface="Times New Roman" panose="02020603050405020304"/>
                <a:ea typeface="Times New Roman" panose="02020603050405020304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62019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152400"/>
            <a:ext cx="65532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02673" y="1325808"/>
            <a:ext cx="8153401" cy="459939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13510" y="1524000"/>
            <a:ext cx="80425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smtClean="0">
                <a:latin typeface="Times New Roman" panose="02020603050405020304"/>
                <a:ea typeface="Times New Roman" panose="02020603050405020304"/>
              </a:rPr>
              <a:t>     </a:t>
            </a:r>
            <a:r>
              <a:rPr lang="en-US" sz="2800">
                <a:latin typeface="Times New Roman" panose="02020603050405020304"/>
                <a:ea typeface="Times New Roman" panose="02020603050405020304"/>
              </a:rPr>
              <a:t>4. Tan học, tôi thấy Cô-rét-ti đi theo mình. Tôi đứng lại, rút cây thước kẻ cầm tay. Cậu ta đi tới, tôi giơ thước lên.</a:t>
            </a:r>
            <a:br>
              <a:rPr lang="en-US" sz="2800">
                <a:latin typeface="Times New Roman" panose="02020603050405020304"/>
                <a:ea typeface="Times New Roman" panose="02020603050405020304"/>
              </a:rPr>
            </a:br>
            <a:r>
              <a:rPr lang="en-US" sz="2800">
                <a:latin typeface="Times New Roman" panose="02020603050405020304"/>
                <a:ea typeface="Times New Roman" panose="02020603050405020304"/>
              </a:rPr>
              <a:t>   - Ấy đừng! - Cô-rét-ti cười hiền hậu - Ta lại thân nhau như trước đi!</a:t>
            </a:r>
            <a:br>
              <a:rPr lang="en-US" sz="2800">
                <a:latin typeface="Times New Roman" panose="02020603050405020304"/>
                <a:ea typeface="Times New Roman" panose="02020603050405020304"/>
              </a:rPr>
            </a:br>
            <a:r>
              <a:rPr lang="en-US" sz="2800">
                <a:latin typeface="Times New Roman" panose="02020603050405020304"/>
                <a:ea typeface="Times New Roman" panose="02020603050405020304"/>
              </a:rPr>
              <a:t>   Tôi ngạc nhiên, ngây ra một lúc, rồi ôm chầm lấy bạn. Cô-rét-ti nói:</a:t>
            </a:r>
            <a:br>
              <a:rPr lang="en-US" sz="2800">
                <a:latin typeface="Times New Roman" panose="02020603050405020304"/>
                <a:ea typeface="Times New Roman" panose="02020603050405020304"/>
              </a:rPr>
            </a:br>
            <a:r>
              <a:rPr lang="en-US" sz="2800">
                <a:latin typeface="Times New Roman" panose="02020603050405020304"/>
                <a:ea typeface="Times New Roman" panose="02020603050405020304"/>
              </a:rPr>
              <a:t>   - Chúng ta sẽ không bao giờ giận nhau nữa, phải không En-ri-cô?</a:t>
            </a:r>
            <a:br>
              <a:rPr lang="en-US" sz="2800">
                <a:latin typeface="Times New Roman" panose="02020603050405020304"/>
                <a:ea typeface="Times New Roman" panose="02020603050405020304"/>
              </a:rPr>
            </a:br>
            <a:r>
              <a:rPr lang="en-US" sz="2800">
                <a:latin typeface="Times New Roman" panose="02020603050405020304"/>
                <a:ea typeface="Times New Roman" panose="02020603050405020304"/>
              </a:rPr>
              <a:t>   - Không bao giờ! không bao giờ! - Tôi trả lời.</a:t>
            </a:r>
            <a:endParaRPr lang="en-US" sz="2800" dirty="0">
              <a:latin typeface="Times New Roman" panose="02020603050405020304"/>
              <a:ea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00620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0" y="152400"/>
            <a:ext cx="65532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lỗi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2673" y="1325809"/>
            <a:ext cx="8153400" cy="3505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65909" y="1905000"/>
            <a:ext cx="762692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smtClean="0">
                <a:latin typeface="Times New Roman" panose="02020603050405020304"/>
                <a:ea typeface="Times New Roman" panose="02020603050405020304"/>
              </a:rPr>
              <a:t>      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5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/>
                <a:cs typeface="Times New Roman" panose="02020603050405020304" pitchFamily="18" charset="0"/>
              </a:rPr>
              <a:t>. Về nhà, tôi kể chuyện cho bố nghe, tưởng bố sẽ vui lòng. Nào ngờ bố mắng: “Đáng lẽ chính con phải xin lỗi bạn vì con có lỗi. Thế mà con lại giơ thước dọa đánh bạn”.</a:t>
            </a:r>
            <a:endParaRPr lang="en-US" sz="2800" dirty="0">
              <a:latin typeface="Times New Roman" panose="02020603050405020304"/>
              <a:ea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896833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715</Words>
  <Application>Microsoft Office PowerPoint</Application>
  <PresentationFormat>On-screen Show (4:3)</PresentationFormat>
  <Paragraphs>63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HUNGPHAT</cp:lastModifiedBy>
  <cp:revision>8</cp:revision>
  <dcterms:created xsi:type="dcterms:W3CDTF">2021-09-27T03:49:07Z</dcterms:created>
  <dcterms:modified xsi:type="dcterms:W3CDTF">2021-10-06T06:26:29Z</dcterms:modified>
</cp:coreProperties>
</file>