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303" r:id="rId2"/>
    <p:sldId id="305" r:id="rId3"/>
    <p:sldId id="306" r:id="rId4"/>
    <p:sldId id="307" r:id="rId5"/>
    <p:sldId id="308" r:id="rId6"/>
    <p:sldId id="309" r:id="rId7"/>
    <p:sldId id="311" r:id="rId8"/>
    <p:sldId id="319" r:id="rId9"/>
    <p:sldId id="320" r:id="rId10"/>
    <p:sldId id="297" r:id="rId11"/>
    <p:sldId id="298" r:id="rId12"/>
    <p:sldId id="299" r:id="rId13"/>
    <p:sldId id="300" r:id="rId14"/>
    <p:sldId id="338" r:id="rId15"/>
    <p:sldId id="335" r:id="rId16"/>
    <p:sldId id="336" r:id="rId17"/>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BDBF"/>
    <a:srgbClr val="FFBDFF"/>
    <a:srgbClr val="FFEC5D"/>
    <a:srgbClr val="8FE193"/>
    <a:srgbClr val="00D25F"/>
    <a:srgbClr val="CDFFE4"/>
    <a:srgbClr val="99CCFF"/>
    <a:srgbClr val="FF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7" autoAdjust="0"/>
    <p:restoredTop sz="84164" autoAdjust="0"/>
  </p:normalViewPr>
  <p:slideViewPr>
    <p:cSldViewPr>
      <p:cViewPr>
        <p:scale>
          <a:sx n="98" d="100"/>
          <a:sy n="98" d="100"/>
        </p:scale>
        <p:origin x="-72" y="1230"/>
      </p:cViewPr>
      <p:guideLst>
        <p:guide orient="horz" pos="2170"/>
        <p:guide pos="3873"/>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6EC521-8BB2-447E-A210-7269D75CCBE4}" type="datetimeFigureOut">
              <a:rPr lang="en-US" smtClean="0"/>
              <a:t>03/10/2021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4AB91-A8C2-45A2-A8DC-9C24C78B8DEA}" type="slidenum">
              <a:rPr lang="en-US" smtClean="0"/>
              <a:t>‹#›</a:t>
            </a:fld>
            <a:endParaRPr lang="en-US"/>
          </a:p>
        </p:txBody>
      </p:sp>
    </p:spTree>
    <p:extLst>
      <p:ext uri="{BB962C8B-B14F-4D97-AF65-F5344CB8AC3E}">
        <p14:creationId xmlns:p14="http://schemas.microsoft.com/office/powerpoint/2010/main" val="1346646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68609"/>
          <p:cNvSpPr>
            <a:spLocks noGrp="1" noRot="1" noChangeAspect="1" noTextEdit="1"/>
          </p:cNvSpPr>
          <p:nvPr>
            <p:ph type="sldImg"/>
          </p:nvPr>
        </p:nvSpPr>
        <p:spPr/>
      </p:sp>
      <p:sp>
        <p:nvSpPr>
          <p:cNvPr id="15362" name="文本占位符 68610"/>
          <p:cNvSpPr>
            <a:spLocks noGrp="1"/>
          </p:cNvSpPr>
          <p:nvPr>
            <p:ph type="body"/>
          </p:nvPr>
        </p:nvSpPr>
        <p:spPr/>
        <p:txBody>
          <a:bodyPr wrap="square" lIns="91440" tIns="45720" rIns="91440" bIns="45720" anchor="t" anchorCtr="0"/>
          <a:lstStyle/>
          <a:p>
            <a:pPr lvl="0"/>
            <a:endParaRPr lang="en-US" altLang="zh-CN" dirty="0"/>
          </a:p>
        </p:txBody>
      </p:sp>
      <p:sp>
        <p:nvSpPr>
          <p:cNvPr id="15363" name="灯片编号占位符 1"/>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en-US" altLang="zh-CN" sz="1200" dirty="0"/>
              <a:t>9</a:t>
            </a:fld>
            <a:endParaRPr lang="en-US" altLang="zh-CN"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p:sp>
      <p:sp>
        <p:nvSpPr>
          <p:cNvPr id="30723" name="备注占位符 2"/>
          <p:cNvSpPr>
            <a:spLocks noGrp="1"/>
          </p:cNvSpPr>
          <p:nvPr>
            <p:ph type="body" idx="1"/>
          </p:nvPr>
        </p:nvSpPr>
        <p:spPr/>
        <p:txBody>
          <a:bodyPr wrap="square" lIns="91440" tIns="45720" rIns="91440" bIns="45720" anchor="t" anchorCtr="0"/>
          <a:lstStyle/>
          <a:p>
            <a:pPr lvl="0"/>
            <a:endParaRPr lang="zh-CN" altLang="en-US" dirty="0">
              <a:latin typeface="Arial" panose="020B0604020202020204" pitchFamily="34" charset="0"/>
              <a:ea typeface="SimSun" panose="02010600030101010101" pitchFamily="2" charset="-122"/>
            </a:endParaRPr>
          </a:p>
        </p:txBody>
      </p:sp>
      <p:sp>
        <p:nvSpPr>
          <p:cNvPr id="30724" name="灯片编号占位符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a:fld id="{9A0DB2DC-4C9A-4742-B13C-FB6460FD3503}" type="slidenum">
              <a:rPr lang="zh-CN" altLang="en-US" sz="1200" dirty="0">
                <a:ea typeface="SimSun" panose="02010600030101010101" pitchFamily="2" charset="-122"/>
              </a:rPr>
              <a:t>14</a:t>
            </a:fld>
            <a:endParaRPr lang="zh-CN" altLang="en-US" sz="1200" dirty="0">
              <a:ea typeface="SimSun"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23553"/>
          <p:cNvSpPr>
            <a:spLocks noGrp="1" noRot="1" noChangeAspect="1" noTextEdit="1"/>
          </p:cNvSpPr>
          <p:nvPr>
            <p:ph type="sldImg"/>
          </p:nvPr>
        </p:nvSpPr>
        <p:spPr/>
      </p:sp>
      <p:sp>
        <p:nvSpPr>
          <p:cNvPr id="34818" name="文本占位符 23554"/>
          <p:cNvSpPr>
            <a:spLocks noGrp="1"/>
          </p:cNvSpPr>
          <p:nvPr>
            <p:ph type="body"/>
          </p:nvPr>
        </p:nvSpPr>
        <p:spPr/>
        <p:txBody>
          <a:bodyPr wrap="square" lIns="91440" tIns="45720" rIns="91440" bIns="45720" anchor="t" anchorCtr="0"/>
          <a:lstStyle/>
          <a:p>
            <a:pPr lvl="0"/>
            <a:endParaRPr lang="en-US" altLang="zh-CN" dirty="0"/>
          </a:p>
        </p:txBody>
      </p:sp>
      <p:sp>
        <p:nvSpPr>
          <p:cNvPr id="34819" name="灯片编号占位符 1"/>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en-US" altLang="zh-CN" sz="1200" dirty="0"/>
              <a:t>15</a:t>
            </a:fld>
            <a:endParaRPr lang="en-US" altLang="zh-CN"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9457"/>
          <p:cNvSpPr>
            <a:spLocks noGrp="1" noRot="1" noChangeAspect="1" noTextEdit="1"/>
          </p:cNvSpPr>
          <p:nvPr>
            <p:ph type="sldImg"/>
          </p:nvPr>
        </p:nvSpPr>
        <p:spPr/>
      </p:sp>
      <p:sp>
        <p:nvSpPr>
          <p:cNvPr id="36866" name="文本占位符 19458"/>
          <p:cNvSpPr>
            <a:spLocks noGrp="1"/>
          </p:cNvSpPr>
          <p:nvPr>
            <p:ph type="body"/>
          </p:nvPr>
        </p:nvSpPr>
        <p:spPr/>
        <p:txBody>
          <a:bodyPr wrap="square" lIns="91440" tIns="45720" rIns="91440" bIns="45720" anchor="t" anchorCtr="0"/>
          <a:lstStyle/>
          <a:p>
            <a:pPr lvl="0"/>
            <a:endParaRPr lang="en-US" altLang="zh-CN" dirty="0"/>
          </a:p>
        </p:txBody>
      </p:sp>
      <p:sp>
        <p:nvSpPr>
          <p:cNvPr id="36867" name="灯片编号占位符 1"/>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en-US" altLang="zh-CN" sz="1200" dirty="0"/>
              <a:t>16</a:t>
            </a:fld>
            <a:endParaRPr lang="en-US" altLang="zh-CN"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B78667-E865-4580-9C06-63F58C228D54}" type="datetimeFigureOut">
              <a:rPr lang="en-US" smtClean="0"/>
              <a:t>03/10/2021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78667-E865-4580-9C06-63F58C228D54}" type="datetimeFigureOut">
              <a:rPr lang="en-US" smtClean="0"/>
              <a:t>03/10/2021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78667-E865-4580-9C06-63F58C228D54}" type="datetimeFigureOut">
              <a:rPr lang="en-US" smtClean="0"/>
              <a:t>03/10/2021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78667-E865-4580-9C06-63F58C228D54}" type="datetimeFigureOut">
              <a:rPr lang="en-US" smtClean="0"/>
              <a:t>03/10/2021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B78667-E865-4580-9C06-63F58C228D54}" type="datetimeFigureOut">
              <a:rPr lang="en-US" smtClean="0"/>
              <a:t>03/10/2021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B78667-E865-4580-9C06-63F58C228D54}" type="datetimeFigureOut">
              <a:rPr lang="en-US" smtClean="0"/>
              <a:t>03/10/2021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B78667-E865-4580-9C06-63F58C228D54}" type="datetimeFigureOut">
              <a:rPr lang="en-US" smtClean="0"/>
              <a:t>03/10/2021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1660D-545C-43B4-9EFF-D115F1D4A35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B78667-E865-4580-9C06-63F58C228D54}" type="datetimeFigureOut">
              <a:rPr lang="en-US" smtClean="0"/>
              <a:t>03/10/2021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01660D-545C-43B4-9EFF-D115F1D4A35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78667-E865-4580-9C06-63F58C228D54}" type="datetimeFigureOut">
              <a:rPr lang="en-US" smtClean="0"/>
              <a:t>03/10/2021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1660D-545C-43B4-9EFF-D115F1D4A35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78667-E865-4580-9C06-63F58C228D54}" type="datetimeFigureOut">
              <a:rPr lang="en-US" smtClean="0"/>
              <a:t>03/10/2021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78667-E865-4580-9C06-63F58C228D54}" type="datetimeFigureOut">
              <a:rPr lang="en-US" smtClean="0"/>
              <a:t>03/10/2021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78667-E865-4580-9C06-63F58C228D54}" type="datetimeFigureOut">
              <a:rPr lang="en-US" smtClean="0"/>
              <a:t>03/10/2021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1660D-545C-43B4-9EFF-D115F1D4A35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5.GIF"/><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5.GIF"/><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5.GIF"/><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5.GIF"/><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9.png"/><Relationship Id="rId4"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1700266" y="1883088"/>
            <a:ext cx="1543834" cy="1543834"/>
          </a:xfrm>
          <a:prstGeom prst="ellipse">
            <a:avLst/>
          </a:prstGeom>
          <a:solidFill>
            <a:srgbClr val="EB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latin typeface="Times New Roman" panose="02020603050405020304" charset="0"/>
              <a:cs typeface="Times New Roman" panose="02020603050405020304" charset="0"/>
            </a:endParaRPr>
          </a:p>
        </p:txBody>
      </p:sp>
      <p:sp>
        <p:nvSpPr>
          <p:cNvPr id="21" name="Oval 20"/>
          <p:cNvSpPr/>
          <p:nvPr/>
        </p:nvSpPr>
        <p:spPr>
          <a:xfrm>
            <a:off x="4108473" y="1896854"/>
            <a:ext cx="1543834" cy="1543834"/>
          </a:xfrm>
          <a:prstGeom prst="ellipse">
            <a:avLst/>
          </a:prstGeom>
          <a:solidFill>
            <a:srgbClr val="965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latin typeface="Times New Roman" panose="02020603050405020304" charset="0"/>
              <a:cs typeface="Times New Roman" panose="02020603050405020304" charset="0"/>
            </a:endParaRPr>
          </a:p>
        </p:txBody>
      </p:sp>
      <p:sp>
        <p:nvSpPr>
          <p:cNvPr id="22" name="Oval 21"/>
          <p:cNvSpPr/>
          <p:nvPr/>
        </p:nvSpPr>
        <p:spPr>
          <a:xfrm>
            <a:off x="6516680" y="1883088"/>
            <a:ext cx="1543834" cy="1543834"/>
          </a:xfrm>
          <a:prstGeom prst="ellipse">
            <a:avLst/>
          </a:prstGeom>
          <a:solidFill>
            <a:srgbClr val="06A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latin typeface="Times New Roman" panose="02020603050405020304" charset="0"/>
              <a:cs typeface="Times New Roman" panose="02020603050405020304" charset="0"/>
            </a:endParaRPr>
          </a:p>
        </p:txBody>
      </p:sp>
      <p:sp>
        <p:nvSpPr>
          <p:cNvPr id="23" name="Oval 22"/>
          <p:cNvSpPr/>
          <p:nvPr/>
        </p:nvSpPr>
        <p:spPr>
          <a:xfrm>
            <a:off x="8924888" y="1883088"/>
            <a:ext cx="1543834" cy="1543834"/>
          </a:xfrm>
          <a:prstGeom prst="ellipse">
            <a:avLst/>
          </a:prstGeom>
          <a:solidFill>
            <a:srgbClr val="F4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a:latin typeface="Times New Roman" panose="02020603050405020304" charset="0"/>
              <a:cs typeface="Times New Roman" panose="02020603050405020304" charset="0"/>
            </a:endParaRP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4180" y="2034714"/>
            <a:ext cx="1083270" cy="1083270"/>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8502" y="2094176"/>
            <a:ext cx="1083270" cy="1083270"/>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2042" y="2113369"/>
            <a:ext cx="1083270" cy="1083270"/>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81758" y="2151651"/>
            <a:ext cx="1083270" cy="1083270"/>
          </a:xfrm>
          <a:prstGeom prst="rect">
            <a:avLst/>
          </a:prstGeom>
        </p:spPr>
      </p:pic>
      <p:sp>
        <p:nvSpPr>
          <p:cNvPr id="28" name="Rectangle: Rounded Corners 27"/>
          <p:cNvSpPr/>
          <p:nvPr/>
        </p:nvSpPr>
        <p:spPr>
          <a:xfrm>
            <a:off x="1408757" y="3428998"/>
            <a:ext cx="2126851" cy="2303641"/>
          </a:xfrm>
          <a:prstGeom prst="roundRect">
            <a:avLst/>
          </a:prstGeom>
          <a:solidFill>
            <a:schemeClr val="bg1"/>
          </a:solidFill>
          <a:ln w="38100">
            <a:solidFill>
              <a:srgbClr val="EBA93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95" dirty="0" err="1">
                <a:solidFill>
                  <a:schemeClr val="tx2">
                    <a:lumMod val="50000"/>
                  </a:schemeClr>
                </a:solidFill>
                <a:latin typeface="Times New Roman" panose="02020603050405020304" charset="0"/>
                <a:cs typeface="Times New Roman" panose="02020603050405020304" charset="0"/>
                <a:sym typeface="+mn-ea"/>
              </a:rPr>
              <a:t>Chuẩn</a:t>
            </a:r>
            <a:r>
              <a:rPr lang="en-US" altLang="zh-CN" sz="2795" dirty="0">
                <a:solidFill>
                  <a:schemeClr val="tx2">
                    <a:lumMod val="50000"/>
                  </a:schemeClr>
                </a:solidFill>
                <a:latin typeface="Times New Roman" panose="02020603050405020304" charset="0"/>
                <a:cs typeface="Times New Roman" panose="02020603050405020304" charset="0"/>
                <a:sym typeface="+mn-ea"/>
              </a:rPr>
              <a:t> </a:t>
            </a:r>
            <a:r>
              <a:rPr lang="en-US" altLang="zh-CN" sz="2795" dirty="0" err="1">
                <a:solidFill>
                  <a:schemeClr val="tx2">
                    <a:lumMod val="50000"/>
                  </a:schemeClr>
                </a:solidFill>
                <a:latin typeface="Times New Roman" panose="02020603050405020304" charset="0"/>
                <a:cs typeface="Times New Roman" panose="02020603050405020304" charset="0"/>
                <a:sym typeface="+mn-ea"/>
              </a:rPr>
              <a:t>bị</a:t>
            </a:r>
            <a:r>
              <a:rPr lang="en-US" altLang="zh-CN" sz="2795" dirty="0">
                <a:solidFill>
                  <a:schemeClr val="tx2">
                    <a:lumMod val="50000"/>
                  </a:schemeClr>
                </a:solidFill>
                <a:latin typeface="Times New Roman" panose="02020603050405020304" charset="0"/>
                <a:cs typeface="Times New Roman" panose="02020603050405020304" charset="0"/>
                <a:sym typeface="+mn-ea"/>
              </a:rPr>
              <a:t> </a:t>
            </a:r>
            <a:r>
              <a:rPr lang="en-US" altLang="zh-CN" sz="2795" dirty="0" err="1">
                <a:solidFill>
                  <a:schemeClr val="tx2">
                    <a:lumMod val="50000"/>
                  </a:schemeClr>
                </a:solidFill>
                <a:latin typeface="Times New Roman" panose="02020603050405020304" charset="0"/>
                <a:cs typeface="Times New Roman" panose="02020603050405020304" charset="0"/>
                <a:sym typeface="+mn-ea"/>
              </a:rPr>
              <a:t>đầy</a:t>
            </a:r>
            <a:r>
              <a:rPr lang="en-US" altLang="zh-CN" sz="2795" dirty="0">
                <a:solidFill>
                  <a:schemeClr val="tx2">
                    <a:lumMod val="50000"/>
                  </a:schemeClr>
                </a:solidFill>
                <a:latin typeface="Times New Roman" panose="02020603050405020304" charset="0"/>
                <a:cs typeface="Times New Roman" panose="02020603050405020304" charset="0"/>
                <a:sym typeface="+mn-ea"/>
              </a:rPr>
              <a:t> </a:t>
            </a:r>
            <a:r>
              <a:rPr lang="en-US" altLang="zh-CN" sz="2795" dirty="0" err="1">
                <a:solidFill>
                  <a:schemeClr val="tx2">
                    <a:lumMod val="50000"/>
                  </a:schemeClr>
                </a:solidFill>
                <a:latin typeface="Times New Roman" panose="02020603050405020304" charset="0"/>
                <a:cs typeface="Times New Roman" panose="02020603050405020304" charset="0"/>
                <a:sym typeface="+mn-ea"/>
              </a:rPr>
              <a:t>đủ</a:t>
            </a:r>
            <a:r>
              <a:rPr lang="en-US" altLang="zh-CN" sz="2795" dirty="0">
                <a:solidFill>
                  <a:schemeClr val="tx2">
                    <a:lumMod val="50000"/>
                  </a:schemeClr>
                </a:solidFill>
                <a:latin typeface="Times New Roman" panose="02020603050405020304" charset="0"/>
                <a:cs typeface="Times New Roman" panose="02020603050405020304" charset="0"/>
                <a:sym typeface="+mn-ea"/>
              </a:rPr>
              <a:t> </a:t>
            </a:r>
            <a:r>
              <a:rPr lang="en-US" altLang="zh-CN" sz="2795" dirty="0" err="1">
                <a:solidFill>
                  <a:schemeClr val="tx2">
                    <a:lumMod val="50000"/>
                  </a:schemeClr>
                </a:solidFill>
                <a:latin typeface="Times New Roman" panose="02020603050405020304" charset="0"/>
                <a:cs typeface="Times New Roman" panose="02020603050405020304" charset="0"/>
                <a:sym typeface="+mn-ea"/>
              </a:rPr>
              <a:t>sách</a:t>
            </a:r>
            <a:r>
              <a:rPr lang="en-US" altLang="zh-CN" sz="2795" dirty="0">
                <a:solidFill>
                  <a:schemeClr val="tx2">
                    <a:lumMod val="50000"/>
                  </a:schemeClr>
                </a:solidFill>
                <a:latin typeface="Times New Roman" panose="02020603050405020304" charset="0"/>
                <a:cs typeface="Times New Roman" panose="02020603050405020304" charset="0"/>
                <a:sym typeface="+mn-ea"/>
              </a:rPr>
              <a:t> </a:t>
            </a:r>
            <a:r>
              <a:rPr lang="en-US" altLang="zh-CN" sz="2795" dirty="0" err="1">
                <a:solidFill>
                  <a:schemeClr val="tx2">
                    <a:lumMod val="50000"/>
                  </a:schemeClr>
                </a:solidFill>
                <a:latin typeface="Times New Roman" panose="02020603050405020304" charset="0"/>
                <a:cs typeface="Times New Roman" panose="02020603050405020304" charset="0"/>
                <a:sym typeface="+mn-ea"/>
              </a:rPr>
              <a:t>vở</a:t>
            </a:r>
            <a:r>
              <a:rPr lang="en-US" altLang="zh-CN" sz="2795" dirty="0">
                <a:solidFill>
                  <a:schemeClr val="tx2">
                    <a:lumMod val="50000"/>
                  </a:schemeClr>
                </a:solidFill>
                <a:latin typeface="Times New Roman" panose="02020603050405020304" charset="0"/>
                <a:cs typeface="Times New Roman" panose="02020603050405020304" charset="0"/>
                <a:sym typeface="+mn-ea"/>
              </a:rPr>
              <a:t>, </a:t>
            </a:r>
            <a:r>
              <a:rPr lang="en-US" altLang="zh-CN" sz="2795" dirty="0" err="1">
                <a:solidFill>
                  <a:schemeClr val="tx2">
                    <a:lumMod val="50000"/>
                  </a:schemeClr>
                </a:solidFill>
                <a:latin typeface="Times New Roman" panose="02020603050405020304" charset="0"/>
                <a:cs typeface="Times New Roman" panose="02020603050405020304" charset="0"/>
                <a:sym typeface="+mn-ea"/>
              </a:rPr>
              <a:t>đồ</a:t>
            </a:r>
            <a:r>
              <a:rPr lang="en-US" altLang="zh-CN" sz="2795" dirty="0">
                <a:solidFill>
                  <a:schemeClr val="tx2">
                    <a:lumMod val="50000"/>
                  </a:schemeClr>
                </a:solidFill>
                <a:latin typeface="Times New Roman" panose="02020603050405020304" charset="0"/>
                <a:cs typeface="Times New Roman" panose="02020603050405020304" charset="0"/>
                <a:sym typeface="+mn-ea"/>
              </a:rPr>
              <a:t> </a:t>
            </a:r>
            <a:r>
              <a:rPr lang="en-US" altLang="zh-CN" sz="2795" dirty="0" err="1">
                <a:solidFill>
                  <a:schemeClr val="tx2">
                    <a:lumMod val="50000"/>
                  </a:schemeClr>
                </a:solidFill>
                <a:latin typeface="Times New Roman" panose="02020603050405020304" charset="0"/>
                <a:cs typeface="Times New Roman" panose="02020603050405020304" charset="0"/>
                <a:sym typeface="+mn-ea"/>
              </a:rPr>
              <a:t>dùng</a:t>
            </a:r>
            <a:endParaRPr lang="zh-CN" altLang="en-US" sz="2795" dirty="0">
              <a:solidFill>
                <a:schemeClr val="tx2">
                  <a:lumMod val="50000"/>
                </a:schemeClr>
              </a:solidFill>
              <a:latin typeface="Times New Roman" panose="02020603050405020304" charset="0"/>
              <a:cs typeface="Times New Roman" panose="02020603050405020304" charset="0"/>
              <a:sym typeface="+mn-ea"/>
            </a:endParaRPr>
          </a:p>
        </p:txBody>
      </p:sp>
      <p:sp>
        <p:nvSpPr>
          <p:cNvPr id="29" name="Rectangle: Rounded Corners 28"/>
          <p:cNvSpPr/>
          <p:nvPr/>
        </p:nvSpPr>
        <p:spPr>
          <a:xfrm>
            <a:off x="3816965" y="3428998"/>
            <a:ext cx="2126851" cy="2303641"/>
          </a:xfrm>
          <a:prstGeom prst="roundRect">
            <a:avLst/>
          </a:prstGeom>
          <a:solidFill>
            <a:schemeClr val="bg1"/>
          </a:solidFill>
          <a:ln w="38100">
            <a:solidFill>
              <a:srgbClr val="965DB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795" dirty="0" err="1" smtClean="0">
                <a:solidFill>
                  <a:schemeClr val="tx2">
                    <a:lumMod val="50000"/>
                  </a:schemeClr>
                </a:solidFill>
                <a:latin typeface="Times New Roman" panose="02020603050405020304" charset="0"/>
                <a:cs typeface="Times New Roman" panose="02020603050405020304" charset="0"/>
                <a:sym typeface="+mn-ea"/>
              </a:rPr>
              <a:t>Bật</a:t>
            </a:r>
            <a:r>
              <a:rPr lang="en-US" altLang="zh-CN" sz="2795" dirty="0" smtClean="0">
                <a:solidFill>
                  <a:schemeClr val="tx2">
                    <a:lumMod val="50000"/>
                  </a:schemeClr>
                </a:solidFill>
                <a:latin typeface="Times New Roman" panose="02020603050405020304" charset="0"/>
                <a:cs typeface="Times New Roman" panose="02020603050405020304" charset="0"/>
                <a:sym typeface="+mn-ea"/>
              </a:rPr>
              <a:t> cam, </a:t>
            </a:r>
            <a:r>
              <a:rPr lang="en-US" altLang="zh-CN" sz="2795" dirty="0" err="1" smtClean="0">
                <a:solidFill>
                  <a:schemeClr val="tx2">
                    <a:lumMod val="50000"/>
                  </a:schemeClr>
                </a:solidFill>
                <a:latin typeface="Times New Roman" panose="02020603050405020304" charset="0"/>
                <a:cs typeface="Times New Roman" panose="02020603050405020304" charset="0"/>
                <a:sym typeface="+mn-ea"/>
              </a:rPr>
              <a:t>tắt</a:t>
            </a:r>
            <a:r>
              <a:rPr lang="en-US" altLang="zh-CN" sz="2795" dirty="0" smtClean="0">
                <a:solidFill>
                  <a:schemeClr val="tx2">
                    <a:lumMod val="50000"/>
                  </a:schemeClr>
                </a:solidFill>
                <a:latin typeface="Times New Roman" panose="02020603050405020304" charset="0"/>
                <a:cs typeface="Times New Roman" panose="02020603050405020304" charset="0"/>
                <a:sym typeface="+mn-ea"/>
              </a:rPr>
              <a:t> </a:t>
            </a:r>
            <a:r>
              <a:rPr lang="en-US" altLang="zh-CN" sz="2795" dirty="0" err="1" smtClean="0">
                <a:solidFill>
                  <a:schemeClr val="tx2">
                    <a:lumMod val="50000"/>
                  </a:schemeClr>
                </a:solidFill>
                <a:latin typeface="Times New Roman" panose="02020603050405020304" charset="0"/>
                <a:cs typeface="Times New Roman" panose="02020603050405020304" charset="0"/>
                <a:sym typeface="+mn-ea"/>
              </a:rPr>
              <a:t>míc</a:t>
            </a:r>
            <a:r>
              <a:rPr lang="en-US" altLang="zh-CN" sz="2795" dirty="0" smtClean="0">
                <a:solidFill>
                  <a:schemeClr val="tx2">
                    <a:lumMod val="50000"/>
                  </a:schemeClr>
                </a:solidFill>
                <a:latin typeface="Times New Roman" panose="02020603050405020304" charset="0"/>
                <a:cs typeface="Times New Roman" panose="02020603050405020304" charset="0"/>
                <a:sym typeface="+mn-ea"/>
              </a:rPr>
              <a:t>. </a:t>
            </a:r>
            <a:r>
              <a:rPr lang="en-US" altLang="zh-CN" sz="2795" dirty="0" err="1" smtClean="0">
                <a:solidFill>
                  <a:schemeClr val="tx2">
                    <a:lumMod val="50000"/>
                  </a:schemeClr>
                </a:solidFill>
                <a:latin typeface="Times New Roman" panose="02020603050405020304" charset="0"/>
                <a:cs typeface="Times New Roman" panose="02020603050405020304" charset="0"/>
                <a:sym typeface="+mn-ea"/>
              </a:rPr>
              <a:t>Tập</a:t>
            </a:r>
            <a:r>
              <a:rPr lang="en-US" altLang="zh-CN" sz="2795" dirty="0" smtClean="0">
                <a:solidFill>
                  <a:schemeClr val="tx2">
                    <a:lumMod val="50000"/>
                  </a:schemeClr>
                </a:solidFill>
                <a:latin typeface="Times New Roman" panose="02020603050405020304" charset="0"/>
                <a:cs typeface="Times New Roman" panose="02020603050405020304" charset="0"/>
                <a:sym typeface="+mn-ea"/>
              </a:rPr>
              <a:t> </a:t>
            </a:r>
            <a:r>
              <a:rPr lang="en-US" altLang="zh-CN" sz="2795" dirty="0" err="1">
                <a:solidFill>
                  <a:schemeClr val="tx2">
                    <a:lumMod val="50000"/>
                  </a:schemeClr>
                </a:solidFill>
                <a:latin typeface="Times New Roman" panose="02020603050405020304" charset="0"/>
                <a:cs typeface="Times New Roman" panose="02020603050405020304" charset="0"/>
                <a:sym typeface="+mn-ea"/>
              </a:rPr>
              <a:t>trung</a:t>
            </a:r>
            <a:r>
              <a:rPr lang="en-US" altLang="zh-CN" sz="2795" dirty="0">
                <a:solidFill>
                  <a:schemeClr val="tx2">
                    <a:lumMod val="50000"/>
                  </a:schemeClr>
                </a:solidFill>
                <a:latin typeface="Times New Roman" panose="02020603050405020304" charset="0"/>
                <a:cs typeface="Times New Roman" panose="02020603050405020304" charset="0"/>
                <a:sym typeface="+mn-ea"/>
              </a:rPr>
              <a:t> </a:t>
            </a:r>
            <a:r>
              <a:rPr lang="en-US" altLang="zh-CN" sz="2795" dirty="0" err="1">
                <a:solidFill>
                  <a:schemeClr val="tx2">
                    <a:lumMod val="50000"/>
                  </a:schemeClr>
                </a:solidFill>
                <a:latin typeface="Times New Roman" panose="02020603050405020304" charset="0"/>
                <a:cs typeface="Times New Roman" panose="02020603050405020304" charset="0"/>
                <a:sym typeface="+mn-ea"/>
              </a:rPr>
              <a:t>lắng</a:t>
            </a:r>
            <a:r>
              <a:rPr lang="en-US" altLang="zh-CN" sz="2795" dirty="0">
                <a:solidFill>
                  <a:schemeClr val="tx2">
                    <a:lumMod val="50000"/>
                  </a:schemeClr>
                </a:solidFill>
                <a:latin typeface="Times New Roman" panose="02020603050405020304" charset="0"/>
                <a:cs typeface="Times New Roman" panose="02020603050405020304" charset="0"/>
                <a:sym typeface="+mn-ea"/>
              </a:rPr>
              <a:t> </a:t>
            </a:r>
            <a:r>
              <a:rPr lang="en-US" altLang="zh-CN" sz="2795" dirty="0" err="1">
                <a:solidFill>
                  <a:schemeClr val="tx2">
                    <a:lumMod val="50000"/>
                  </a:schemeClr>
                </a:solidFill>
                <a:latin typeface="Times New Roman" panose="02020603050405020304" charset="0"/>
                <a:cs typeface="Times New Roman" panose="02020603050405020304" charset="0"/>
                <a:sym typeface="+mn-ea"/>
              </a:rPr>
              <a:t>nghe</a:t>
            </a:r>
            <a:endParaRPr lang="zh-CN" altLang="en-US" sz="2795" dirty="0">
              <a:solidFill>
                <a:schemeClr val="tx2">
                  <a:lumMod val="50000"/>
                </a:schemeClr>
              </a:solidFill>
              <a:latin typeface="Times New Roman" panose="02020603050405020304" charset="0"/>
              <a:cs typeface="Times New Roman" panose="02020603050405020304" charset="0"/>
              <a:sym typeface="+mn-ea"/>
            </a:endParaRPr>
          </a:p>
        </p:txBody>
      </p:sp>
      <p:sp>
        <p:nvSpPr>
          <p:cNvPr id="30" name="Rectangle: Rounded Corners 29"/>
          <p:cNvSpPr/>
          <p:nvPr/>
        </p:nvSpPr>
        <p:spPr>
          <a:xfrm>
            <a:off x="6225172" y="3428998"/>
            <a:ext cx="2126851" cy="2303641"/>
          </a:xfrm>
          <a:prstGeom prst="roundRect">
            <a:avLst/>
          </a:prstGeom>
          <a:solidFill>
            <a:schemeClr val="bg1"/>
          </a:solidFill>
          <a:ln w="38100">
            <a:solidFill>
              <a:srgbClr val="06A99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795" dirty="0" err="1">
                <a:solidFill>
                  <a:schemeClr val="tx2">
                    <a:lumMod val="50000"/>
                  </a:schemeClr>
                </a:solidFill>
                <a:latin typeface="Times New Roman" panose="02020603050405020304" charset="0"/>
                <a:cs typeface="Times New Roman" panose="02020603050405020304" charset="0"/>
                <a:sym typeface="+mn-ea"/>
              </a:rPr>
              <a:t>Chủ</a:t>
            </a:r>
            <a:r>
              <a:rPr lang="en-US" altLang="zh-CN" sz="2795" dirty="0">
                <a:solidFill>
                  <a:schemeClr val="tx2">
                    <a:lumMod val="50000"/>
                  </a:schemeClr>
                </a:solidFill>
                <a:latin typeface="Times New Roman" panose="02020603050405020304" charset="0"/>
                <a:cs typeface="Times New Roman" panose="02020603050405020304" charset="0"/>
                <a:sym typeface="+mn-ea"/>
              </a:rPr>
              <a:t> </a:t>
            </a:r>
            <a:r>
              <a:rPr lang="en-US" altLang="zh-CN" sz="2795" dirty="0" err="1">
                <a:solidFill>
                  <a:schemeClr val="tx2">
                    <a:lumMod val="50000"/>
                  </a:schemeClr>
                </a:solidFill>
                <a:latin typeface="Times New Roman" panose="02020603050405020304" charset="0"/>
                <a:cs typeface="Times New Roman" panose="02020603050405020304" charset="0"/>
                <a:sym typeface="+mn-ea"/>
              </a:rPr>
              <a:t>động</a:t>
            </a:r>
            <a:r>
              <a:rPr lang="en-US" altLang="zh-CN" sz="2795" dirty="0">
                <a:solidFill>
                  <a:schemeClr val="tx2">
                    <a:lumMod val="50000"/>
                  </a:schemeClr>
                </a:solidFill>
                <a:latin typeface="Times New Roman" panose="02020603050405020304" charset="0"/>
                <a:cs typeface="Times New Roman" panose="02020603050405020304" charset="0"/>
                <a:sym typeface="+mn-ea"/>
              </a:rPr>
              <a:t> </a:t>
            </a:r>
            <a:r>
              <a:rPr lang="en-US" altLang="zh-CN" sz="2795" dirty="0" err="1">
                <a:solidFill>
                  <a:schemeClr val="tx2">
                    <a:lumMod val="50000"/>
                  </a:schemeClr>
                </a:solidFill>
                <a:latin typeface="Times New Roman" panose="02020603050405020304" charset="0"/>
                <a:cs typeface="Times New Roman" panose="02020603050405020304" charset="0"/>
                <a:sym typeface="+mn-ea"/>
              </a:rPr>
              <a:t>ghi</a:t>
            </a:r>
            <a:r>
              <a:rPr lang="en-US" altLang="zh-CN" sz="2795" dirty="0">
                <a:solidFill>
                  <a:schemeClr val="tx2">
                    <a:lumMod val="50000"/>
                  </a:schemeClr>
                </a:solidFill>
                <a:latin typeface="Times New Roman" panose="02020603050405020304" charset="0"/>
                <a:cs typeface="Times New Roman" panose="02020603050405020304" charset="0"/>
                <a:sym typeface="+mn-ea"/>
              </a:rPr>
              <a:t> </a:t>
            </a:r>
            <a:r>
              <a:rPr lang="en-US" altLang="zh-CN" sz="2795" dirty="0" err="1">
                <a:solidFill>
                  <a:schemeClr val="tx2">
                    <a:lumMod val="50000"/>
                  </a:schemeClr>
                </a:solidFill>
                <a:latin typeface="Times New Roman" panose="02020603050405020304" charset="0"/>
                <a:cs typeface="Times New Roman" panose="02020603050405020304" charset="0"/>
                <a:sym typeface="+mn-ea"/>
              </a:rPr>
              <a:t>chép</a:t>
            </a:r>
            <a:endParaRPr lang="zh-CN" altLang="en-US" sz="2795" dirty="0">
              <a:solidFill>
                <a:schemeClr val="tx2">
                  <a:lumMod val="50000"/>
                </a:schemeClr>
              </a:solidFill>
              <a:latin typeface="Times New Roman" panose="02020603050405020304" charset="0"/>
              <a:cs typeface="Times New Roman" panose="02020603050405020304" charset="0"/>
              <a:sym typeface="+mn-ea"/>
            </a:endParaRPr>
          </a:p>
        </p:txBody>
      </p:sp>
      <p:sp>
        <p:nvSpPr>
          <p:cNvPr id="31" name="Rectangle: Rounded Corners 30"/>
          <p:cNvSpPr/>
          <p:nvPr/>
        </p:nvSpPr>
        <p:spPr>
          <a:xfrm>
            <a:off x="8633379" y="3429000"/>
            <a:ext cx="2126851" cy="2303641"/>
          </a:xfrm>
          <a:prstGeom prst="roundRect">
            <a:avLst/>
          </a:prstGeom>
          <a:solidFill>
            <a:schemeClr val="bg1"/>
          </a:solidFill>
          <a:ln w="38100">
            <a:solidFill>
              <a:srgbClr val="F468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95" dirty="0" err="1">
                <a:solidFill>
                  <a:schemeClr val="tx2">
                    <a:lumMod val="50000"/>
                  </a:schemeClr>
                </a:solidFill>
                <a:latin typeface="Times New Roman" panose="02020603050405020304" charset="0"/>
                <a:cs typeface="Times New Roman" panose="02020603050405020304" charset="0"/>
                <a:sym typeface="+mn-ea"/>
              </a:rPr>
              <a:t>Thực</a:t>
            </a:r>
            <a:r>
              <a:rPr lang="en-US" altLang="zh-CN" sz="2795" dirty="0">
                <a:solidFill>
                  <a:schemeClr val="tx2">
                    <a:lumMod val="50000"/>
                  </a:schemeClr>
                </a:solidFill>
                <a:latin typeface="Times New Roman" panose="02020603050405020304" charset="0"/>
                <a:cs typeface="Times New Roman" panose="02020603050405020304" charset="0"/>
                <a:sym typeface="+mn-ea"/>
              </a:rPr>
              <a:t> </a:t>
            </a:r>
            <a:r>
              <a:rPr lang="en-US" altLang="zh-CN" sz="2795" dirty="0" err="1">
                <a:solidFill>
                  <a:schemeClr val="tx2">
                    <a:lumMod val="50000"/>
                  </a:schemeClr>
                </a:solidFill>
                <a:latin typeface="Times New Roman" panose="02020603050405020304" charset="0"/>
                <a:cs typeface="Times New Roman" panose="02020603050405020304" charset="0"/>
                <a:sym typeface="+mn-ea"/>
              </a:rPr>
              <a:t>hành</a:t>
            </a:r>
            <a:r>
              <a:rPr lang="en-US" altLang="zh-CN" sz="2795" dirty="0">
                <a:solidFill>
                  <a:schemeClr val="tx2">
                    <a:lumMod val="50000"/>
                  </a:schemeClr>
                </a:solidFill>
                <a:latin typeface="Times New Roman" panose="02020603050405020304" charset="0"/>
                <a:cs typeface="Times New Roman" panose="02020603050405020304" charset="0"/>
                <a:sym typeface="+mn-ea"/>
              </a:rPr>
              <a:t> </a:t>
            </a:r>
            <a:r>
              <a:rPr lang="en-US" altLang="zh-CN" sz="2795" dirty="0" err="1">
                <a:solidFill>
                  <a:schemeClr val="tx2">
                    <a:lumMod val="50000"/>
                  </a:schemeClr>
                </a:solidFill>
                <a:latin typeface="Times New Roman" panose="02020603050405020304" charset="0"/>
                <a:cs typeface="Times New Roman" panose="02020603050405020304" charset="0"/>
                <a:sym typeface="+mn-ea"/>
              </a:rPr>
              <a:t>yêu</a:t>
            </a:r>
            <a:r>
              <a:rPr lang="en-US" altLang="zh-CN" sz="2795" dirty="0">
                <a:solidFill>
                  <a:schemeClr val="tx2">
                    <a:lumMod val="50000"/>
                  </a:schemeClr>
                </a:solidFill>
                <a:latin typeface="Times New Roman" panose="02020603050405020304" charset="0"/>
                <a:cs typeface="Times New Roman" panose="02020603050405020304" charset="0"/>
                <a:sym typeface="+mn-ea"/>
              </a:rPr>
              <a:t> </a:t>
            </a:r>
            <a:r>
              <a:rPr lang="en-US" altLang="zh-CN" sz="2795" dirty="0" err="1">
                <a:solidFill>
                  <a:schemeClr val="tx2">
                    <a:lumMod val="50000"/>
                  </a:schemeClr>
                </a:solidFill>
                <a:latin typeface="Times New Roman" panose="02020603050405020304" charset="0"/>
                <a:cs typeface="Times New Roman" panose="02020603050405020304" charset="0"/>
                <a:sym typeface="+mn-ea"/>
              </a:rPr>
              <a:t>cầu</a:t>
            </a:r>
            <a:r>
              <a:rPr lang="en-US" altLang="zh-CN" sz="2795" dirty="0">
                <a:solidFill>
                  <a:schemeClr val="tx2">
                    <a:lumMod val="50000"/>
                  </a:schemeClr>
                </a:solidFill>
                <a:latin typeface="Times New Roman" panose="02020603050405020304" charset="0"/>
                <a:cs typeface="Times New Roman" panose="02020603050405020304" charset="0"/>
                <a:sym typeface="+mn-ea"/>
              </a:rPr>
              <a:t> </a:t>
            </a:r>
            <a:r>
              <a:rPr lang="en-US" altLang="zh-CN" sz="2795" dirty="0" err="1">
                <a:solidFill>
                  <a:schemeClr val="tx2">
                    <a:lumMod val="50000"/>
                  </a:schemeClr>
                </a:solidFill>
                <a:latin typeface="Times New Roman" panose="02020603050405020304" charset="0"/>
                <a:cs typeface="Times New Roman" panose="02020603050405020304" charset="0"/>
                <a:sym typeface="+mn-ea"/>
              </a:rPr>
              <a:t>của</a:t>
            </a:r>
            <a:r>
              <a:rPr lang="en-US" altLang="zh-CN" sz="2795" dirty="0">
                <a:solidFill>
                  <a:schemeClr val="tx2">
                    <a:lumMod val="50000"/>
                  </a:schemeClr>
                </a:solidFill>
                <a:latin typeface="Times New Roman" panose="02020603050405020304" charset="0"/>
                <a:cs typeface="Times New Roman" panose="02020603050405020304" charset="0"/>
                <a:sym typeface="+mn-ea"/>
              </a:rPr>
              <a:t> </a:t>
            </a:r>
            <a:r>
              <a:rPr lang="en-US" altLang="zh-CN" sz="2795" dirty="0" err="1" smtClean="0">
                <a:solidFill>
                  <a:schemeClr val="tx2">
                    <a:lumMod val="50000"/>
                  </a:schemeClr>
                </a:solidFill>
                <a:latin typeface="Times New Roman" panose="02020603050405020304" charset="0"/>
                <a:cs typeface="Times New Roman" panose="02020603050405020304" charset="0"/>
                <a:sym typeface="+mn-ea"/>
              </a:rPr>
              <a:t>cô</a:t>
            </a:r>
            <a:r>
              <a:rPr lang="en-US" altLang="zh-CN" sz="2795" dirty="0" smtClean="0">
                <a:solidFill>
                  <a:schemeClr val="tx2">
                    <a:lumMod val="50000"/>
                  </a:schemeClr>
                </a:solidFill>
                <a:latin typeface="Times New Roman" panose="02020603050405020304" charset="0"/>
                <a:cs typeface="Times New Roman" panose="02020603050405020304" charset="0"/>
                <a:sym typeface="+mn-ea"/>
              </a:rPr>
              <a:t> </a:t>
            </a:r>
            <a:r>
              <a:rPr lang="en-US" altLang="zh-CN" sz="2795" dirty="0" err="1" smtClean="0">
                <a:solidFill>
                  <a:schemeClr val="tx2">
                    <a:lumMod val="50000"/>
                  </a:schemeClr>
                </a:solidFill>
                <a:latin typeface="Times New Roman" panose="02020603050405020304" charset="0"/>
                <a:cs typeface="Times New Roman" panose="02020603050405020304" charset="0"/>
                <a:sym typeface="+mn-ea"/>
              </a:rPr>
              <a:t>giáo</a:t>
            </a:r>
            <a:endParaRPr lang="zh-CN" altLang="en-US" sz="2795" dirty="0">
              <a:solidFill>
                <a:schemeClr val="tx2">
                  <a:lumMod val="50000"/>
                </a:schemeClr>
              </a:solidFill>
              <a:latin typeface="Times New Roman" panose="02020603050405020304" charset="0"/>
              <a:cs typeface="Times New Roman" panose="02020603050405020304" charset="0"/>
              <a:sym typeface="+mn-ea"/>
            </a:endParaRPr>
          </a:p>
        </p:txBody>
      </p:sp>
      <p:cxnSp>
        <p:nvCxnSpPr>
          <p:cNvPr id="15" name="Straight Connector 14"/>
          <p:cNvCxnSpPr/>
          <p:nvPr/>
        </p:nvCxnSpPr>
        <p:spPr>
          <a:xfrm>
            <a:off x="0" y="630541"/>
            <a:ext cx="12161520" cy="0"/>
          </a:xfrm>
          <a:prstGeom prst="line">
            <a:avLst/>
          </a:prstGeom>
          <a:ln w="76200">
            <a:solidFill>
              <a:srgbClr val="257A14"/>
            </a:solidFill>
          </a:ln>
        </p:spPr>
        <p:style>
          <a:lnRef idx="1">
            <a:schemeClr val="accent1"/>
          </a:lnRef>
          <a:fillRef idx="0">
            <a:schemeClr val="accent1"/>
          </a:fillRef>
          <a:effectRef idx="0">
            <a:schemeClr val="accent1"/>
          </a:effectRef>
          <a:fontRef idx="minor">
            <a:schemeClr val="tx1"/>
          </a:fontRef>
        </p:style>
      </p:cxnSp>
      <p:sp>
        <p:nvSpPr>
          <p:cNvPr id="16" name="文本框 1"/>
          <p:cNvSpPr txBox="1"/>
          <p:nvPr/>
        </p:nvSpPr>
        <p:spPr>
          <a:xfrm>
            <a:off x="1829284" y="294269"/>
            <a:ext cx="8502952" cy="644668"/>
          </a:xfrm>
          <a:prstGeom prst="roundRect">
            <a:avLst/>
          </a:prstGeom>
          <a:solidFill>
            <a:srgbClr val="257A14"/>
          </a:solidFill>
          <a:effectLst>
            <a:outerShdw blurRad="76200" dir="18900000" sy="23000" kx="-1200000" algn="bl" rotWithShape="0">
              <a:prstClr val="black">
                <a:alpha val="20000"/>
              </a:prstClr>
            </a:outerShdw>
          </a:effectLst>
        </p:spPr>
        <p:txBody>
          <a:bodyPr wrap="square" rtlCol="0">
            <a:spAutoFit/>
          </a:bodyPr>
          <a:lstStyle/>
          <a:p>
            <a:pPr algn="ctr"/>
            <a:r>
              <a:rPr lang="en-US" altLang="zh-CN" sz="3190" b="1" spc="600" dirty="0">
                <a:solidFill>
                  <a:prstClr val="white"/>
                </a:solidFill>
                <a:latin typeface="Times New Roman" panose="02020603050405020304" charset="0"/>
                <a:cs typeface="Times New Roman" panose="02020603050405020304" charset="0"/>
                <a:sym typeface="+mn-lt"/>
              </a:rPr>
              <a:t>YÊU CẦU THAM GIA TIẾT HỌC</a:t>
            </a:r>
          </a:p>
        </p:txBody>
      </p:sp>
    </p:spTree>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8457"/>
          <a:stretch>
            <a:fillRect/>
          </a:stretch>
        </p:blipFill>
        <p:spPr>
          <a:xfrm>
            <a:off x="-1" y="-1"/>
            <a:ext cx="12161839" cy="6991351"/>
          </a:xfrm>
          <a:prstGeom prst="rect">
            <a:avLst/>
          </a:prstGeom>
        </p:spPr>
      </p:pic>
      <p:pic>
        <p:nvPicPr>
          <p:cNvPr id="2" name="Picture 1">
            <a:hlinkClick r:id="" action="ppaction://noaction"/>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584" b="31363" l="4200" r="14100"/>
                    </a14:imgEffect>
                  </a14:imgLayer>
                </a14:imgProps>
              </a:ext>
              <a:ext uri="{28A0092B-C50C-407E-A947-70E740481C1C}">
                <a14:useLocalDpi xmlns:a14="http://schemas.microsoft.com/office/drawing/2010/main" val="0"/>
              </a:ext>
            </a:extLst>
          </a:blip>
          <a:srcRect l="4127" t="5050" r="85322" b="68485"/>
          <a:stretch>
            <a:fillRect/>
          </a:stretch>
        </p:blipFill>
        <p:spPr>
          <a:xfrm rot="1356724">
            <a:off x="10920095" y="215900"/>
            <a:ext cx="1068070" cy="1706880"/>
          </a:xfrm>
          <a:prstGeom prst="rect">
            <a:avLst/>
          </a:prstGeom>
        </p:spPr>
      </p:pic>
      <p:sp>
        <p:nvSpPr>
          <p:cNvPr id="8198" name="Rectangle 33"/>
          <p:cNvSpPr/>
          <p:nvPr/>
        </p:nvSpPr>
        <p:spPr>
          <a:xfrm>
            <a:off x="2971800" y="4432777"/>
            <a:ext cx="5553075" cy="645160"/>
          </a:xfrm>
          <a:prstGeom prst="rect">
            <a:avLst/>
          </a:prstGeom>
          <a:noFill/>
          <a:ln w="9525">
            <a:noFill/>
          </a:ln>
        </p:spPr>
        <p:txBody>
          <a:bodyPr anchor="ctr" anchorCtr="0">
            <a:spAutoFit/>
          </a:bodyPr>
          <a:lstStyle/>
          <a:p>
            <a:pPr algn="ctr"/>
            <a:endParaRPr lang="en-US" altLang="en-US" sz="3600" dirty="0">
              <a:latin typeface="Times New Roman" panose="02020603050405020304" charset="0"/>
              <a:cs typeface="Times New Roman" panose="02020603050405020304" charset="0"/>
            </a:endParaRPr>
          </a:p>
        </p:txBody>
      </p:sp>
      <p:sp>
        <p:nvSpPr>
          <p:cNvPr id="13" name="AutoShape 6"/>
          <p:cNvSpPr/>
          <p:nvPr/>
        </p:nvSpPr>
        <p:spPr>
          <a:xfrm>
            <a:off x="990600" y="153035"/>
            <a:ext cx="2659380" cy="685800"/>
          </a:xfrm>
          <a:prstGeom prst="roundRect">
            <a:avLst>
              <a:gd name="adj" fmla="val 10889"/>
            </a:avLst>
          </a:prstGeom>
          <a:gradFill rotWithShape="1">
            <a:gsLst>
              <a:gs pos="0">
                <a:srgbClr val="DDDDDD"/>
              </a:gs>
              <a:gs pos="50000">
                <a:srgbClr val="EEEEEE"/>
              </a:gs>
              <a:gs pos="100000">
                <a:srgbClr val="DDDDDD"/>
              </a:gs>
            </a:gsLst>
            <a:lin ang="2700000" scaled="1"/>
            <a:tileRect/>
          </a:gradFill>
          <a:ln w="38100" cap="flat" cmpd="sng">
            <a:solidFill>
              <a:srgbClr val="990000"/>
            </a:solidFill>
            <a:prstDash val="solid"/>
            <a:headEnd type="none" w="med" len="med"/>
            <a:tailEnd type="none" w="med" len="med"/>
          </a:ln>
          <a:effectLst>
            <a:outerShdw dist="135003" dir="2928844" algn="ctr" rotWithShape="0">
              <a:srgbClr val="000000">
                <a:alpha val="50000"/>
              </a:srgbClr>
            </a:outerShdw>
          </a:effectLst>
        </p:spPr>
        <p:txBody>
          <a:bodyPr wrap="none" anchor="ctr" anchorCtr="0"/>
          <a:lstStyle/>
          <a:p>
            <a:pPr algn="ctr" eaLnBrk="1" hangingPunct="1"/>
            <a:r>
              <a:rPr lang="en-US" altLang="en-US" sz="3600" b="1" dirty="0">
                <a:solidFill>
                  <a:srgbClr val="140476"/>
                </a:solidFill>
                <a:latin typeface="Times New Roman" panose="02020603050405020304" charset="0"/>
                <a:cs typeface="Times New Roman" panose="02020603050405020304" charset="0"/>
              </a:rPr>
              <a:t>Tìm hiểu bài:</a:t>
            </a:r>
          </a:p>
        </p:txBody>
      </p:sp>
      <p:pic>
        <p:nvPicPr>
          <p:cNvPr id="14" name="Picture 29" descr="ư"/>
          <p:cNvPicPr>
            <a:picLocks noChangeAspect="1"/>
          </p:cNvPicPr>
          <p:nvPr/>
        </p:nvPicPr>
        <p:blipFill>
          <a:blip r:embed="rId5"/>
          <a:stretch>
            <a:fillRect/>
          </a:stretch>
        </p:blipFill>
        <p:spPr>
          <a:xfrm>
            <a:off x="228600" y="349885"/>
            <a:ext cx="571500" cy="933450"/>
          </a:xfrm>
          <a:prstGeom prst="rect">
            <a:avLst/>
          </a:prstGeom>
          <a:noFill/>
          <a:ln w="9525">
            <a:noFill/>
          </a:ln>
        </p:spPr>
      </p:pic>
      <p:sp>
        <p:nvSpPr>
          <p:cNvPr id="15" name="Rectangle 30"/>
          <p:cNvSpPr/>
          <p:nvPr/>
        </p:nvSpPr>
        <p:spPr>
          <a:xfrm>
            <a:off x="252095" y="1184275"/>
            <a:ext cx="11640185" cy="1198880"/>
          </a:xfrm>
          <a:prstGeom prst="rect">
            <a:avLst/>
          </a:prstGeom>
          <a:noFill/>
          <a:ln w="9525">
            <a:noFill/>
          </a:ln>
        </p:spPr>
        <p:txBody>
          <a:bodyPr wrap="square" anchor="ctr" anchorCtr="0">
            <a:spAutoFit/>
          </a:bodyPr>
          <a:lstStyle/>
          <a:p>
            <a:pPr algn="ctr"/>
            <a:r>
              <a:rPr lang="en-US" altLang="en-US" sz="3600" b="1" dirty="0">
                <a:solidFill>
                  <a:srgbClr val="3333FF"/>
                </a:solidFill>
                <a:latin typeface="Times New Roman" panose="02020603050405020304" charset="0"/>
                <a:cs typeface="Times New Roman" panose="02020603050405020304" charset="0"/>
              </a:rPr>
              <a:t> </a:t>
            </a:r>
            <a:r>
              <a:rPr lang="en-US" altLang="en-US" sz="3600" dirty="0">
                <a:latin typeface="Times New Roman" panose="02020603050405020304" charset="0"/>
                <a:cs typeface="Times New Roman" panose="02020603050405020304" charset="0"/>
              </a:rPr>
              <a:t>     </a:t>
            </a:r>
            <a:r>
              <a:rPr lang="en-US" altLang="en-US" sz="3600" b="1" dirty="0">
                <a:latin typeface="Times New Roman" panose="02020603050405020304" charset="0"/>
                <a:cs typeface="Times New Roman" panose="02020603050405020304" charset="0"/>
              </a:rPr>
              <a:t>Em hãy chọn ý đúng nhất trong câu sau.</a:t>
            </a:r>
          </a:p>
          <a:p>
            <a:pPr algn="ctr"/>
            <a:r>
              <a:rPr lang="en-US" altLang="en-US" sz="3600" b="1" dirty="0">
                <a:solidFill>
                  <a:srgbClr val="00B050"/>
                </a:solidFill>
                <a:latin typeface="Times New Roman" panose="02020603050405020304" charset="0"/>
                <a:cs typeface="Times New Roman" panose="02020603050405020304" charset="0"/>
              </a:rPr>
              <a:t>Câu 1: Nhà vua nghĩ ra kế gì để tìm người tài?</a:t>
            </a:r>
            <a:endParaRPr lang="en-US" altLang="en-US" sz="3600" b="1" dirty="0">
              <a:solidFill>
                <a:srgbClr val="00B050"/>
              </a:solidFill>
              <a:latin typeface="Times New Roman" panose="02020603050405020304" charset="0"/>
              <a:ea typeface="Times New Roman" panose="02020603050405020304" charset="0"/>
              <a:cs typeface="Times New Roman" panose="02020603050405020304" charset="0"/>
            </a:endParaRPr>
          </a:p>
        </p:txBody>
      </p:sp>
      <p:sp>
        <p:nvSpPr>
          <p:cNvPr id="16" name="Rectangle 31"/>
          <p:cNvSpPr/>
          <p:nvPr/>
        </p:nvSpPr>
        <p:spPr>
          <a:xfrm>
            <a:off x="1348740" y="2514600"/>
            <a:ext cx="10377805" cy="583565"/>
          </a:xfrm>
          <a:prstGeom prst="rect">
            <a:avLst/>
          </a:prstGeom>
          <a:noFill/>
          <a:ln w="9525">
            <a:noFill/>
          </a:ln>
        </p:spPr>
        <p:txBody>
          <a:bodyPr wrap="square" anchor="ctr" anchorCtr="0">
            <a:spAutoFit/>
          </a:bodyPr>
          <a:lstStyle/>
          <a:p>
            <a:pPr eaLnBrk="1" hangingPunct="1"/>
            <a:r>
              <a:rPr lang="en-US" altLang="en-US" sz="3200" dirty="0">
                <a:latin typeface="Times New Roman" panose="02020603050405020304" charset="0"/>
                <a:cs typeface="Times New Roman" panose="02020603050405020304" charset="0"/>
              </a:rPr>
              <a:t>A. </a:t>
            </a:r>
            <a:r>
              <a:rPr lang="en-US" altLang="en-US" sz="3200" dirty="0">
                <a:latin typeface="Times New Roman" panose="02020603050405020304" charset="0"/>
                <a:sym typeface="+mn-ea"/>
              </a:rPr>
              <a:t>Lệnh mỗi làng phải tìm ra một nhân tài.</a:t>
            </a:r>
            <a:endParaRPr lang="en-US" altLang="en-US" sz="3200" dirty="0">
              <a:latin typeface="Times New Roman" panose="02020603050405020304" charset="0"/>
              <a:cs typeface="Times New Roman" panose="02020603050405020304" charset="0"/>
            </a:endParaRPr>
          </a:p>
        </p:txBody>
      </p:sp>
      <p:sp>
        <p:nvSpPr>
          <p:cNvPr id="17" name="Rectangle 33"/>
          <p:cNvSpPr/>
          <p:nvPr/>
        </p:nvSpPr>
        <p:spPr>
          <a:xfrm>
            <a:off x="2987040" y="4432777"/>
            <a:ext cx="5553075" cy="645160"/>
          </a:xfrm>
          <a:prstGeom prst="rect">
            <a:avLst/>
          </a:prstGeom>
          <a:noFill/>
          <a:ln w="9525">
            <a:noFill/>
          </a:ln>
        </p:spPr>
        <p:txBody>
          <a:bodyPr anchor="ctr" anchorCtr="0">
            <a:spAutoFit/>
          </a:bodyPr>
          <a:lstStyle/>
          <a:p>
            <a:pPr algn="ctr"/>
            <a:endParaRPr lang="en-US" altLang="en-US" sz="3600" dirty="0">
              <a:latin typeface="Times New Roman" panose="02020603050405020304" charset="0"/>
              <a:cs typeface="Times New Roman" panose="02020603050405020304" charset="0"/>
            </a:endParaRPr>
          </a:p>
        </p:txBody>
      </p:sp>
      <p:sp>
        <p:nvSpPr>
          <p:cNvPr id="18" name="Text Box 14"/>
          <p:cNvSpPr txBox="1"/>
          <p:nvPr/>
        </p:nvSpPr>
        <p:spPr>
          <a:xfrm>
            <a:off x="1356360" y="3200400"/>
            <a:ext cx="11116945" cy="583565"/>
          </a:xfrm>
          <a:prstGeom prst="rect">
            <a:avLst/>
          </a:prstGeom>
          <a:noFill/>
          <a:ln w="9525">
            <a:noFill/>
          </a:ln>
        </p:spPr>
        <p:txBody>
          <a:bodyPr wrap="square">
            <a:spAutoFit/>
          </a:bodyPr>
          <a:lstStyle/>
          <a:p>
            <a:r>
              <a:rPr lang="en-US" altLang="en-US" sz="3200" dirty="0">
                <a:latin typeface="Times New Roman" panose="02020603050405020304" charset="0"/>
                <a:cs typeface="Times New Roman" panose="02020603050405020304" charset="0"/>
              </a:rPr>
              <a:t>B. </a:t>
            </a:r>
            <a:r>
              <a:rPr lang="en-US" altLang="en-US" sz="3200" dirty="0">
                <a:latin typeface="Times New Roman" panose="02020603050405020304" charset="0"/>
                <a:sym typeface="+mn-ea"/>
              </a:rPr>
              <a:t>Lệnh mỗi làng phải nộp một con voi biết đẻ trứng.</a:t>
            </a:r>
            <a:endParaRPr sz="3200" dirty="0">
              <a:latin typeface="Times New Roman" panose="02020603050405020304" charset="0"/>
              <a:cs typeface="Times New Roman" panose="02020603050405020304" charset="0"/>
            </a:endParaRPr>
          </a:p>
        </p:txBody>
      </p:sp>
      <p:sp>
        <p:nvSpPr>
          <p:cNvPr id="19" name="Text Box 15"/>
          <p:cNvSpPr txBox="1"/>
          <p:nvPr/>
        </p:nvSpPr>
        <p:spPr>
          <a:xfrm>
            <a:off x="1348740" y="3962400"/>
            <a:ext cx="9373235" cy="583565"/>
          </a:xfrm>
          <a:prstGeom prst="rect">
            <a:avLst/>
          </a:prstGeom>
          <a:noFill/>
          <a:ln w="9525">
            <a:noFill/>
          </a:ln>
        </p:spPr>
        <p:txBody>
          <a:bodyPr wrap="square">
            <a:spAutoFit/>
          </a:bodyPr>
          <a:lstStyle/>
          <a:p>
            <a:r>
              <a:rPr sz="3200" dirty="0">
                <a:latin typeface="Times New Roman" panose="02020603050405020304" charset="0"/>
                <a:cs typeface="Times New Roman" panose="02020603050405020304" charset="0"/>
              </a:rPr>
              <a:t>C.</a:t>
            </a:r>
            <a:r>
              <a:rPr lang="en-US" sz="3200" dirty="0">
                <a:latin typeface="Times New Roman" panose="02020603050405020304" charset="0"/>
                <a:cs typeface="Times New Roman" panose="02020603050405020304" charset="0"/>
              </a:rPr>
              <a:t> Ra lệnh các binh lính đi khắp nơi tìm kiếm người tài.</a:t>
            </a:r>
          </a:p>
        </p:txBody>
      </p:sp>
      <p:sp>
        <p:nvSpPr>
          <p:cNvPr id="20" name="Text Box 16"/>
          <p:cNvSpPr txBox="1"/>
          <p:nvPr/>
        </p:nvSpPr>
        <p:spPr>
          <a:xfrm>
            <a:off x="1348740" y="4695190"/>
            <a:ext cx="11696065" cy="583565"/>
          </a:xfrm>
          <a:prstGeom prst="rect">
            <a:avLst/>
          </a:prstGeom>
          <a:noFill/>
          <a:ln w="9525">
            <a:noFill/>
          </a:ln>
        </p:spPr>
        <p:txBody>
          <a:bodyPr wrap="square">
            <a:spAutoFit/>
          </a:bodyPr>
          <a:lstStyle/>
          <a:p>
            <a:pPr indent="0" defTabSz="957580">
              <a:buFontTx/>
              <a:buNone/>
            </a:pPr>
            <a:r>
              <a:rPr sz="3200" dirty="0">
                <a:solidFill>
                  <a:schemeClr val="tx1"/>
                </a:solidFill>
                <a:latin typeface="Times New Roman" panose="02020603050405020304" charset="0"/>
                <a:cs typeface="Times New Roman" panose="02020603050405020304" charset="0"/>
              </a:rPr>
              <a:t>D.</a:t>
            </a:r>
            <a:r>
              <a:rPr lang="en-US" altLang="en-US" sz="3200" dirty="0">
                <a:solidFill>
                  <a:schemeClr val="tx1"/>
                </a:solidFill>
                <a:latin typeface="Times New Roman" panose="02020603050405020304" charset="0"/>
                <a:sym typeface="+mn-ea"/>
              </a:rPr>
              <a:t> Lệnh mỗi làng phải nộp một con g</a:t>
            </a:r>
            <a:r>
              <a:rPr lang="en-US" altLang="en-US" sz="3200" dirty="0">
                <a:solidFill>
                  <a:schemeClr val="tx1"/>
                </a:solidFill>
                <a:latin typeface="Times New Roman" panose="02020603050405020304" charset="0"/>
                <a:ea typeface="Times New Roman" panose="02020603050405020304" charset="0"/>
                <a:sym typeface="+mn-ea"/>
              </a:rPr>
              <a:t>à</a:t>
            </a:r>
            <a:r>
              <a:rPr lang="en-US" altLang="en-US" sz="3200" dirty="0">
                <a:solidFill>
                  <a:schemeClr val="tx1"/>
                </a:solidFill>
                <a:latin typeface="Times New Roman" panose="02020603050405020304" charset="0"/>
                <a:sym typeface="+mn-ea"/>
              </a:rPr>
              <a:t> trống biết đẻ trứng.</a:t>
            </a:r>
            <a:endParaRPr lang="en-US" altLang="en-US" sz="3200" dirty="0">
              <a:solidFill>
                <a:schemeClr val="tx1"/>
              </a:solidFill>
              <a:latin typeface="Times New Roman" panose="02020603050405020304" charset="0"/>
              <a:cs typeface="Times New Roman" panose="02020603050405020304" charset="0"/>
              <a:sym typeface="+mn-ea"/>
            </a:endParaRPr>
          </a:p>
        </p:txBody>
      </p:sp>
      <p:sp>
        <p:nvSpPr>
          <p:cNvPr id="21" name="Oval 20"/>
          <p:cNvSpPr/>
          <p:nvPr/>
        </p:nvSpPr>
        <p:spPr>
          <a:xfrm>
            <a:off x="1167765" y="4747895"/>
            <a:ext cx="762000" cy="477838"/>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3600" b="0" i="0" u="none" strike="noStrike" kern="1200" cap="none" spc="0" normalizeH="0" baseline="0" noProof="0">
              <a:ln>
                <a:noFill/>
              </a:ln>
              <a:solidFill>
                <a:schemeClr val="dk1"/>
              </a:solidFill>
              <a:effectLst/>
              <a:uLnTx/>
              <a:uFillTx/>
              <a:latin typeface="Times New Roman" panose="02020603050405020304" charset="0"/>
              <a:ea typeface="+mn-ea"/>
              <a:cs typeface="Times New Roman" panose="02020603050405020304" charset="0"/>
            </a:endParaRPr>
          </a:p>
        </p:txBody>
      </p:sp>
      <p:pic>
        <p:nvPicPr>
          <p:cNvPr id="22" name="Picture 21" descr="Picture9"/>
          <p:cNvPicPr>
            <a:picLocks noChangeAspect="1"/>
          </p:cNvPicPr>
          <p:nvPr/>
        </p:nvPicPr>
        <p:blipFill>
          <a:blip r:embed="rId6"/>
          <a:stretch>
            <a:fillRect/>
          </a:stretch>
        </p:blipFill>
        <p:spPr>
          <a:xfrm>
            <a:off x="0" y="5225415"/>
            <a:ext cx="12191365" cy="1663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8457"/>
          <a:stretch>
            <a:fillRect/>
          </a:stretch>
        </p:blipFill>
        <p:spPr>
          <a:xfrm>
            <a:off x="-1" y="-1"/>
            <a:ext cx="12161839" cy="6991351"/>
          </a:xfrm>
          <a:prstGeom prst="rect">
            <a:avLst/>
          </a:prstGeom>
        </p:spPr>
      </p:pic>
      <p:pic>
        <p:nvPicPr>
          <p:cNvPr id="2" name="Picture 1">
            <a:hlinkClick r:id="" action="ppaction://noaction"/>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981" b="32328" l="16300" r="26700"/>
                    </a14:imgEffect>
                  </a14:imgLayer>
                </a14:imgProps>
              </a:ext>
              <a:ext uri="{28A0092B-C50C-407E-A947-70E740481C1C}">
                <a14:useLocalDpi xmlns:a14="http://schemas.microsoft.com/office/drawing/2010/main" val="0"/>
              </a:ext>
            </a:extLst>
          </a:blip>
          <a:srcRect l="16348" t="5451" r="73101" b="68084"/>
          <a:stretch>
            <a:fillRect/>
          </a:stretch>
        </p:blipFill>
        <p:spPr>
          <a:xfrm rot="20494740">
            <a:off x="9952355" y="102235"/>
            <a:ext cx="888365" cy="1484630"/>
          </a:xfrm>
          <a:prstGeom prst="rect">
            <a:avLst/>
          </a:prstGeom>
        </p:spPr>
      </p:pic>
      <p:sp>
        <p:nvSpPr>
          <p:cNvPr id="8194" name="AutoShape 6"/>
          <p:cNvSpPr/>
          <p:nvPr/>
        </p:nvSpPr>
        <p:spPr>
          <a:xfrm>
            <a:off x="990600" y="153035"/>
            <a:ext cx="2659380" cy="685800"/>
          </a:xfrm>
          <a:prstGeom prst="roundRect">
            <a:avLst>
              <a:gd name="adj" fmla="val 10889"/>
            </a:avLst>
          </a:prstGeom>
          <a:gradFill rotWithShape="1">
            <a:gsLst>
              <a:gs pos="0">
                <a:srgbClr val="DDDDDD"/>
              </a:gs>
              <a:gs pos="50000">
                <a:srgbClr val="EEEEEE"/>
              </a:gs>
              <a:gs pos="100000">
                <a:srgbClr val="DDDDDD"/>
              </a:gs>
            </a:gsLst>
            <a:lin ang="2700000" scaled="1"/>
            <a:tileRect/>
          </a:gradFill>
          <a:ln w="38100" cap="flat" cmpd="sng">
            <a:solidFill>
              <a:srgbClr val="990000"/>
            </a:solidFill>
            <a:prstDash val="solid"/>
            <a:headEnd type="none" w="med" len="med"/>
            <a:tailEnd type="none" w="med" len="med"/>
          </a:ln>
          <a:effectLst>
            <a:outerShdw dist="135003" dir="2928844" algn="ctr" rotWithShape="0">
              <a:srgbClr val="000000">
                <a:alpha val="50000"/>
              </a:srgbClr>
            </a:outerShdw>
          </a:effectLst>
        </p:spPr>
        <p:txBody>
          <a:bodyPr wrap="none" anchor="ctr" anchorCtr="0"/>
          <a:lstStyle/>
          <a:p>
            <a:pPr algn="ctr" eaLnBrk="1" hangingPunct="1"/>
            <a:r>
              <a:rPr lang="en-US" altLang="en-US" sz="3600" b="1" dirty="0">
                <a:solidFill>
                  <a:srgbClr val="140476"/>
                </a:solidFill>
                <a:latin typeface="Times New Roman" panose="02020603050405020304" charset="0"/>
                <a:cs typeface="Times New Roman" panose="02020603050405020304" charset="0"/>
              </a:rPr>
              <a:t>Tìm hiểu bài:</a:t>
            </a:r>
          </a:p>
        </p:txBody>
      </p:sp>
      <p:pic>
        <p:nvPicPr>
          <p:cNvPr id="8195" name="Picture 29" descr="ư"/>
          <p:cNvPicPr>
            <a:picLocks noChangeAspect="1"/>
          </p:cNvPicPr>
          <p:nvPr/>
        </p:nvPicPr>
        <p:blipFill>
          <a:blip r:embed="rId5"/>
          <a:stretch>
            <a:fillRect/>
          </a:stretch>
        </p:blipFill>
        <p:spPr>
          <a:xfrm>
            <a:off x="228600" y="349885"/>
            <a:ext cx="571500" cy="933450"/>
          </a:xfrm>
          <a:prstGeom prst="rect">
            <a:avLst/>
          </a:prstGeom>
          <a:noFill/>
          <a:ln w="9525">
            <a:noFill/>
          </a:ln>
        </p:spPr>
      </p:pic>
      <p:sp>
        <p:nvSpPr>
          <p:cNvPr id="8196" name="Rectangle 30"/>
          <p:cNvSpPr/>
          <p:nvPr/>
        </p:nvSpPr>
        <p:spPr>
          <a:xfrm>
            <a:off x="289560" y="1651000"/>
            <a:ext cx="11640185" cy="645160"/>
          </a:xfrm>
          <a:prstGeom prst="rect">
            <a:avLst/>
          </a:prstGeom>
          <a:noFill/>
          <a:ln w="9525">
            <a:noFill/>
          </a:ln>
        </p:spPr>
        <p:txBody>
          <a:bodyPr wrap="square" anchor="ctr" anchorCtr="0">
            <a:spAutoFit/>
          </a:bodyPr>
          <a:lstStyle/>
          <a:p>
            <a:pPr algn="ctr"/>
            <a:r>
              <a:rPr lang="en-US" altLang="en-US" sz="3600" b="1" dirty="0">
                <a:solidFill>
                  <a:srgbClr val="3333FF"/>
                </a:solidFill>
                <a:latin typeface="Times New Roman" panose="02020603050405020304" charset="0"/>
                <a:cs typeface="Times New Roman" panose="02020603050405020304" charset="0"/>
              </a:rPr>
              <a:t> </a:t>
            </a:r>
            <a:r>
              <a:rPr lang="en-US" altLang="en-US" sz="3600" dirty="0">
                <a:latin typeface="Times New Roman" panose="02020603050405020304" charset="0"/>
                <a:cs typeface="Times New Roman" panose="02020603050405020304" charset="0"/>
              </a:rPr>
              <a:t> </a:t>
            </a:r>
            <a:r>
              <a:rPr lang="en-US" altLang="en-US" sz="3600" b="1" dirty="0">
                <a:solidFill>
                  <a:srgbClr val="00B050"/>
                </a:solidFill>
                <a:latin typeface="Times New Roman" panose="02020603050405020304" charset="0"/>
                <a:cs typeface="Times New Roman" panose="02020603050405020304" charset="0"/>
              </a:rPr>
              <a:t>Câu 2: Vì sao dân chúng lo sợ khi nghe lệnh của nhà vua?</a:t>
            </a:r>
            <a:endParaRPr lang="en-US" altLang="en-US" sz="3600" b="1" dirty="0">
              <a:solidFill>
                <a:srgbClr val="00B050"/>
              </a:solidFill>
              <a:latin typeface="Times New Roman" panose="02020603050405020304" charset="0"/>
              <a:ea typeface="Times New Roman" panose="02020603050405020304" charset="0"/>
              <a:cs typeface="Times New Roman" panose="02020603050405020304" charset="0"/>
            </a:endParaRPr>
          </a:p>
        </p:txBody>
      </p:sp>
      <p:sp>
        <p:nvSpPr>
          <p:cNvPr id="8197" name="Rectangle 31"/>
          <p:cNvSpPr/>
          <p:nvPr/>
        </p:nvSpPr>
        <p:spPr>
          <a:xfrm>
            <a:off x="1348740" y="2514600"/>
            <a:ext cx="10377805" cy="583565"/>
          </a:xfrm>
          <a:prstGeom prst="rect">
            <a:avLst/>
          </a:prstGeom>
          <a:noFill/>
          <a:ln w="9525">
            <a:noFill/>
          </a:ln>
        </p:spPr>
        <p:txBody>
          <a:bodyPr wrap="square" anchor="ctr" anchorCtr="0">
            <a:spAutoFit/>
          </a:bodyPr>
          <a:lstStyle/>
          <a:p>
            <a:pPr eaLnBrk="1" hangingPunct="1"/>
            <a:r>
              <a:rPr lang="en-US" altLang="en-US" sz="3200" dirty="0">
                <a:latin typeface="Times New Roman" panose="02020603050405020304" charset="0"/>
                <a:cs typeface="Times New Roman" panose="02020603050405020304" charset="0"/>
              </a:rPr>
              <a:t>A. Vì trong làng người dân không nuôi gà.</a:t>
            </a:r>
          </a:p>
        </p:txBody>
      </p:sp>
      <p:sp>
        <p:nvSpPr>
          <p:cNvPr id="8198" name="Rectangle 33"/>
          <p:cNvSpPr/>
          <p:nvPr/>
        </p:nvSpPr>
        <p:spPr>
          <a:xfrm>
            <a:off x="2987040" y="4432777"/>
            <a:ext cx="5553075" cy="645160"/>
          </a:xfrm>
          <a:prstGeom prst="rect">
            <a:avLst/>
          </a:prstGeom>
          <a:noFill/>
          <a:ln w="9525">
            <a:noFill/>
          </a:ln>
        </p:spPr>
        <p:txBody>
          <a:bodyPr anchor="ctr" anchorCtr="0">
            <a:spAutoFit/>
          </a:bodyPr>
          <a:lstStyle/>
          <a:p>
            <a:pPr algn="ctr"/>
            <a:endParaRPr lang="en-US" altLang="en-US" sz="3600" dirty="0">
              <a:latin typeface="Times New Roman" panose="02020603050405020304" charset="0"/>
              <a:cs typeface="Times New Roman" panose="02020603050405020304" charset="0"/>
            </a:endParaRPr>
          </a:p>
        </p:txBody>
      </p:sp>
      <p:sp>
        <p:nvSpPr>
          <p:cNvPr id="8199" name="Text Box 14"/>
          <p:cNvSpPr txBox="1"/>
          <p:nvPr/>
        </p:nvSpPr>
        <p:spPr>
          <a:xfrm>
            <a:off x="1348740" y="3230245"/>
            <a:ext cx="11116945" cy="583565"/>
          </a:xfrm>
          <a:prstGeom prst="rect">
            <a:avLst/>
          </a:prstGeom>
          <a:noFill/>
          <a:ln w="9525">
            <a:noFill/>
          </a:ln>
        </p:spPr>
        <p:txBody>
          <a:bodyPr wrap="square">
            <a:spAutoFit/>
          </a:bodyPr>
          <a:lstStyle/>
          <a:p>
            <a:r>
              <a:rPr lang="en-US" altLang="en-US" sz="3200" dirty="0">
                <a:solidFill>
                  <a:schemeClr val="tx1"/>
                </a:solidFill>
                <a:latin typeface="Times New Roman" panose="02020603050405020304" charset="0"/>
                <a:cs typeface="Times New Roman" panose="02020603050405020304" charset="0"/>
              </a:rPr>
              <a:t>B. </a:t>
            </a:r>
            <a:r>
              <a:rPr lang="en-US" altLang="en-US" sz="3200" dirty="0">
                <a:solidFill>
                  <a:schemeClr val="tx1"/>
                </a:solidFill>
                <a:latin typeface="Times New Roman" panose="02020603050405020304" charset="0"/>
                <a:sym typeface="+mn-ea"/>
              </a:rPr>
              <a:t>Vì g</a:t>
            </a:r>
            <a:r>
              <a:rPr lang="en-US" altLang="en-US" sz="3200" dirty="0">
                <a:solidFill>
                  <a:schemeClr val="tx1"/>
                </a:solidFill>
                <a:latin typeface="Times New Roman" panose="02020603050405020304" charset="0"/>
                <a:ea typeface="Times New Roman" panose="02020603050405020304" charset="0"/>
                <a:sym typeface="+mn-ea"/>
              </a:rPr>
              <a:t>à</a:t>
            </a:r>
            <a:r>
              <a:rPr lang="en-US" altLang="en-US" sz="3200" dirty="0">
                <a:solidFill>
                  <a:schemeClr val="tx1"/>
                </a:solidFill>
                <a:latin typeface="Times New Roman" panose="02020603050405020304" charset="0"/>
                <a:sym typeface="+mn-ea"/>
              </a:rPr>
              <a:t> trống không biết đẻ trứng.</a:t>
            </a:r>
            <a:endParaRPr lang="en-US" altLang="en-US" sz="3200" dirty="0">
              <a:solidFill>
                <a:schemeClr val="tx1"/>
              </a:solidFill>
              <a:latin typeface="Times New Roman" panose="02020603050405020304" charset="0"/>
              <a:cs typeface="Times New Roman" panose="02020603050405020304" charset="0"/>
              <a:sym typeface="+mn-ea"/>
            </a:endParaRPr>
          </a:p>
        </p:txBody>
      </p:sp>
      <p:sp>
        <p:nvSpPr>
          <p:cNvPr id="8200" name="Text Box 15"/>
          <p:cNvSpPr txBox="1"/>
          <p:nvPr/>
        </p:nvSpPr>
        <p:spPr>
          <a:xfrm>
            <a:off x="1348740" y="3962400"/>
            <a:ext cx="9373235" cy="583565"/>
          </a:xfrm>
          <a:prstGeom prst="rect">
            <a:avLst/>
          </a:prstGeom>
          <a:noFill/>
          <a:ln w="9525">
            <a:noFill/>
          </a:ln>
        </p:spPr>
        <p:txBody>
          <a:bodyPr wrap="square">
            <a:spAutoFit/>
          </a:bodyPr>
          <a:lstStyle/>
          <a:p>
            <a:r>
              <a:rPr sz="3200" dirty="0">
                <a:latin typeface="Times New Roman" panose="02020603050405020304" charset="0"/>
                <a:cs typeface="Times New Roman" panose="02020603050405020304" charset="0"/>
              </a:rPr>
              <a:t>C.</a:t>
            </a:r>
            <a:r>
              <a:rPr lang="en-US" sz="3200" dirty="0">
                <a:latin typeface="Times New Roman" panose="02020603050405020304" charset="0"/>
                <a:cs typeface="Times New Roman" panose="02020603050405020304" charset="0"/>
              </a:rPr>
              <a:t> Vì họ sợ vua sai người bắt hết gà của họ. </a:t>
            </a:r>
          </a:p>
        </p:txBody>
      </p:sp>
      <p:sp>
        <p:nvSpPr>
          <p:cNvPr id="8201" name="Text Box 16"/>
          <p:cNvSpPr txBox="1"/>
          <p:nvPr/>
        </p:nvSpPr>
        <p:spPr>
          <a:xfrm>
            <a:off x="1348740" y="4695190"/>
            <a:ext cx="11696065" cy="583565"/>
          </a:xfrm>
          <a:prstGeom prst="rect">
            <a:avLst/>
          </a:prstGeom>
          <a:noFill/>
          <a:ln w="9525">
            <a:noFill/>
          </a:ln>
        </p:spPr>
        <p:txBody>
          <a:bodyPr wrap="square">
            <a:spAutoFit/>
          </a:bodyPr>
          <a:lstStyle/>
          <a:p>
            <a:pPr indent="0" defTabSz="957580">
              <a:buFontTx/>
              <a:buNone/>
            </a:pPr>
            <a:r>
              <a:rPr sz="3200" dirty="0">
                <a:solidFill>
                  <a:schemeClr val="tx1"/>
                </a:solidFill>
                <a:latin typeface="Times New Roman" panose="02020603050405020304" charset="0"/>
                <a:cs typeface="Times New Roman" panose="02020603050405020304" charset="0"/>
              </a:rPr>
              <a:t>D.</a:t>
            </a:r>
            <a:r>
              <a:rPr lang="en-US" altLang="en-US" sz="3200" dirty="0">
                <a:solidFill>
                  <a:schemeClr val="tx1"/>
                </a:solidFill>
                <a:latin typeface="Times New Roman" panose="02020603050405020304" charset="0"/>
                <a:sym typeface="+mn-ea"/>
              </a:rPr>
              <a:t> Cả 3 đáp án trên đều đúng</a:t>
            </a:r>
            <a:endParaRPr lang="en-US" altLang="en-US" sz="3200" dirty="0">
              <a:solidFill>
                <a:schemeClr val="tx1"/>
              </a:solidFill>
              <a:latin typeface="Times New Roman" panose="02020603050405020304" charset="0"/>
              <a:cs typeface="Times New Roman" panose="02020603050405020304" charset="0"/>
              <a:sym typeface="+mn-ea"/>
            </a:endParaRPr>
          </a:p>
        </p:txBody>
      </p:sp>
      <p:sp>
        <p:nvSpPr>
          <p:cNvPr id="11" name="Oval 10"/>
          <p:cNvSpPr/>
          <p:nvPr/>
        </p:nvSpPr>
        <p:spPr>
          <a:xfrm>
            <a:off x="1203960" y="3291205"/>
            <a:ext cx="762000" cy="477838"/>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3600" b="0" i="0" u="none" strike="noStrike" kern="1200" cap="none" spc="0" normalizeH="0" baseline="0" noProof="0">
              <a:ln>
                <a:noFill/>
              </a:ln>
              <a:solidFill>
                <a:schemeClr val="dk1"/>
              </a:solidFill>
              <a:effectLst/>
              <a:uLnTx/>
              <a:uFillTx/>
              <a:latin typeface="Times New Roman" panose="02020603050405020304" charset="0"/>
              <a:ea typeface="+mn-ea"/>
              <a:cs typeface="Times New Roman" panose="02020603050405020304" charset="0"/>
            </a:endParaRPr>
          </a:p>
        </p:txBody>
      </p:sp>
      <p:pic>
        <p:nvPicPr>
          <p:cNvPr id="12" name="Picture 11" descr="Picture9"/>
          <p:cNvPicPr>
            <a:picLocks noChangeAspect="1"/>
          </p:cNvPicPr>
          <p:nvPr/>
        </p:nvPicPr>
        <p:blipFill>
          <a:blip r:embed="rId6"/>
          <a:stretch>
            <a:fillRect/>
          </a:stretch>
        </p:blipFill>
        <p:spPr>
          <a:xfrm>
            <a:off x="13970" y="5410835"/>
            <a:ext cx="12191365" cy="14471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8457"/>
          <a:stretch>
            <a:fillRect/>
          </a:stretch>
        </p:blipFill>
        <p:spPr>
          <a:xfrm>
            <a:off x="13969" y="-1"/>
            <a:ext cx="12161839" cy="6991351"/>
          </a:xfrm>
          <a:prstGeom prst="rect">
            <a:avLst/>
          </a:prstGeom>
        </p:spPr>
      </p:pic>
      <p:pic>
        <p:nvPicPr>
          <p:cNvPr id="2" name="Picture 1">
            <a:hlinkClick r:id="" action="ppaction://noaction"/>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413" b="31122" l="43900" r="55000"/>
                    </a14:imgEffect>
                  </a14:imgLayer>
                </a14:imgProps>
              </a:ext>
              <a:ext uri="{28A0092B-C50C-407E-A947-70E740481C1C}">
                <a14:useLocalDpi xmlns:a14="http://schemas.microsoft.com/office/drawing/2010/main" val="0"/>
              </a:ext>
            </a:extLst>
          </a:blip>
          <a:srcRect l="44724" t="3044" r="44724" b="68878"/>
          <a:stretch>
            <a:fillRect/>
          </a:stretch>
        </p:blipFill>
        <p:spPr>
          <a:xfrm rot="2356500">
            <a:off x="10654030" y="-78105"/>
            <a:ext cx="982980" cy="1675130"/>
          </a:xfrm>
          <a:prstGeom prst="rect">
            <a:avLst/>
          </a:prstGeom>
        </p:spPr>
      </p:pic>
      <p:sp>
        <p:nvSpPr>
          <p:cNvPr id="8194" name="AutoShape 6"/>
          <p:cNvSpPr/>
          <p:nvPr/>
        </p:nvSpPr>
        <p:spPr>
          <a:xfrm>
            <a:off x="990600" y="153035"/>
            <a:ext cx="2659380" cy="685800"/>
          </a:xfrm>
          <a:prstGeom prst="roundRect">
            <a:avLst>
              <a:gd name="adj" fmla="val 10889"/>
            </a:avLst>
          </a:prstGeom>
          <a:gradFill rotWithShape="1">
            <a:gsLst>
              <a:gs pos="0">
                <a:srgbClr val="DDDDDD"/>
              </a:gs>
              <a:gs pos="50000">
                <a:srgbClr val="EEEEEE"/>
              </a:gs>
              <a:gs pos="100000">
                <a:srgbClr val="DDDDDD"/>
              </a:gs>
            </a:gsLst>
            <a:lin ang="2700000" scaled="1"/>
            <a:tileRect/>
          </a:gradFill>
          <a:ln w="38100" cap="flat" cmpd="sng">
            <a:solidFill>
              <a:srgbClr val="990000"/>
            </a:solidFill>
            <a:prstDash val="solid"/>
            <a:headEnd type="none" w="med" len="med"/>
            <a:tailEnd type="none" w="med" len="med"/>
          </a:ln>
          <a:effectLst>
            <a:outerShdw dist="135003" dir="2928844" algn="ctr" rotWithShape="0">
              <a:srgbClr val="000000">
                <a:alpha val="50000"/>
              </a:srgbClr>
            </a:outerShdw>
          </a:effectLst>
        </p:spPr>
        <p:txBody>
          <a:bodyPr wrap="none" anchor="ctr" anchorCtr="0"/>
          <a:lstStyle/>
          <a:p>
            <a:pPr algn="ctr" eaLnBrk="1" hangingPunct="1"/>
            <a:r>
              <a:rPr lang="en-US" altLang="en-US" sz="3600" b="1" dirty="0">
                <a:solidFill>
                  <a:srgbClr val="140476"/>
                </a:solidFill>
                <a:latin typeface="Times New Roman" panose="02020603050405020304" charset="0"/>
                <a:cs typeface="Times New Roman" panose="02020603050405020304" charset="0"/>
              </a:rPr>
              <a:t>Tìm hiểu bài:</a:t>
            </a:r>
          </a:p>
        </p:txBody>
      </p:sp>
      <p:pic>
        <p:nvPicPr>
          <p:cNvPr id="8195" name="Picture 29" descr="ư"/>
          <p:cNvPicPr>
            <a:picLocks noChangeAspect="1"/>
          </p:cNvPicPr>
          <p:nvPr/>
        </p:nvPicPr>
        <p:blipFill>
          <a:blip r:embed="rId5"/>
          <a:stretch>
            <a:fillRect/>
          </a:stretch>
        </p:blipFill>
        <p:spPr>
          <a:xfrm>
            <a:off x="228600" y="349885"/>
            <a:ext cx="571500" cy="933450"/>
          </a:xfrm>
          <a:prstGeom prst="rect">
            <a:avLst/>
          </a:prstGeom>
          <a:noFill/>
          <a:ln w="9525">
            <a:noFill/>
          </a:ln>
        </p:spPr>
      </p:pic>
      <p:sp>
        <p:nvSpPr>
          <p:cNvPr id="8196" name="Rectangle 30"/>
          <p:cNvSpPr/>
          <p:nvPr/>
        </p:nvSpPr>
        <p:spPr>
          <a:xfrm>
            <a:off x="-15240" y="1257300"/>
            <a:ext cx="12181840" cy="1198880"/>
          </a:xfrm>
          <a:prstGeom prst="rect">
            <a:avLst/>
          </a:prstGeom>
          <a:noFill/>
          <a:ln w="9525">
            <a:noFill/>
          </a:ln>
        </p:spPr>
        <p:txBody>
          <a:bodyPr wrap="square" anchor="ctr" anchorCtr="0">
            <a:spAutoFit/>
          </a:bodyPr>
          <a:lstStyle/>
          <a:p>
            <a:pPr algn="ctr"/>
            <a:r>
              <a:rPr lang="en-US" altLang="en-US" sz="3600" b="1" dirty="0">
                <a:solidFill>
                  <a:srgbClr val="92D050"/>
                </a:solidFill>
                <a:latin typeface="Times New Roman" panose="02020603050405020304" charset="0"/>
                <a:cs typeface="Times New Roman" panose="02020603050405020304" charset="0"/>
              </a:rPr>
              <a:t>  Câu 3: </a:t>
            </a:r>
            <a:r>
              <a:rPr lang="vi-VN" sz="3600" b="1">
                <a:solidFill>
                  <a:srgbClr val="92D050"/>
                </a:solidFill>
                <a:latin typeface="+mj-lt"/>
                <a:sym typeface="+mn-ea"/>
              </a:rPr>
              <a:t>Cậu bé đã làm cách nào để vua thấy lệnh của ngài là vô lí</a:t>
            </a:r>
            <a:r>
              <a:rPr lang="en-US" altLang="vi-VN" sz="3600" b="1">
                <a:solidFill>
                  <a:srgbClr val="92D050"/>
                </a:solidFill>
                <a:latin typeface="+mj-lt"/>
                <a:sym typeface="+mn-ea"/>
              </a:rPr>
              <a:t> </a:t>
            </a:r>
            <a:r>
              <a:rPr lang="en-US" altLang="en-US" sz="3600" b="1" dirty="0">
                <a:solidFill>
                  <a:srgbClr val="92D050"/>
                </a:solidFill>
                <a:latin typeface="Times New Roman" panose="02020603050405020304" charset="0"/>
                <a:cs typeface="Times New Roman" panose="02020603050405020304" charset="0"/>
              </a:rPr>
              <a:t>?</a:t>
            </a:r>
            <a:endParaRPr lang="en-US" altLang="en-US" sz="3600" b="1" dirty="0">
              <a:solidFill>
                <a:srgbClr val="92D050"/>
              </a:solidFill>
              <a:latin typeface="Times New Roman" panose="02020603050405020304" charset="0"/>
              <a:ea typeface="Times New Roman" panose="02020603050405020304" charset="0"/>
              <a:cs typeface="Times New Roman" panose="02020603050405020304" charset="0"/>
            </a:endParaRPr>
          </a:p>
        </p:txBody>
      </p:sp>
      <p:sp>
        <p:nvSpPr>
          <p:cNvPr id="8197" name="Rectangle 31"/>
          <p:cNvSpPr/>
          <p:nvPr/>
        </p:nvSpPr>
        <p:spPr>
          <a:xfrm>
            <a:off x="289560" y="2286000"/>
            <a:ext cx="10377805" cy="583565"/>
          </a:xfrm>
          <a:prstGeom prst="rect">
            <a:avLst/>
          </a:prstGeom>
          <a:noFill/>
          <a:ln w="9525">
            <a:noFill/>
          </a:ln>
        </p:spPr>
        <p:txBody>
          <a:bodyPr wrap="square" anchor="ctr" anchorCtr="0">
            <a:spAutoFit/>
          </a:bodyPr>
          <a:lstStyle/>
          <a:p>
            <a:pPr eaLnBrk="1" hangingPunct="1"/>
            <a:r>
              <a:rPr lang="en-US" altLang="en-US" sz="3200" dirty="0">
                <a:latin typeface="Times New Roman" panose="02020603050405020304" charset="0"/>
                <a:cs typeface="Times New Roman" panose="02020603050405020304" charset="0"/>
              </a:rPr>
              <a:t>A. Cậu bé la hét lên và bảo vua ra lệnh như vậy là vô lí.</a:t>
            </a:r>
          </a:p>
        </p:txBody>
      </p:sp>
      <p:sp>
        <p:nvSpPr>
          <p:cNvPr id="8198" name="Rectangle 33"/>
          <p:cNvSpPr/>
          <p:nvPr/>
        </p:nvSpPr>
        <p:spPr>
          <a:xfrm>
            <a:off x="2987040" y="4432777"/>
            <a:ext cx="5553075" cy="645160"/>
          </a:xfrm>
          <a:prstGeom prst="rect">
            <a:avLst/>
          </a:prstGeom>
          <a:noFill/>
          <a:ln w="9525">
            <a:noFill/>
          </a:ln>
        </p:spPr>
        <p:txBody>
          <a:bodyPr anchor="ctr" anchorCtr="0">
            <a:spAutoFit/>
          </a:bodyPr>
          <a:lstStyle/>
          <a:p>
            <a:pPr algn="ctr"/>
            <a:endParaRPr lang="en-US" altLang="en-US" sz="3600" dirty="0">
              <a:latin typeface="Times New Roman" panose="02020603050405020304" charset="0"/>
              <a:cs typeface="Times New Roman" panose="02020603050405020304" charset="0"/>
            </a:endParaRPr>
          </a:p>
        </p:txBody>
      </p:sp>
      <p:sp>
        <p:nvSpPr>
          <p:cNvPr id="8199" name="Text Box 14"/>
          <p:cNvSpPr txBox="1"/>
          <p:nvPr/>
        </p:nvSpPr>
        <p:spPr>
          <a:xfrm>
            <a:off x="281940" y="2874010"/>
            <a:ext cx="11116945" cy="583565"/>
          </a:xfrm>
          <a:prstGeom prst="rect">
            <a:avLst/>
          </a:prstGeom>
          <a:noFill/>
          <a:ln w="9525">
            <a:noFill/>
          </a:ln>
        </p:spPr>
        <p:txBody>
          <a:bodyPr wrap="square">
            <a:spAutoFit/>
          </a:bodyPr>
          <a:lstStyle/>
          <a:p>
            <a:r>
              <a:rPr lang="en-US" altLang="en-US" sz="3200" dirty="0">
                <a:solidFill>
                  <a:schemeClr val="tx1"/>
                </a:solidFill>
                <a:latin typeface="Times New Roman" panose="02020603050405020304" charset="0"/>
                <a:cs typeface="Times New Roman" panose="02020603050405020304" charset="0"/>
              </a:rPr>
              <a:t>B. Cậu bé đã nhờ các quan triều đình nói lại với vua.</a:t>
            </a:r>
            <a:endParaRPr lang="en-US" altLang="en-US" sz="3200" dirty="0">
              <a:solidFill>
                <a:schemeClr val="tx1"/>
              </a:solidFill>
              <a:latin typeface="Times New Roman" panose="02020603050405020304" charset="0"/>
              <a:cs typeface="Times New Roman" panose="02020603050405020304" charset="0"/>
              <a:sym typeface="+mn-ea"/>
            </a:endParaRPr>
          </a:p>
        </p:txBody>
      </p:sp>
      <p:sp>
        <p:nvSpPr>
          <p:cNvPr id="8200" name="Text Box 15"/>
          <p:cNvSpPr txBox="1"/>
          <p:nvPr/>
        </p:nvSpPr>
        <p:spPr>
          <a:xfrm>
            <a:off x="289560" y="3482340"/>
            <a:ext cx="11915775" cy="2061210"/>
          </a:xfrm>
          <a:prstGeom prst="rect">
            <a:avLst/>
          </a:prstGeom>
          <a:noFill/>
          <a:ln w="9525">
            <a:noFill/>
          </a:ln>
        </p:spPr>
        <p:txBody>
          <a:bodyPr wrap="square">
            <a:spAutoFit/>
          </a:bodyPr>
          <a:lstStyle/>
          <a:p>
            <a:pPr algn="l"/>
            <a:r>
              <a:rPr sz="3200" dirty="0">
                <a:solidFill>
                  <a:schemeClr val="tx1"/>
                </a:solidFill>
                <a:latin typeface="Times New Roman" panose="02020603050405020304" charset="0"/>
                <a:cs typeface="Times New Roman" panose="02020603050405020304" charset="0"/>
              </a:rPr>
              <a:t>C.</a:t>
            </a:r>
            <a:r>
              <a:rPr lang="en-US" sz="3200" dirty="0">
                <a:solidFill>
                  <a:schemeClr val="tx1"/>
                </a:solidFill>
                <a:latin typeface="Times New Roman" panose="02020603050405020304" charset="0"/>
                <a:cs typeface="Times New Roman" panose="02020603050405020304" charset="0"/>
              </a:rPr>
              <a:t> </a:t>
            </a:r>
            <a:r>
              <a:rPr lang="vi-VN" sz="3200">
                <a:solidFill>
                  <a:schemeClr val="tx1"/>
                </a:solidFill>
                <a:latin typeface="+mj-lt"/>
                <a:sym typeface="+mn-ea"/>
              </a:rPr>
              <a:t>Cậu bé đã kể cho vua một chuyện vô lí là "bố cậu mới đẻ em bé " từ đó chính vua cũng phải thừa nhận mệnh lệnh của mình ban ra là vô lí.</a:t>
            </a:r>
            <a:endParaRPr lang="vi-VN" sz="3200">
              <a:solidFill>
                <a:schemeClr val="tx1"/>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a:ln>
                <a:noFill/>
              </a:ln>
              <a:solidFill>
                <a:schemeClr val="tx1"/>
              </a:solidFill>
              <a:effectLst/>
              <a:uLnTx/>
              <a:uFillTx/>
              <a:latin typeface="Times" panose="02020603050405020304" pitchFamily="18" charset="0"/>
              <a:ea typeface="Tahoma" panose="020B0604030504040204" pitchFamily="34" charset="0"/>
              <a:cs typeface="Tahoma" panose="020B0604030504040204" pitchFamily="34" charset="0"/>
            </a:endParaRPr>
          </a:p>
          <a:p>
            <a:endParaRPr kumimoji="0" lang="en-US" sz="3200" b="0" i="0" u="none" strike="noStrike" kern="1200" cap="none" spc="0" normalizeH="0" baseline="0" noProof="0" dirty="0">
              <a:ln>
                <a:noFill/>
              </a:ln>
              <a:solidFill>
                <a:schemeClr val="tx1"/>
              </a:solidFill>
              <a:effectLst/>
              <a:uLnTx/>
              <a:uFillTx/>
              <a:latin typeface="Times" panose="02020603050405020304" pitchFamily="18" charset="0"/>
              <a:ea typeface="Tahoma" panose="020B0604030504040204" pitchFamily="34" charset="0"/>
              <a:cs typeface="Tahoma" panose="020B0604030504040204" pitchFamily="34" charset="0"/>
            </a:endParaRPr>
          </a:p>
        </p:txBody>
      </p:sp>
      <p:sp>
        <p:nvSpPr>
          <p:cNvPr id="8201" name="Text Box 16"/>
          <p:cNvSpPr txBox="1"/>
          <p:nvPr/>
        </p:nvSpPr>
        <p:spPr>
          <a:xfrm>
            <a:off x="281940" y="4695190"/>
            <a:ext cx="11696065" cy="583565"/>
          </a:xfrm>
          <a:prstGeom prst="rect">
            <a:avLst/>
          </a:prstGeom>
          <a:noFill/>
          <a:ln w="9525">
            <a:noFill/>
          </a:ln>
        </p:spPr>
        <p:txBody>
          <a:bodyPr wrap="square">
            <a:spAutoFit/>
          </a:bodyPr>
          <a:lstStyle/>
          <a:p>
            <a:pPr indent="0" defTabSz="957580">
              <a:buFontTx/>
              <a:buNone/>
            </a:pPr>
            <a:r>
              <a:rPr sz="3200" dirty="0">
                <a:solidFill>
                  <a:schemeClr val="tx1"/>
                </a:solidFill>
                <a:latin typeface="Times New Roman" panose="02020603050405020304" charset="0"/>
                <a:cs typeface="Times New Roman" panose="02020603050405020304" charset="0"/>
              </a:rPr>
              <a:t>D.</a:t>
            </a:r>
            <a:r>
              <a:rPr lang="en-US" altLang="en-US" sz="3200" dirty="0">
                <a:solidFill>
                  <a:schemeClr val="tx1"/>
                </a:solidFill>
                <a:latin typeface="Times New Roman" panose="02020603050405020304" charset="0"/>
                <a:sym typeface="+mn-ea"/>
              </a:rPr>
              <a:t> Cả 3 đáp án trên đều sai.</a:t>
            </a:r>
            <a:endParaRPr lang="en-US" altLang="en-US" sz="3200" dirty="0">
              <a:solidFill>
                <a:schemeClr val="tx1"/>
              </a:solidFill>
              <a:latin typeface="Times New Roman" panose="02020603050405020304" charset="0"/>
              <a:cs typeface="Times New Roman" panose="02020603050405020304" charset="0"/>
              <a:sym typeface="+mn-ea"/>
            </a:endParaRPr>
          </a:p>
        </p:txBody>
      </p:sp>
      <p:sp>
        <p:nvSpPr>
          <p:cNvPr id="11" name="Oval 10"/>
          <p:cNvSpPr/>
          <p:nvPr/>
        </p:nvSpPr>
        <p:spPr>
          <a:xfrm>
            <a:off x="133350" y="3543300"/>
            <a:ext cx="762000" cy="477838"/>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3600" b="0" i="0" u="none" strike="noStrike" kern="1200" cap="none" spc="0" normalizeH="0" baseline="0" noProof="0">
              <a:ln>
                <a:noFill/>
              </a:ln>
              <a:solidFill>
                <a:schemeClr val="dk1"/>
              </a:solidFill>
              <a:effectLst/>
              <a:uLnTx/>
              <a:uFillTx/>
              <a:latin typeface="Times New Roman" panose="02020603050405020304" charset="0"/>
              <a:ea typeface="+mn-ea"/>
              <a:cs typeface="Times New Roman" panose="02020603050405020304" charset="0"/>
            </a:endParaRPr>
          </a:p>
        </p:txBody>
      </p:sp>
      <p:pic>
        <p:nvPicPr>
          <p:cNvPr id="12" name="Picture 11" descr="Picture9"/>
          <p:cNvPicPr>
            <a:picLocks noChangeAspect="1"/>
          </p:cNvPicPr>
          <p:nvPr/>
        </p:nvPicPr>
        <p:blipFill>
          <a:blip r:embed="rId6"/>
          <a:stretch>
            <a:fillRect/>
          </a:stretch>
        </p:blipFill>
        <p:spPr>
          <a:xfrm>
            <a:off x="13970" y="5607685"/>
            <a:ext cx="12191365" cy="15544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8457"/>
          <a:stretch>
            <a:fillRect/>
          </a:stretch>
        </p:blipFill>
        <p:spPr>
          <a:xfrm>
            <a:off x="-1" y="-1"/>
            <a:ext cx="12161839" cy="6991351"/>
          </a:xfrm>
          <a:prstGeom prst="rect">
            <a:avLst/>
          </a:prstGeom>
        </p:spPr>
      </p:pic>
      <p:pic>
        <p:nvPicPr>
          <p:cNvPr id="2" name="Picture 1">
            <a:hlinkClick r:id="" action="ppaction://noaction"/>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6815" b="86972" l="19300" r="29800"/>
                    </a14:imgEffect>
                  </a14:imgLayer>
                </a14:imgProps>
              </a:ext>
              <a:ext uri="{28A0092B-C50C-407E-A947-70E740481C1C}">
                <a14:useLocalDpi xmlns:a14="http://schemas.microsoft.com/office/drawing/2010/main" val="0"/>
              </a:ext>
            </a:extLst>
          </a:blip>
          <a:srcRect l="19328" t="57956" r="70120" b="12708"/>
          <a:stretch>
            <a:fillRect/>
          </a:stretch>
        </p:blipFill>
        <p:spPr>
          <a:xfrm rot="18927244">
            <a:off x="9991552" y="-154751"/>
            <a:ext cx="742934" cy="1712378"/>
          </a:xfrm>
          <a:prstGeom prst="rect">
            <a:avLst/>
          </a:prstGeom>
        </p:spPr>
      </p:pic>
      <p:sp>
        <p:nvSpPr>
          <p:cNvPr id="8194" name="AutoShape 6"/>
          <p:cNvSpPr/>
          <p:nvPr/>
        </p:nvSpPr>
        <p:spPr>
          <a:xfrm>
            <a:off x="990600" y="153035"/>
            <a:ext cx="2659380" cy="685800"/>
          </a:xfrm>
          <a:prstGeom prst="roundRect">
            <a:avLst>
              <a:gd name="adj" fmla="val 10889"/>
            </a:avLst>
          </a:prstGeom>
          <a:gradFill rotWithShape="1">
            <a:gsLst>
              <a:gs pos="0">
                <a:srgbClr val="DDDDDD"/>
              </a:gs>
              <a:gs pos="50000">
                <a:srgbClr val="EEEEEE"/>
              </a:gs>
              <a:gs pos="100000">
                <a:srgbClr val="DDDDDD"/>
              </a:gs>
            </a:gsLst>
            <a:lin ang="2700000" scaled="1"/>
            <a:tileRect/>
          </a:gradFill>
          <a:ln w="38100" cap="flat" cmpd="sng">
            <a:solidFill>
              <a:srgbClr val="990000"/>
            </a:solidFill>
            <a:prstDash val="solid"/>
            <a:headEnd type="none" w="med" len="med"/>
            <a:tailEnd type="none" w="med" len="med"/>
          </a:ln>
          <a:effectLst>
            <a:outerShdw dist="135003" dir="2928844" algn="ctr" rotWithShape="0">
              <a:srgbClr val="000000">
                <a:alpha val="50000"/>
              </a:srgbClr>
            </a:outerShdw>
          </a:effectLst>
        </p:spPr>
        <p:txBody>
          <a:bodyPr wrap="none" anchor="ctr" anchorCtr="0"/>
          <a:lstStyle/>
          <a:p>
            <a:pPr algn="ctr" eaLnBrk="1" hangingPunct="1"/>
            <a:r>
              <a:rPr lang="en-US" altLang="en-US" sz="3600" b="1" dirty="0">
                <a:solidFill>
                  <a:srgbClr val="140476"/>
                </a:solidFill>
                <a:latin typeface="Times New Roman" panose="02020603050405020304" charset="0"/>
                <a:cs typeface="Times New Roman" panose="02020603050405020304" charset="0"/>
              </a:rPr>
              <a:t>Tìm hiểu bài:</a:t>
            </a:r>
          </a:p>
        </p:txBody>
      </p:sp>
      <p:pic>
        <p:nvPicPr>
          <p:cNvPr id="8195" name="Picture 29" descr="ư"/>
          <p:cNvPicPr>
            <a:picLocks noChangeAspect="1"/>
          </p:cNvPicPr>
          <p:nvPr/>
        </p:nvPicPr>
        <p:blipFill>
          <a:blip r:embed="rId5"/>
          <a:stretch>
            <a:fillRect/>
          </a:stretch>
        </p:blipFill>
        <p:spPr>
          <a:xfrm>
            <a:off x="228600" y="349885"/>
            <a:ext cx="571500" cy="933450"/>
          </a:xfrm>
          <a:prstGeom prst="rect">
            <a:avLst/>
          </a:prstGeom>
          <a:noFill/>
          <a:ln w="9525">
            <a:noFill/>
          </a:ln>
        </p:spPr>
      </p:pic>
      <p:sp>
        <p:nvSpPr>
          <p:cNvPr id="8196" name="Rectangle 30"/>
          <p:cNvSpPr/>
          <p:nvPr/>
        </p:nvSpPr>
        <p:spPr>
          <a:xfrm>
            <a:off x="-20320" y="1257300"/>
            <a:ext cx="12181840" cy="1198880"/>
          </a:xfrm>
          <a:prstGeom prst="rect">
            <a:avLst/>
          </a:prstGeom>
          <a:noFill/>
          <a:ln w="9525">
            <a:noFill/>
          </a:ln>
        </p:spPr>
        <p:txBody>
          <a:bodyPr wrap="square" anchor="ctr" anchorCtr="0">
            <a:spAutoFit/>
          </a:bodyPr>
          <a:lstStyle/>
          <a:p>
            <a:pPr algn="ctr"/>
            <a:r>
              <a:rPr lang="en-US" altLang="en-US" sz="3600" b="1" dirty="0">
                <a:solidFill>
                  <a:srgbClr val="00B050"/>
                </a:solidFill>
                <a:latin typeface="Times New Roman" panose="02020603050405020304" charset="0"/>
                <a:cs typeface="Times New Roman" panose="02020603050405020304" charset="0"/>
              </a:rPr>
              <a:t>  Câu 4: </a:t>
            </a:r>
            <a:r>
              <a:rPr lang="en-US" altLang="en-US" sz="3600" b="1" dirty="0">
                <a:solidFill>
                  <a:srgbClr val="00B050"/>
                </a:solidFill>
                <a:latin typeface="Times New Roman" panose="02020603050405020304" charset="0"/>
                <a:sym typeface="+mn-ea"/>
              </a:rPr>
              <a:t>Trong cuộc thử t</a:t>
            </a:r>
            <a:r>
              <a:rPr lang="en-US" altLang="en-US" sz="3600" b="1" dirty="0">
                <a:solidFill>
                  <a:srgbClr val="00B050"/>
                </a:solidFill>
                <a:latin typeface="Times New Roman" panose="02020603050405020304" charset="0"/>
                <a:ea typeface="Times New Roman" panose="02020603050405020304" charset="0"/>
                <a:sym typeface="+mn-ea"/>
              </a:rPr>
              <a:t>à</a:t>
            </a:r>
            <a:r>
              <a:rPr lang="en-US" altLang="en-US" sz="3600" b="1" dirty="0">
                <a:solidFill>
                  <a:srgbClr val="00B050"/>
                </a:solidFill>
                <a:latin typeface="Times New Roman" panose="02020603050405020304" charset="0"/>
                <a:sym typeface="+mn-ea"/>
              </a:rPr>
              <a:t>i lần sau, cậu bé yêu cầu điều gì?</a:t>
            </a:r>
            <a:endParaRPr lang="en-US" altLang="en-US" sz="3600" b="1" dirty="0">
              <a:solidFill>
                <a:srgbClr val="00B050"/>
              </a:solidFill>
              <a:latin typeface="Times New Roman" panose="02020603050405020304" charset="0"/>
              <a:ea typeface="Times New Roman" panose="02020603050405020304" charset="0"/>
            </a:endParaRPr>
          </a:p>
          <a:p>
            <a:pPr algn="ctr"/>
            <a:endParaRPr lang="en-US" altLang="en-US" sz="3600" b="1" dirty="0">
              <a:solidFill>
                <a:srgbClr val="00B050"/>
              </a:solidFill>
              <a:latin typeface="Times New Roman" panose="02020603050405020304" charset="0"/>
              <a:ea typeface="Times New Roman" panose="02020603050405020304" charset="0"/>
              <a:cs typeface="Times New Roman" panose="02020603050405020304" charset="0"/>
            </a:endParaRPr>
          </a:p>
        </p:txBody>
      </p:sp>
      <p:sp>
        <p:nvSpPr>
          <p:cNvPr id="8197" name="Rectangle 31"/>
          <p:cNvSpPr/>
          <p:nvPr/>
        </p:nvSpPr>
        <p:spPr>
          <a:xfrm>
            <a:off x="288925" y="2008505"/>
            <a:ext cx="11562715" cy="1076325"/>
          </a:xfrm>
          <a:prstGeom prst="rect">
            <a:avLst/>
          </a:prstGeom>
          <a:noFill/>
          <a:ln w="9525">
            <a:noFill/>
          </a:ln>
        </p:spPr>
        <p:txBody>
          <a:bodyPr wrap="square" anchor="ctr" anchorCtr="0">
            <a:spAutoFit/>
          </a:bodyPr>
          <a:lstStyle/>
          <a:p>
            <a:pPr indent="0" algn="l" defTabSz="957580">
              <a:buFontTx/>
              <a:buNone/>
            </a:pPr>
            <a:r>
              <a:rPr lang="en-US" altLang="en-US" sz="3200" dirty="0">
                <a:solidFill>
                  <a:schemeClr val="tx1"/>
                </a:solidFill>
                <a:latin typeface="Times New Roman" panose="02020603050405020304" charset="0"/>
                <a:cs typeface="Times New Roman" panose="02020603050405020304" charset="0"/>
              </a:rPr>
              <a:t>A. </a:t>
            </a:r>
            <a:r>
              <a:rPr lang="en-US" altLang="en-US" sz="3200" dirty="0">
                <a:solidFill>
                  <a:schemeClr val="tx1"/>
                </a:solidFill>
                <a:latin typeface="Times New Roman" panose="02020603050405020304" charset="0"/>
                <a:sym typeface="+mn-ea"/>
              </a:rPr>
              <a:t>Yêu cầu sứ giả về tâu với đức vua rèn cho chiếc kim khâu thành một con dao thật sắc để xẻ thịt chim.</a:t>
            </a:r>
            <a:endParaRPr lang="en-US" altLang="en-US" sz="3200" dirty="0">
              <a:solidFill>
                <a:schemeClr val="tx1"/>
              </a:solidFill>
              <a:latin typeface="Times New Roman" panose="02020603050405020304" charset="0"/>
              <a:cs typeface="Times New Roman" panose="02020603050405020304" charset="0"/>
              <a:sym typeface="+mn-ea"/>
            </a:endParaRPr>
          </a:p>
        </p:txBody>
      </p:sp>
      <p:sp>
        <p:nvSpPr>
          <p:cNvPr id="8198" name="Rectangle 33"/>
          <p:cNvSpPr/>
          <p:nvPr/>
        </p:nvSpPr>
        <p:spPr>
          <a:xfrm>
            <a:off x="2987040" y="4432777"/>
            <a:ext cx="5553075" cy="645160"/>
          </a:xfrm>
          <a:prstGeom prst="rect">
            <a:avLst/>
          </a:prstGeom>
          <a:noFill/>
          <a:ln w="9525">
            <a:noFill/>
          </a:ln>
        </p:spPr>
        <p:txBody>
          <a:bodyPr anchor="ctr" anchorCtr="0">
            <a:spAutoFit/>
          </a:bodyPr>
          <a:lstStyle/>
          <a:p>
            <a:pPr algn="ctr"/>
            <a:endParaRPr lang="en-US" altLang="en-US" sz="3600" dirty="0">
              <a:latin typeface="Times New Roman" panose="02020603050405020304" charset="0"/>
              <a:cs typeface="Times New Roman" panose="02020603050405020304" charset="0"/>
            </a:endParaRPr>
          </a:p>
        </p:txBody>
      </p:sp>
      <p:sp>
        <p:nvSpPr>
          <p:cNvPr id="8199" name="Text Box 14"/>
          <p:cNvSpPr txBox="1"/>
          <p:nvPr/>
        </p:nvSpPr>
        <p:spPr>
          <a:xfrm>
            <a:off x="281940" y="3152775"/>
            <a:ext cx="11116945" cy="583565"/>
          </a:xfrm>
          <a:prstGeom prst="rect">
            <a:avLst/>
          </a:prstGeom>
          <a:noFill/>
          <a:ln w="9525">
            <a:noFill/>
          </a:ln>
        </p:spPr>
        <p:txBody>
          <a:bodyPr wrap="square">
            <a:spAutoFit/>
          </a:bodyPr>
          <a:lstStyle/>
          <a:p>
            <a:r>
              <a:rPr lang="en-US" altLang="en-US" sz="3200" dirty="0">
                <a:solidFill>
                  <a:schemeClr val="tx1"/>
                </a:solidFill>
                <a:latin typeface="Times New Roman" panose="02020603050405020304" charset="0"/>
                <a:cs typeface="Times New Roman" panose="02020603050405020304" charset="0"/>
              </a:rPr>
              <a:t>B. Yêu cầu nhà vua chuẩn bị cho ba bộ chén bát lớn để bày cỗ.  </a:t>
            </a:r>
            <a:endParaRPr lang="en-US" altLang="en-US" sz="3200" dirty="0">
              <a:solidFill>
                <a:schemeClr val="tx1"/>
              </a:solidFill>
              <a:latin typeface="Times New Roman" panose="02020603050405020304" charset="0"/>
              <a:cs typeface="Times New Roman" panose="02020603050405020304" charset="0"/>
              <a:sym typeface="+mn-ea"/>
            </a:endParaRPr>
          </a:p>
        </p:txBody>
      </p:sp>
      <p:sp>
        <p:nvSpPr>
          <p:cNvPr id="8200" name="Text Box 15"/>
          <p:cNvSpPr txBox="1"/>
          <p:nvPr/>
        </p:nvSpPr>
        <p:spPr>
          <a:xfrm>
            <a:off x="289560" y="3810000"/>
            <a:ext cx="11915775" cy="1076325"/>
          </a:xfrm>
          <a:prstGeom prst="rect">
            <a:avLst/>
          </a:prstGeom>
          <a:noFill/>
          <a:ln w="9525">
            <a:noFill/>
          </a:ln>
        </p:spPr>
        <p:txBody>
          <a:bodyPr wrap="square">
            <a:spAutoFit/>
          </a:bodyPr>
          <a:lstStyle/>
          <a:p>
            <a:pPr algn="l"/>
            <a:r>
              <a:rPr sz="3200" dirty="0">
                <a:solidFill>
                  <a:schemeClr val="tx1"/>
                </a:solidFill>
                <a:latin typeface="Times New Roman" panose="02020603050405020304" charset="0"/>
                <a:cs typeface="Times New Roman" panose="02020603050405020304" charset="0"/>
              </a:rPr>
              <a:t>C.</a:t>
            </a:r>
            <a:r>
              <a:rPr lang="en-US" sz="3200" dirty="0">
                <a:solidFill>
                  <a:schemeClr val="tx1"/>
                </a:solidFill>
                <a:latin typeface="Times New Roman" panose="02020603050405020304" charset="0"/>
                <a:cs typeface="Times New Roman" panose="02020603050405020304" charset="0"/>
              </a:rPr>
              <a:t> </a:t>
            </a:r>
            <a:r>
              <a:rPr lang="en-US" altLang="en-US" sz="3200" dirty="0">
                <a:solidFill>
                  <a:schemeClr val="tx1"/>
                </a:solidFill>
                <a:latin typeface="Times New Roman" panose="02020603050405020304" charset="0"/>
                <a:sym typeface="+mn-ea"/>
              </a:rPr>
              <a:t>Yêu cầu sứ giả về tâu với đức vua rèn cho thanh sắt thành một con dao thật sắc để xẻ thịt chim.</a:t>
            </a:r>
            <a:endParaRPr kumimoji="0" lang="en-US" altLang="en-US" sz="3200" i="0" u="none" strike="noStrike" kern="1200" cap="none" spc="0" normalizeH="0" baseline="0" noProof="0" dirty="0">
              <a:ln>
                <a:noFill/>
              </a:ln>
              <a:solidFill>
                <a:schemeClr val="tx1"/>
              </a:solidFill>
              <a:effectLst/>
              <a:uLnTx/>
              <a:uFillTx/>
              <a:latin typeface="Times New Roman" panose="02020603050405020304" charset="0"/>
              <a:ea typeface="Tahoma" panose="020B0604030504040204" pitchFamily="34" charset="0"/>
              <a:cs typeface="Tahoma" panose="020B0604030504040204" pitchFamily="34" charset="0"/>
              <a:sym typeface="+mn-ea"/>
            </a:endParaRPr>
          </a:p>
        </p:txBody>
      </p:sp>
      <p:sp>
        <p:nvSpPr>
          <p:cNvPr id="8201" name="Text Box 16"/>
          <p:cNvSpPr txBox="1"/>
          <p:nvPr/>
        </p:nvSpPr>
        <p:spPr>
          <a:xfrm>
            <a:off x="365760" y="4955540"/>
            <a:ext cx="11696065" cy="583565"/>
          </a:xfrm>
          <a:prstGeom prst="rect">
            <a:avLst/>
          </a:prstGeom>
          <a:noFill/>
          <a:ln w="9525">
            <a:noFill/>
          </a:ln>
        </p:spPr>
        <p:txBody>
          <a:bodyPr wrap="square">
            <a:spAutoFit/>
          </a:bodyPr>
          <a:lstStyle/>
          <a:p>
            <a:pPr indent="0" defTabSz="957580">
              <a:buFontTx/>
              <a:buNone/>
            </a:pPr>
            <a:r>
              <a:rPr sz="3200" dirty="0">
                <a:solidFill>
                  <a:schemeClr val="tx1"/>
                </a:solidFill>
                <a:latin typeface="Times New Roman" panose="02020603050405020304" charset="0"/>
                <a:cs typeface="Times New Roman" panose="02020603050405020304" charset="0"/>
              </a:rPr>
              <a:t>D.</a:t>
            </a:r>
            <a:r>
              <a:rPr lang="en-US" altLang="en-US" sz="3200" dirty="0">
                <a:solidFill>
                  <a:schemeClr val="tx1"/>
                </a:solidFill>
                <a:latin typeface="Times New Roman" panose="02020603050405020304" charset="0"/>
                <a:sym typeface="+mn-ea"/>
              </a:rPr>
              <a:t> Yêu cầu sứ giả tâu với đức vua không thử tài mình nữa.</a:t>
            </a:r>
            <a:endParaRPr lang="en-US" altLang="en-US" sz="3200" dirty="0">
              <a:solidFill>
                <a:schemeClr val="tx1"/>
              </a:solidFill>
              <a:latin typeface="Times New Roman" panose="02020603050405020304" charset="0"/>
              <a:cs typeface="Times New Roman" panose="02020603050405020304" charset="0"/>
              <a:sym typeface="+mn-ea"/>
            </a:endParaRPr>
          </a:p>
        </p:txBody>
      </p:sp>
      <p:sp>
        <p:nvSpPr>
          <p:cNvPr id="11" name="Oval 10"/>
          <p:cNvSpPr/>
          <p:nvPr/>
        </p:nvSpPr>
        <p:spPr>
          <a:xfrm>
            <a:off x="133350" y="2012315"/>
            <a:ext cx="762000" cy="531495"/>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3600" b="0" i="0" u="none" strike="noStrike" kern="1200" cap="none" spc="0" normalizeH="0" baseline="0" noProof="0">
              <a:ln>
                <a:noFill/>
              </a:ln>
              <a:solidFill>
                <a:schemeClr val="dk1"/>
              </a:solidFill>
              <a:effectLst/>
              <a:uLnTx/>
              <a:uFillTx/>
              <a:latin typeface="Times New Roman" panose="02020603050405020304" charset="0"/>
              <a:ea typeface="+mn-ea"/>
              <a:cs typeface="Times New Roman" panose="02020603050405020304" charset="0"/>
            </a:endParaRPr>
          </a:p>
        </p:txBody>
      </p:sp>
      <p:pic>
        <p:nvPicPr>
          <p:cNvPr id="12" name="Picture 11" descr="Picture9"/>
          <p:cNvPicPr>
            <a:picLocks noChangeAspect="1"/>
          </p:cNvPicPr>
          <p:nvPr/>
        </p:nvPicPr>
        <p:blipFill>
          <a:blip r:embed="rId6"/>
          <a:stretch>
            <a:fillRect/>
          </a:stretch>
        </p:blipFill>
        <p:spPr>
          <a:xfrm>
            <a:off x="13970" y="5471160"/>
            <a:ext cx="12191365" cy="16910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A_图片 3"/>
          <p:cNvPicPr>
            <a:picLocks noChangeAspect="1"/>
          </p:cNvPicPr>
          <p:nvPr>
            <p:custDataLst>
              <p:tags r:id="rId1"/>
            </p:custDataLst>
          </p:nvPr>
        </p:nvPicPr>
        <p:blipFill>
          <a:blip r:embed="rId5"/>
          <a:srcRect l="120" t="23404" r="1323" b="43"/>
          <a:stretch>
            <a:fillRect/>
          </a:stretch>
        </p:blipFill>
        <p:spPr>
          <a:xfrm>
            <a:off x="0" y="8573"/>
            <a:ext cx="12161520" cy="7344418"/>
          </a:xfrm>
          <a:prstGeom prst="rect">
            <a:avLst/>
          </a:prstGeom>
          <a:noFill/>
          <a:ln w="9525">
            <a:noFill/>
          </a:ln>
        </p:spPr>
      </p:pic>
      <p:sp>
        <p:nvSpPr>
          <p:cNvPr id="29699" name="PA_文本框 9"/>
          <p:cNvSpPr txBox="1"/>
          <p:nvPr>
            <p:custDataLst>
              <p:tags r:id="rId2"/>
            </p:custDataLst>
          </p:nvPr>
        </p:nvSpPr>
        <p:spPr>
          <a:xfrm>
            <a:off x="2881393" y="1399546"/>
            <a:ext cx="6170071" cy="156273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i="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zh-CN" sz="3190" b="1" dirty="0">
                <a:solidFill>
                  <a:schemeClr val="tx1"/>
                </a:solidFill>
                <a:latin typeface="Times New Roman" panose="02020603050405020304" charset="0"/>
                <a:ea typeface="SimSun" panose="02010600030101010101" pitchFamily="2" charset="-122"/>
                <a:cs typeface="Times New Roman" panose="02020603050405020304" charset="0"/>
                <a:sym typeface="+mn-lt"/>
              </a:rPr>
              <a:t>Thứ ..., ngày ... tháng 9 năm 2021</a:t>
            </a:r>
          </a:p>
          <a:p>
            <a:pPr marL="0" lvl="0" indent="0" algn="ctr">
              <a:spcBef>
                <a:spcPct val="0"/>
              </a:spcBef>
              <a:buNone/>
            </a:pPr>
            <a:r>
              <a:rPr lang="en-US" altLang="zh-CN" sz="3190" b="1" u="sng" dirty="0">
                <a:solidFill>
                  <a:schemeClr val="tx1"/>
                </a:solidFill>
                <a:latin typeface="Times New Roman" panose="02020603050405020304" charset="0"/>
                <a:ea typeface="SimSun" panose="02010600030101010101" pitchFamily="2" charset="-122"/>
                <a:cs typeface="Times New Roman" panose="02020603050405020304" charset="0"/>
                <a:sym typeface="+mn-lt"/>
              </a:rPr>
              <a:t>Tập đọc</a:t>
            </a:r>
          </a:p>
          <a:p>
            <a:pPr marL="0" lvl="0" indent="0" algn="ctr">
              <a:spcBef>
                <a:spcPct val="0"/>
              </a:spcBef>
              <a:buNone/>
            </a:pPr>
            <a:r>
              <a:rPr lang="en-US" altLang="zh-CN" sz="3190" b="1" dirty="0">
                <a:solidFill>
                  <a:srgbClr val="FF0000"/>
                </a:solidFill>
                <a:latin typeface="Times New Roman" panose="02020603050405020304" charset="0"/>
                <a:ea typeface="SimSun" panose="02010600030101010101" pitchFamily="2" charset="-122"/>
                <a:cs typeface="Times New Roman" panose="02020603050405020304" charset="0"/>
                <a:sym typeface="+mn-lt"/>
              </a:rPr>
              <a:t>Cậu bé thông minh</a:t>
            </a:r>
          </a:p>
        </p:txBody>
      </p:sp>
      <p:sp>
        <p:nvSpPr>
          <p:cNvPr id="29700" name="TextBox 2"/>
          <p:cNvSpPr txBox="1"/>
          <p:nvPr/>
        </p:nvSpPr>
        <p:spPr>
          <a:xfrm>
            <a:off x="1335867" y="3793846"/>
            <a:ext cx="9626603" cy="107632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i="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i="1" dirty="0" err="1">
                <a:solidFill>
                  <a:srgbClr val="00B050"/>
                </a:solidFill>
                <a:latin typeface="Times New Roman" panose="02020603050405020304" charset="0"/>
                <a:cs typeface="Times New Roman" panose="02020603050405020304" charset="0"/>
                <a:sym typeface="+mn-ea"/>
              </a:rPr>
              <a:t>                     Bài</a:t>
            </a:r>
            <a:r>
              <a:rPr lang="en-US" i="1" dirty="0">
                <a:solidFill>
                  <a:srgbClr val="00B050"/>
                </a:solidFill>
                <a:latin typeface="Times New Roman" panose="02020603050405020304" charset="0"/>
                <a:cs typeface="Times New Roman" panose="02020603050405020304" charset="0"/>
                <a:sym typeface="+mn-ea"/>
              </a:rPr>
              <a:t> </a:t>
            </a:r>
            <a:r>
              <a:rPr lang="en-US" i="1" dirty="0" err="1">
                <a:solidFill>
                  <a:srgbClr val="00B050"/>
                </a:solidFill>
                <a:latin typeface="Times New Roman" panose="02020603050405020304" charset="0"/>
                <a:cs typeface="Times New Roman" panose="02020603050405020304" charset="0"/>
                <a:sym typeface="+mn-ea"/>
              </a:rPr>
              <a:t>tập</a:t>
            </a:r>
            <a:r>
              <a:rPr lang="en-US" i="1" dirty="0">
                <a:solidFill>
                  <a:srgbClr val="00B050"/>
                </a:solidFill>
                <a:latin typeface="Times New Roman" panose="02020603050405020304" charset="0"/>
                <a:cs typeface="Times New Roman" panose="02020603050405020304" charset="0"/>
                <a:sym typeface="+mn-ea"/>
              </a:rPr>
              <a:t> </a:t>
            </a:r>
            <a:r>
              <a:rPr lang="en-US" i="1" dirty="0" err="1">
                <a:solidFill>
                  <a:srgbClr val="00B050"/>
                </a:solidFill>
                <a:latin typeface="Times New Roman" panose="02020603050405020304" charset="0"/>
                <a:cs typeface="Times New Roman" panose="02020603050405020304" charset="0"/>
                <a:sym typeface="+mn-ea"/>
              </a:rPr>
              <a:t>đọc</a:t>
            </a:r>
            <a:r>
              <a:rPr lang="en-US" i="1" dirty="0">
                <a:solidFill>
                  <a:srgbClr val="00B050"/>
                </a:solidFill>
                <a:latin typeface="Times New Roman" panose="02020603050405020304" charset="0"/>
                <a:cs typeface="Times New Roman" panose="02020603050405020304" charset="0"/>
                <a:sym typeface="+mn-ea"/>
              </a:rPr>
              <a:t> </a:t>
            </a:r>
            <a:r>
              <a:rPr lang="en-US" i="1" dirty="0" err="1">
                <a:solidFill>
                  <a:srgbClr val="00B050"/>
                </a:solidFill>
                <a:latin typeface="Times New Roman" panose="02020603050405020304" charset="0"/>
                <a:cs typeface="Times New Roman" panose="02020603050405020304" charset="0"/>
                <a:sym typeface="+mn-ea"/>
              </a:rPr>
              <a:t>ca</a:t>
            </a:r>
            <a:r>
              <a:rPr lang="en-US" i="1" dirty="0">
                <a:solidFill>
                  <a:srgbClr val="00B050"/>
                </a:solidFill>
                <a:latin typeface="Times New Roman" panose="02020603050405020304" charset="0"/>
                <a:cs typeface="Times New Roman" panose="02020603050405020304" charset="0"/>
                <a:sym typeface="+mn-ea"/>
              </a:rPr>
              <a:t> </a:t>
            </a:r>
            <a:r>
              <a:rPr lang="en-US" i="1" dirty="0" err="1">
                <a:solidFill>
                  <a:srgbClr val="00B050"/>
                </a:solidFill>
                <a:latin typeface="Times New Roman" panose="02020603050405020304" charset="0"/>
                <a:cs typeface="Times New Roman" panose="02020603050405020304" charset="0"/>
                <a:sym typeface="+mn-ea"/>
              </a:rPr>
              <a:t>ngợi</a:t>
            </a:r>
            <a:r>
              <a:rPr lang="en-US" i="1" dirty="0">
                <a:solidFill>
                  <a:srgbClr val="00B050"/>
                </a:solidFill>
                <a:latin typeface="Times New Roman" panose="02020603050405020304" charset="0"/>
                <a:cs typeface="Times New Roman" panose="02020603050405020304" charset="0"/>
                <a:sym typeface="+mn-ea"/>
              </a:rPr>
              <a:t> </a:t>
            </a:r>
            <a:r>
              <a:rPr lang="en-US" i="1" dirty="0" err="1">
                <a:solidFill>
                  <a:srgbClr val="00B050"/>
                </a:solidFill>
                <a:latin typeface="Times New Roman" panose="02020603050405020304" charset="0"/>
                <a:cs typeface="Times New Roman" panose="02020603050405020304" charset="0"/>
                <a:sym typeface="+mn-ea"/>
              </a:rPr>
              <a:t>sự</a:t>
            </a:r>
            <a:r>
              <a:rPr lang="en-US" i="1" dirty="0">
                <a:solidFill>
                  <a:srgbClr val="00B050"/>
                </a:solidFill>
                <a:latin typeface="Times New Roman" panose="02020603050405020304" charset="0"/>
                <a:cs typeface="Times New Roman" panose="02020603050405020304" charset="0"/>
                <a:sym typeface="+mn-ea"/>
              </a:rPr>
              <a:t> </a:t>
            </a:r>
            <a:r>
              <a:rPr lang="en-US" i="1" dirty="0" err="1">
                <a:solidFill>
                  <a:srgbClr val="00B050"/>
                </a:solidFill>
                <a:latin typeface="Times New Roman" panose="02020603050405020304" charset="0"/>
                <a:cs typeface="Times New Roman" panose="02020603050405020304" charset="0"/>
                <a:sym typeface="+mn-ea"/>
              </a:rPr>
              <a:t>thông</a:t>
            </a:r>
            <a:r>
              <a:rPr lang="en-US" i="1" dirty="0">
                <a:solidFill>
                  <a:srgbClr val="00B050"/>
                </a:solidFill>
                <a:latin typeface="Times New Roman" panose="02020603050405020304" charset="0"/>
                <a:cs typeface="Times New Roman" panose="02020603050405020304" charset="0"/>
                <a:sym typeface="+mn-ea"/>
              </a:rPr>
              <a:t> minh, can đảm và sự </a:t>
            </a:r>
            <a:r>
              <a:rPr lang="en-US" i="1" dirty="0" err="1">
                <a:solidFill>
                  <a:srgbClr val="00B050"/>
                </a:solidFill>
                <a:latin typeface="Times New Roman" panose="02020603050405020304" charset="0"/>
                <a:cs typeface="Times New Roman" panose="02020603050405020304" charset="0"/>
                <a:sym typeface="+mn-ea"/>
              </a:rPr>
              <a:t>nhanh</a:t>
            </a:r>
            <a:r>
              <a:rPr lang="en-US" i="1" dirty="0">
                <a:solidFill>
                  <a:srgbClr val="00B050"/>
                </a:solidFill>
                <a:latin typeface="Times New Roman" panose="02020603050405020304" charset="0"/>
                <a:cs typeface="Times New Roman" panose="02020603050405020304" charset="0"/>
                <a:sym typeface="+mn-ea"/>
              </a:rPr>
              <a:t> </a:t>
            </a:r>
            <a:r>
              <a:rPr lang="en-US" i="1" dirty="0" err="1">
                <a:solidFill>
                  <a:srgbClr val="00B050"/>
                </a:solidFill>
                <a:latin typeface="Times New Roman" panose="02020603050405020304" charset="0"/>
                <a:cs typeface="Times New Roman" panose="02020603050405020304" charset="0"/>
                <a:sym typeface="+mn-ea"/>
              </a:rPr>
              <a:t>trí</a:t>
            </a:r>
            <a:r>
              <a:rPr lang="en-US" i="1" dirty="0">
                <a:solidFill>
                  <a:srgbClr val="00B050"/>
                </a:solidFill>
                <a:latin typeface="Times New Roman" panose="02020603050405020304" charset="0"/>
                <a:cs typeface="Times New Roman" panose="02020603050405020304" charset="0"/>
                <a:sym typeface="+mn-ea"/>
              </a:rPr>
              <a:t> </a:t>
            </a:r>
            <a:r>
              <a:rPr lang="en-US" i="1" dirty="0" err="1">
                <a:solidFill>
                  <a:srgbClr val="00B050"/>
                </a:solidFill>
                <a:latin typeface="Times New Roman" panose="02020603050405020304" charset="0"/>
                <a:cs typeface="Times New Roman" panose="02020603050405020304" charset="0"/>
                <a:sym typeface="+mn-ea"/>
              </a:rPr>
              <a:t>của</a:t>
            </a:r>
            <a:r>
              <a:rPr lang="en-US" i="1" dirty="0">
                <a:solidFill>
                  <a:srgbClr val="00B050"/>
                </a:solidFill>
                <a:latin typeface="Times New Roman" panose="02020603050405020304" charset="0"/>
                <a:cs typeface="Times New Roman" panose="02020603050405020304" charset="0"/>
                <a:sym typeface="+mn-ea"/>
              </a:rPr>
              <a:t> </a:t>
            </a:r>
            <a:r>
              <a:rPr lang="en-US" i="1" dirty="0" err="1">
                <a:solidFill>
                  <a:srgbClr val="00B050"/>
                </a:solidFill>
                <a:latin typeface="Times New Roman" panose="02020603050405020304" charset="0"/>
                <a:cs typeface="Times New Roman" panose="02020603050405020304" charset="0"/>
                <a:sym typeface="+mn-ea"/>
              </a:rPr>
              <a:t>cậu</a:t>
            </a:r>
            <a:r>
              <a:rPr lang="en-US" i="1" dirty="0">
                <a:solidFill>
                  <a:srgbClr val="00B050"/>
                </a:solidFill>
                <a:latin typeface="Times New Roman" panose="02020603050405020304" charset="0"/>
                <a:cs typeface="Times New Roman" panose="02020603050405020304" charset="0"/>
                <a:sym typeface="+mn-ea"/>
              </a:rPr>
              <a:t> </a:t>
            </a:r>
            <a:r>
              <a:rPr lang="en-US" i="1" dirty="0" err="1">
                <a:solidFill>
                  <a:srgbClr val="00B050"/>
                </a:solidFill>
                <a:latin typeface="Times New Roman" panose="02020603050405020304" charset="0"/>
                <a:cs typeface="Times New Roman" panose="02020603050405020304" charset="0"/>
                <a:sym typeface="+mn-ea"/>
              </a:rPr>
              <a:t>bé</a:t>
            </a:r>
            <a:r>
              <a:rPr lang="en-US" i="1" dirty="0">
                <a:solidFill>
                  <a:srgbClr val="00B050"/>
                </a:solidFill>
                <a:latin typeface="Times New Roman" panose="02020603050405020304" charset="0"/>
                <a:cs typeface="Times New Roman" panose="02020603050405020304" charset="0"/>
                <a:sym typeface="+mn-ea"/>
              </a:rPr>
              <a:t>.</a:t>
            </a:r>
            <a:endParaRPr lang="en-US" altLang="en-US" i="1" dirty="0">
              <a:solidFill>
                <a:srgbClr val="00B050"/>
              </a:solidFill>
              <a:latin typeface="Times New Roman" panose="02020603050405020304" charset="0"/>
              <a:cs typeface="Times New Roman" panose="02020603050405020304" charset="0"/>
              <a:sym typeface="+mn-ea"/>
            </a:endParaRPr>
          </a:p>
        </p:txBody>
      </p:sp>
      <p:sp>
        <p:nvSpPr>
          <p:cNvPr id="2" name="Text Box 1"/>
          <p:cNvSpPr txBox="1"/>
          <p:nvPr/>
        </p:nvSpPr>
        <p:spPr>
          <a:xfrm>
            <a:off x="1695012" y="3793846"/>
            <a:ext cx="2631196" cy="581660"/>
          </a:xfrm>
          <a:prstGeom prst="rect">
            <a:avLst/>
          </a:prstGeom>
          <a:noFill/>
        </p:spPr>
        <p:txBody>
          <a:bodyPr wrap="square" rtlCol="0">
            <a:spAutoFit/>
          </a:bodyPr>
          <a:lstStyle/>
          <a:p>
            <a:r>
              <a:rPr lang="en-US" sz="3190" b="1">
                <a:solidFill>
                  <a:srgbClr val="FF0000"/>
                </a:solidFill>
                <a:latin typeface="Times New Roman" panose="02020603050405020304" charset="0"/>
                <a:cs typeface="Times New Roman" panose="02020603050405020304" charset="0"/>
              </a:rPr>
              <a:t>Nội dung: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blinds(horizontal)">
                                      <p:cBhvr>
                                        <p:cTn id="7"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2970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3"/>
          <a:stretch>
            <a:fillRect/>
          </a:stretch>
        </p:blipFill>
        <p:spPr>
          <a:xfrm>
            <a:off x="357878" y="8573"/>
            <a:ext cx="11647822" cy="6427237"/>
          </a:xfrm>
          <a:prstGeom prst="rect">
            <a:avLst/>
          </a:prstGeom>
          <a:noFill/>
          <a:ln w="9525">
            <a:noFill/>
          </a:ln>
        </p:spPr>
      </p:pic>
      <p:sp>
        <p:nvSpPr>
          <p:cNvPr id="8200" name="文本框 8199"/>
          <p:cNvSpPr txBox="1"/>
          <p:nvPr/>
        </p:nvSpPr>
        <p:spPr>
          <a:xfrm rot="20520000">
            <a:off x="1525257" y="1197488"/>
            <a:ext cx="2666667" cy="2052955"/>
          </a:xfrm>
          <a:prstGeom prst="rect">
            <a:avLst/>
          </a:prstGeom>
          <a:noFill/>
          <a:ln w="9525">
            <a:noFill/>
          </a:ln>
        </p:spPr>
        <p:txBody>
          <a:bodyPr wrap="square">
            <a:spAutoFit/>
          </a:bodyPr>
          <a:lstStyle/>
          <a:p>
            <a:pPr algn="just" defTabSz="1500505">
              <a:spcBef>
                <a:spcPct val="50000"/>
              </a:spcBef>
            </a:pPr>
            <a:r>
              <a:rPr lang="en-GB" altLang="zh-CN" sz="3190" b="1" noProof="1">
                <a:latin typeface="Times New Roman" panose="02020603050405020304" charset="0"/>
                <a:ea typeface="+mn-ea"/>
                <a:cs typeface="Times New Roman" panose="02020603050405020304" charset="0"/>
              </a:rPr>
              <a:t>Em có suy nghĩ gì về Đức Vua trong câu chuyện?</a:t>
            </a:r>
            <a:endParaRPr lang="zh-CN" altLang="en-US" sz="3190" b="1" noProof="1">
              <a:latin typeface="Times New Roman" panose="02020603050405020304" charset="0"/>
              <a:cs typeface="Times New Roman" panose="02020603050405020304" charset="0"/>
            </a:endParaRPr>
          </a:p>
        </p:txBody>
      </p:sp>
      <p:sp>
        <p:nvSpPr>
          <p:cNvPr id="2" name="TextBox 1"/>
          <p:cNvSpPr txBox="1"/>
          <p:nvPr/>
        </p:nvSpPr>
        <p:spPr>
          <a:xfrm rot="600000">
            <a:off x="5795724" y="2078565"/>
            <a:ext cx="4989390" cy="2543810"/>
          </a:xfrm>
          <a:prstGeom prst="rect">
            <a:avLst/>
          </a:prstGeom>
          <a:noFill/>
        </p:spPr>
        <p:txBody>
          <a:bodyPr wrap="square" rtlCol="0">
            <a:spAutoFit/>
          </a:bodyPr>
          <a:lstStyle/>
          <a:p>
            <a:r>
              <a:rPr lang="en-GB" sz="3190" b="1" noProof="1">
                <a:solidFill>
                  <a:srgbClr val="0000FF"/>
                </a:solidFill>
                <a:latin typeface="Times New Roman" panose="02020603050405020304" charset="0"/>
                <a:ea typeface="+mn-ea"/>
                <a:cs typeface="Times New Roman" panose="02020603050405020304" charset="0"/>
              </a:rPr>
              <a:t>Đức Vua trong câu chuyện là một ông vua tốt, biết trọng dụng người tài, nghĩ ra cách hay để tìm được người tài.</a:t>
            </a:r>
            <a:endParaRPr lang="en-US" sz="3190" b="1" noProof="1">
              <a:solidFill>
                <a:srgbClr val="0000FF"/>
              </a:solidFill>
              <a:latin typeface="Times New Roman" panose="02020603050405020304" charset="0"/>
              <a:cs typeface="Times New Roman" panose="0202060305040502030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build="allAtOnce"/>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图片 4111" descr="PPT素材-11"/>
          <p:cNvPicPr>
            <a:picLocks noChangeAspect="1"/>
          </p:cNvPicPr>
          <p:nvPr/>
        </p:nvPicPr>
        <p:blipFill>
          <a:blip r:embed="rId3"/>
          <a:stretch>
            <a:fillRect/>
          </a:stretch>
        </p:blipFill>
        <p:spPr>
          <a:xfrm>
            <a:off x="951703" y="3867639"/>
            <a:ext cx="10570071" cy="2185273"/>
          </a:xfrm>
          <a:prstGeom prst="rect">
            <a:avLst/>
          </a:prstGeom>
          <a:noFill/>
          <a:ln w="9525">
            <a:noFill/>
          </a:ln>
        </p:spPr>
      </p:pic>
      <p:pic>
        <p:nvPicPr>
          <p:cNvPr id="4102" name="图片 4101" descr="13"/>
          <p:cNvPicPr>
            <a:picLocks noChangeAspect="1"/>
          </p:cNvPicPr>
          <p:nvPr/>
        </p:nvPicPr>
        <p:blipFill>
          <a:blip r:embed="rId4"/>
          <a:stretch>
            <a:fillRect/>
          </a:stretch>
        </p:blipFill>
        <p:spPr>
          <a:xfrm>
            <a:off x="4531433" y="390520"/>
            <a:ext cx="7274743" cy="5274426"/>
          </a:xfrm>
          <a:prstGeom prst="rect">
            <a:avLst/>
          </a:prstGeom>
          <a:noFill/>
          <a:ln w="9525">
            <a:noFill/>
          </a:ln>
        </p:spPr>
      </p:pic>
      <p:pic>
        <p:nvPicPr>
          <p:cNvPr id="4109" name="图片 4108" descr="7"/>
          <p:cNvPicPr>
            <a:picLocks noChangeAspect="1"/>
          </p:cNvPicPr>
          <p:nvPr/>
        </p:nvPicPr>
        <p:blipFill>
          <a:blip r:embed="rId5"/>
          <a:stretch>
            <a:fillRect/>
          </a:stretch>
        </p:blipFill>
        <p:spPr>
          <a:xfrm>
            <a:off x="2088678" y="1824883"/>
            <a:ext cx="1479018" cy="749010"/>
          </a:xfrm>
          <a:prstGeom prst="rect">
            <a:avLst/>
          </a:prstGeom>
          <a:noFill/>
          <a:ln w="9525">
            <a:noFill/>
          </a:ln>
        </p:spPr>
      </p:pic>
      <p:pic>
        <p:nvPicPr>
          <p:cNvPr id="4110" name="图片 4109" descr="封面2"/>
          <p:cNvPicPr>
            <a:picLocks noChangeAspect="1"/>
          </p:cNvPicPr>
          <p:nvPr/>
        </p:nvPicPr>
        <p:blipFill>
          <a:blip r:embed="rId6"/>
          <a:stretch>
            <a:fillRect/>
          </a:stretch>
        </p:blipFill>
        <p:spPr>
          <a:xfrm>
            <a:off x="2009502" y="3859721"/>
            <a:ext cx="2661916" cy="1805226"/>
          </a:xfrm>
          <a:prstGeom prst="rect">
            <a:avLst/>
          </a:prstGeom>
          <a:noFill/>
          <a:ln w="9525">
            <a:noFill/>
          </a:ln>
        </p:spPr>
      </p:pic>
      <p:sp>
        <p:nvSpPr>
          <p:cNvPr id="8" name="Text Box 84"/>
          <p:cNvSpPr txBox="1">
            <a:spLocks noChangeArrowheads="1"/>
          </p:cNvSpPr>
          <p:nvPr/>
        </p:nvSpPr>
        <p:spPr bwMode="auto">
          <a:xfrm>
            <a:off x="4945685" y="2013323"/>
            <a:ext cx="4895012" cy="1296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fontAlgn="base">
              <a:spcBef>
                <a:spcPct val="50000"/>
              </a:spcBef>
              <a:buFontTx/>
              <a:buNone/>
            </a:pPr>
            <a:r>
              <a:rPr lang="en-GB" altLang="en-US" sz="3915" b="1" strike="noStrike" noProof="1">
                <a:solidFill>
                  <a:srgbClr val="0070C0"/>
                </a:solidFill>
                <a:latin typeface="Times New Roman" panose="02020603050405020304" charset="0"/>
                <a:ea typeface="+mn-ea"/>
                <a:cs typeface="+mn-cs"/>
              </a:rPr>
              <a:t>Các</a:t>
            </a:r>
            <a:r>
              <a:rPr lang="en-US" altLang="en-GB" sz="3915" b="1" strike="noStrike" noProof="1">
                <a:solidFill>
                  <a:srgbClr val="0070C0"/>
                </a:solidFill>
                <a:latin typeface="Times New Roman" panose="02020603050405020304" charset="0"/>
                <a:ea typeface="+mn-ea"/>
                <a:cs typeface="+mn-cs"/>
              </a:rPr>
              <a:t> con</a:t>
            </a:r>
            <a:r>
              <a:rPr lang="en-GB" altLang="en-US" sz="3915" b="1" strike="noStrike" noProof="1">
                <a:solidFill>
                  <a:srgbClr val="0070C0"/>
                </a:solidFill>
                <a:latin typeface="Times New Roman" panose="02020603050405020304" charset="0"/>
                <a:ea typeface="+mn-ea"/>
                <a:cs typeface="+mn-cs"/>
              </a:rPr>
              <a:t> hãy đọc lại nhiều lần bài tập đọc </a:t>
            </a:r>
            <a:endParaRPr lang="en-US" altLang="en-US" sz="3915" b="1" strike="noStrike" noProof="1">
              <a:solidFill>
                <a:srgbClr val="0070C0"/>
              </a:solidFill>
              <a:latin typeface="Times New Roman" panose="02020603050405020304" charset="0"/>
            </a:endParaRPr>
          </a:p>
        </p:txBody>
      </p:sp>
      <p:sp>
        <p:nvSpPr>
          <p:cNvPr id="7" name="Text Box 84"/>
          <p:cNvSpPr txBox="1">
            <a:spLocks noChangeArrowheads="1"/>
          </p:cNvSpPr>
          <p:nvPr/>
        </p:nvSpPr>
        <p:spPr bwMode="auto">
          <a:xfrm>
            <a:off x="4945685" y="3415698"/>
            <a:ext cx="5746952" cy="189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defRPr>
            </a:lvl9pPr>
          </a:lstStyle>
          <a:p>
            <a:pPr fontAlgn="base">
              <a:spcBef>
                <a:spcPct val="50000"/>
              </a:spcBef>
              <a:buFontTx/>
              <a:buNone/>
            </a:pPr>
            <a:r>
              <a:rPr lang="en-US" altLang="en-GB" sz="3915" b="1" strike="noStrike" noProof="1">
                <a:latin typeface="Times New Roman" panose="02020603050405020304" charset="0"/>
                <a:ea typeface="+mn-ea"/>
                <a:cs typeface="+mn-cs"/>
              </a:rPr>
              <a:t>T</a:t>
            </a:r>
            <a:r>
              <a:rPr lang="en-GB" altLang="en-US" sz="3915" b="1" strike="noStrike" noProof="1">
                <a:latin typeface="Times New Roman" panose="02020603050405020304" charset="0"/>
                <a:ea typeface="+mn-ea"/>
                <a:cs typeface="+mn-cs"/>
              </a:rPr>
              <a:t>ập kể lại toàn bộ câu chuyện </a:t>
            </a:r>
            <a:r>
              <a:rPr lang="en-US" altLang="en-GB" sz="3915" b="1" strike="noStrike" noProof="1">
                <a:latin typeface="Times New Roman" panose="02020603050405020304" charset="0"/>
                <a:ea typeface="+mn-ea"/>
                <a:cs typeface="+mn-cs"/>
              </a:rPr>
              <a:t>cho người thân của mình nghe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109"/>
                                        </p:tgtEl>
                                        <p:attrNameLst>
                                          <p:attrName>style.visibility</p:attrName>
                                        </p:attrNameLst>
                                      </p:cBhvr>
                                      <p:to>
                                        <p:strVal val="visible"/>
                                      </p:to>
                                    </p:set>
                                    <p:animEffect transition="in" filter="wipe(down)">
                                      <p:cBhvr>
                                        <p:cTn id="7" dur="290">
                                          <p:stCondLst>
                                            <p:cond delay="0"/>
                                          </p:stCondLst>
                                        </p:cTn>
                                        <p:tgtEl>
                                          <p:spTgt spid="4109"/>
                                        </p:tgtEl>
                                      </p:cBhvr>
                                    </p:animEffect>
                                    <p:anim calcmode="lin" valueType="num">
                                      <p:cBhvr>
                                        <p:cTn id="8" dur="911" tmFilter="0,0; 0.14,0.36; 0.43,0.73; 0.71,0.91; 1.0,1.0">
                                          <p:stCondLst>
                                            <p:cond delay="0"/>
                                          </p:stCondLst>
                                        </p:cTn>
                                        <p:tgtEl>
                                          <p:spTgt spid="4109"/>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109"/>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109"/>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109"/>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109"/>
                                        </p:tgtEl>
                                        <p:attrNameLst>
                                          <p:attrName>ppt_y</p:attrName>
                                        </p:attrNameLst>
                                      </p:cBhvr>
                                      <p:tavLst>
                                        <p:tav tm="0" fmla="#ppt_y-sin(pi*$)/81">
                                          <p:val>
                                            <p:fltVal val="0"/>
                                          </p:val>
                                        </p:tav>
                                        <p:tav tm="100000">
                                          <p:val>
                                            <p:fltVal val="1"/>
                                          </p:val>
                                        </p:tav>
                                      </p:tavLst>
                                    </p:anim>
                                    <p:animScale>
                                      <p:cBhvr>
                                        <p:cTn id="13" dur="13">
                                          <p:stCondLst>
                                            <p:cond delay="325"/>
                                          </p:stCondLst>
                                        </p:cTn>
                                        <p:tgtEl>
                                          <p:spTgt spid="4109"/>
                                        </p:tgtEl>
                                      </p:cBhvr>
                                      <p:to x="100000" y="60000"/>
                                    </p:animScale>
                                    <p:animScale>
                                      <p:cBhvr>
                                        <p:cTn id="14" dur="83" decel="50000">
                                          <p:stCondLst>
                                            <p:cond delay="338"/>
                                          </p:stCondLst>
                                        </p:cTn>
                                        <p:tgtEl>
                                          <p:spTgt spid="4109"/>
                                        </p:tgtEl>
                                      </p:cBhvr>
                                      <p:to x="100000" y="100000"/>
                                    </p:animScale>
                                    <p:animScale>
                                      <p:cBhvr>
                                        <p:cTn id="15" dur="13">
                                          <p:stCondLst>
                                            <p:cond delay="656"/>
                                          </p:stCondLst>
                                        </p:cTn>
                                        <p:tgtEl>
                                          <p:spTgt spid="4109"/>
                                        </p:tgtEl>
                                      </p:cBhvr>
                                      <p:to x="100000" y="80000"/>
                                    </p:animScale>
                                    <p:animScale>
                                      <p:cBhvr>
                                        <p:cTn id="16" dur="83" decel="50000">
                                          <p:stCondLst>
                                            <p:cond delay="669"/>
                                          </p:stCondLst>
                                        </p:cTn>
                                        <p:tgtEl>
                                          <p:spTgt spid="4109"/>
                                        </p:tgtEl>
                                      </p:cBhvr>
                                      <p:to x="100000" y="100000"/>
                                    </p:animScale>
                                    <p:animScale>
                                      <p:cBhvr>
                                        <p:cTn id="17" dur="13">
                                          <p:stCondLst>
                                            <p:cond delay="821"/>
                                          </p:stCondLst>
                                        </p:cTn>
                                        <p:tgtEl>
                                          <p:spTgt spid="4109"/>
                                        </p:tgtEl>
                                      </p:cBhvr>
                                      <p:to x="100000" y="90000"/>
                                    </p:animScale>
                                    <p:animScale>
                                      <p:cBhvr>
                                        <p:cTn id="18" dur="83" decel="50000">
                                          <p:stCondLst>
                                            <p:cond delay="834"/>
                                          </p:stCondLst>
                                        </p:cTn>
                                        <p:tgtEl>
                                          <p:spTgt spid="4109"/>
                                        </p:tgtEl>
                                      </p:cBhvr>
                                      <p:to x="100000" y="100000"/>
                                    </p:animScale>
                                    <p:animScale>
                                      <p:cBhvr>
                                        <p:cTn id="19" dur="13">
                                          <p:stCondLst>
                                            <p:cond delay="904"/>
                                          </p:stCondLst>
                                        </p:cTn>
                                        <p:tgtEl>
                                          <p:spTgt spid="4109"/>
                                        </p:tgtEl>
                                      </p:cBhvr>
                                      <p:to x="100000" y="95000"/>
                                    </p:animScale>
                                    <p:animScale>
                                      <p:cBhvr>
                                        <p:cTn id="20" dur="83" decel="50000">
                                          <p:stCondLst>
                                            <p:cond delay="917"/>
                                          </p:stCondLst>
                                        </p:cTn>
                                        <p:tgtEl>
                                          <p:spTgt spid="4109"/>
                                        </p:tgtEl>
                                      </p:cBhvr>
                                      <p:to x="100000" y="100000"/>
                                    </p:animScale>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4102"/>
                                        </p:tgtEl>
                                        <p:attrNameLst>
                                          <p:attrName>style.visibility</p:attrName>
                                        </p:attrNameLst>
                                      </p:cBhvr>
                                      <p:to>
                                        <p:strVal val="visible"/>
                                      </p:to>
                                    </p:set>
                                    <p:anim calcmode="lin" valueType="num">
                                      <p:cBhvr>
                                        <p:cTn id="24" dur="500" fill="hold"/>
                                        <p:tgtEl>
                                          <p:spTgt spid="4102"/>
                                        </p:tgtEl>
                                        <p:attrNameLst>
                                          <p:attrName>ppt_w</p:attrName>
                                        </p:attrNameLst>
                                      </p:cBhvr>
                                      <p:tavLst>
                                        <p:tav tm="0">
                                          <p:val>
                                            <p:fltVal val="0"/>
                                          </p:val>
                                        </p:tav>
                                        <p:tav tm="100000">
                                          <p:val>
                                            <p:strVal val="#ppt_w"/>
                                          </p:val>
                                        </p:tav>
                                      </p:tavLst>
                                    </p:anim>
                                    <p:anim calcmode="lin" valueType="num">
                                      <p:cBhvr>
                                        <p:cTn id="25" dur="500" fill="hold"/>
                                        <p:tgtEl>
                                          <p:spTgt spid="4102"/>
                                        </p:tgtEl>
                                        <p:attrNameLst>
                                          <p:attrName>ppt_h</p:attrName>
                                        </p:attrNameLst>
                                      </p:cBhvr>
                                      <p:tavLst>
                                        <p:tav tm="0">
                                          <p:val>
                                            <p:fltVal val="0"/>
                                          </p:val>
                                        </p:tav>
                                        <p:tav tm="100000">
                                          <p:val>
                                            <p:strVal val="#ppt_h"/>
                                          </p:val>
                                        </p:tav>
                                      </p:tavLst>
                                    </p:anim>
                                    <p:animEffect transition="in" filter="fade">
                                      <p:cBhvr>
                                        <p:cTn id="26" dur="500"/>
                                        <p:tgtEl>
                                          <p:spTgt spid="4102"/>
                                        </p:tgtEl>
                                      </p:cBhvr>
                                    </p:animEffect>
                                  </p:childTnLst>
                                </p:cTn>
                              </p:par>
                            </p:childTnLst>
                          </p:cTn>
                        </p:par>
                        <p:par>
                          <p:cTn id="27" fill="hold">
                            <p:stCondLst>
                              <p:cond delay="1500"/>
                            </p:stCondLst>
                            <p:childTnLst>
                              <p:par>
                                <p:cTn id="28" presetID="47" presetClass="entr" presetSubtype="0" fill="hold" nodeType="afterEffect">
                                  <p:stCondLst>
                                    <p:cond delay="0"/>
                                  </p:stCondLst>
                                  <p:childTnLst>
                                    <p:set>
                                      <p:cBhvr>
                                        <p:cTn id="29" dur="1" fill="hold">
                                          <p:stCondLst>
                                            <p:cond delay="0"/>
                                          </p:stCondLst>
                                        </p:cTn>
                                        <p:tgtEl>
                                          <p:spTgt spid="4110"/>
                                        </p:tgtEl>
                                        <p:attrNameLst>
                                          <p:attrName>style.visibility</p:attrName>
                                        </p:attrNameLst>
                                      </p:cBhvr>
                                      <p:to>
                                        <p:strVal val="visible"/>
                                      </p:to>
                                    </p:set>
                                    <p:animEffect transition="in" filter="fade">
                                      <p:cBhvr>
                                        <p:cTn id="30" dur="1000"/>
                                        <p:tgtEl>
                                          <p:spTgt spid="4110"/>
                                        </p:tgtEl>
                                      </p:cBhvr>
                                    </p:animEffect>
                                    <p:anim calcmode="lin" valueType="num">
                                      <p:cBhvr>
                                        <p:cTn id="31" dur="1000" fill="hold"/>
                                        <p:tgtEl>
                                          <p:spTgt spid="4110"/>
                                        </p:tgtEl>
                                        <p:attrNameLst>
                                          <p:attrName>ppt_x</p:attrName>
                                        </p:attrNameLst>
                                      </p:cBhvr>
                                      <p:tavLst>
                                        <p:tav tm="0">
                                          <p:val>
                                            <p:strVal val="#ppt_x"/>
                                          </p:val>
                                        </p:tav>
                                        <p:tav tm="100000">
                                          <p:val>
                                            <p:strVal val="#ppt_x"/>
                                          </p:val>
                                        </p:tav>
                                      </p:tavLst>
                                    </p:anim>
                                    <p:anim calcmode="lin" valueType="num">
                                      <p:cBhvr>
                                        <p:cTn id="32" dur="1000" fill="hold"/>
                                        <p:tgtEl>
                                          <p:spTgt spid="411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90" name="Picture 22" descr="Chu diem mang non"/>
          <p:cNvPicPr>
            <a:picLocks noGrp="1" noChangeAspect="1"/>
          </p:cNvPicPr>
          <p:nvPr>
            <p:ph sz="half" idx="1"/>
          </p:nvPr>
        </p:nvPicPr>
        <p:blipFill>
          <a:blip r:embed="rId2"/>
          <a:stretch>
            <a:fillRect/>
          </a:stretch>
        </p:blipFill>
        <p:spPr>
          <a:xfrm>
            <a:off x="633" y="8573"/>
            <a:ext cx="6055424" cy="6840222"/>
          </a:xfrm>
          <a:prstGeom prst="rect">
            <a:avLst/>
          </a:prstGeom>
          <a:noFill/>
          <a:ln w="28575" cap="flat" cmpd="sng">
            <a:solidFill>
              <a:srgbClr val="800000"/>
            </a:solidFill>
            <a:prstDash val="solid"/>
            <a:miter/>
            <a:headEnd type="none" w="med" len="med"/>
            <a:tailEnd type="none" w="med" len="med"/>
          </a:ln>
        </p:spPr>
      </p:pic>
      <p:pic>
        <p:nvPicPr>
          <p:cNvPr id="5" name="Content Placeholder 4" descr="2"/>
          <p:cNvPicPr>
            <a:picLocks noGrp="1" noChangeAspect="1"/>
          </p:cNvPicPr>
          <p:nvPr>
            <p:ph sz="half" idx="2"/>
          </p:nvPr>
        </p:nvPicPr>
        <p:blipFill>
          <a:blip r:embed="rId3"/>
          <a:stretch>
            <a:fillRect/>
          </a:stretch>
        </p:blipFill>
        <p:spPr>
          <a:xfrm>
            <a:off x="6056690" y="3964234"/>
            <a:ext cx="2681869" cy="2884561"/>
          </a:xfrm>
          <a:prstGeom prst="rect">
            <a:avLst/>
          </a:prstGeom>
        </p:spPr>
      </p:pic>
      <p:sp>
        <p:nvSpPr>
          <p:cNvPr id="7" name="Cloud Callout 6"/>
          <p:cNvSpPr/>
          <p:nvPr/>
        </p:nvSpPr>
        <p:spPr>
          <a:xfrm>
            <a:off x="6299921" y="127654"/>
            <a:ext cx="5740617" cy="4069042"/>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990" b="1">
                <a:solidFill>
                  <a:srgbClr val="FF0000"/>
                </a:solidFill>
                <a:latin typeface="Times New Roman" panose="02020603050405020304" charset="0"/>
                <a:cs typeface="Times New Roman" panose="02020603050405020304" charset="0"/>
              </a:rPr>
              <a:t>Măng non:</a:t>
            </a:r>
            <a:r>
              <a:rPr lang="en-US" sz="3990" b="1">
                <a:solidFill>
                  <a:schemeClr val="tx1"/>
                </a:solidFill>
                <a:latin typeface="Times New Roman" panose="02020603050405020304" charset="0"/>
                <a:cs typeface="Times New Roman" panose="02020603050405020304" charset="0"/>
              </a:rPr>
              <a:t> Từ thường dùng chỉ lứa tuổi thiếu niên, nhi đồng.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8390"/>
                                        </p:tgtEl>
                                        <p:attrNameLst>
                                          <p:attrName>style.visibility</p:attrName>
                                        </p:attrNameLst>
                                      </p:cBhvr>
                                      <p:to>
                                        <p:strVal val="visible"/>
                                      </p:to>
                                    </p:set>
                                    <p:anim calcmode="lin" valueType="num">
                                      <p:cBhvr>
                                        <p:cTn id="7" dur="500" fill="hold"/>
                                        <p:tgtEl>
                                          <p:spTgt spid="58390"/>
                                        </p:tgtEl>
                                        <p:attrNameLst>
                                          <p:attrName>ppt_w</p:attrName>
                                        </p:attrNameLst>
                                      </p:cBhvr>
                                      <p:tavLst>
                                        <p:tav tm="0">
                                          <p:val>
                                            <p:fltVal val="0"/>
                                          </p:val>
                                        </p:tav>
                                        <p:tav tm="100000">
                                          <p:val>
                                            <p:strVal val="#ppt_w"/>
                                          </p:val>
                                        </p:tav>
                                      </p:tavLst>
                                    </p:anim>
                                    <p:anim calcmode="lin" valueType="num">
                                      <p:cBhvr>
                                        <p:cTn id="8" dur="500" fill="hold"/>
                                        <p:tgtEl>
                                          <p:spTgt spid="58390"/>
                                        </p:tgtEl>
                                        <p:attrNameLst>
                                          <p:attrName>ppt_h</p:attrName>
                                        </p:attrNameLst>
                                      </p:cBhvr>
                                      <p:tavLst>
                                        <p:tav tm="0">
                                          <p:val>
                                            <p:fltVal val="0"/>
                                          </p:val>
                                        </p:tav>
                                        <p:tav tm="100000">
                                          <p:val>
                                            <p:strVal val="#ppt_h"/>
                                          </p:val>
                                        </p:tav>
                                      </p:tavLst>
                                    </p:anim>
                                    <p:animEffect transition="in" filter="fade">
                                      <p:cBhvr>
                                        <p:cTn id="9" dur="500"/>
                                        <p:tgtEl>
                                          <p:spTgt spid="58390"/>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85674" y="946843"/>
            <a:ext cx="10603505" cy="766445"/>
          </a:xfrm>
          <a:prstGeom prst="rect">
            <a:avLst/>
          </a:prstGeom>
          <a:noFill/>
        </p:spPr>
        <p:txBody>
          <a:bodyPr wrap="square" rtlCol="0">
            <a:spAutoFit/>
          </a:bodyPr>
          <a:lstStyle/>
          <a:p>
            <a:pPr algn="ctr"/>
            <a:r>
              <a:rPr lang="en-US" sz="4390" b="1" dirty="0" err="1">
                <a:solidFill>
                  <a:srgbClr val="FF0000"/>
                </a:solidFill>
                <a:latin typeface="Times New Roman" panose="02020603050405020304" charset="0"/>
                <a:cs typeface="Times New Roman" panose="02020603050405020304" charset="0"/>
              </a:rPr>
              <a:t>Cậu</a:t>
            </a:r>
            <a:r>
              <a:rPr lang="en-US" sz="4390" b="1" dirty="0">
                <a:solidFill>
                  <a:srgbClr val="FF0000"/>
                </a:solidFill>
                <a:latin typeface="Times New Roman" panose="02020603050405020304" charset="0"/>
                <a:cs typeface="Times New Roman" panose="02020603050405020304" charset="0"/>
              </a:rPr>
              <a:t> </a:t>
            </a:r>
            <a:r>
              <a:rPr lang="en-US" sz="4390" b="1" dirty="0" err="1">
                <a:solidFill>
                  <a:srgbClr val="FF0000"/>
                </a:solidFill>
                <a:latin typeface="Times New Roman" panose="02020603050405020304" charset="0"/>
                <a:cs typeface="Times New Roman" panose="02020603050405020304" charset="0"/>
              </a:rPr>
              <a:t>bé</a:t>
            </a:r>
            <a:r>
              <a:rPr lang="en-US" sz="4390" b="1" dirty="0">
                <a:solidFill>
                  <a:srgbClr val="FF0000"/>
                </a:solidFill>
                <a:latin typeface="Times New Roman" panose="02020603050405020304" charset="0"/>
                <a:cs typeface="Times New Roman" panose="02020603050405020304" charset="0"/>
              </a:rPr>
              <a:t> </a:t>
            </a:r>
            <a:r>
              <a:rPr lang="en-US" sz="4390" b="1" dirty="0" err="1">
                <a:solidFill>
                  <a:srgbClr val="FF0000"/>
                </a:solidFill>
                <a:latin typeface="Times New Roman" panose="02020603050405020304" charset="0"/>
                <a:cs typeface="Times New Roman" panose="02020603050405020304" charset="0"/>
              </a:rPr>
              <a:t>thông</a:t>
            </a:r>
            <a:r>
              <a:rPr lang="en-US" sz="4390" b="1" dirty="0">
                <a:solidFill>
                  <a:srgbClr val="FF0000"/>
                </a:solidFill>
                <a:latin typeface="Times New Roman" panose="02020603050405020304" charset="0"/>
                <a:cs typeface="Times New Roman" panose="02020603050405020304" charset="0"/>
              </a:rPr>
              <a:t> </a:t>
            </a:r>
            <a:r>
              <a:rPr lang="en-US" sz="4390" b="1" dirty="0" err="1">
                <a:solidFill>
                  <a:srgbClr val="FF0000"/>
                </a:solidFill>
                <a:latin typeface="Times New Roman" panose="02020603050405020304" charset="0"/>
                <a:cs typeface="Times New Roman" panose="02020603050405020304" charset="0"/>
              </a:rPr>
              <a:t>minh</a:t>
            </a:r>
            <a:endParaRPr lang="en-US" sz="4390" b="1" dirty="0">
              <a:solidFill>
                <a:srgbClr val="FF0000"/>
              </a:solidFill>
              <a:latin typeface="Times New Roman" panose="02020603050405020304" charset="0"/>
              <a:cs typeface="Times New Roman" panose="02020603050405020304" charset="0"/>
            </a:endParaRPr>
          </a:p>
        </p:txBody>
      </p:sp>
      <p:cxnSp>
        <p:nvCxnSpPr>
          <p:cNvPr id="9" name="Straight Connector 8"/>
          <p:cNvCxnSpPr/>
          <p:nvPr/>
        </p:nvCxnSpPr>
        <p:spPr>
          <a:xfrm>
            <a:off x="0" y="573534"/>
            <a:ext cx="12161520" cy="0"/>
          </a:xfrm>
          <a:prstGeom prst="line">
            <a:avLst/>
          </a:prstGeom>
          <a:ln w="76200">
            <a:solidFill>
              <a:srgbClr val="257A14"/>
            </a:solidFill>
          </a:ln>
        </p:spPr>
        <p:style>
          <a:lnRef idx="1">
            <a:schemeClr val="accent1"/>
          </a:lnRef>
          <a:fillRef idx="0">
            <a:schemeClr val="accent1"/>
          </a:fillRef>
          <a:effectRef idx="0">
            <a:schemeClr val="accent1"/>
          </a:effectRef>
          <a:fontRef idx="minor">
            <a:schemeClr val="tx1"/>
          </a:fontRef>
        </p:style>
      </p:cxnSp>
      <p:sp>
        <p:nvSpPr>
          <p:cNvPr id="12" name="文本框 1"/>
          <p:cNvSpPr txBox="1"/>
          <p:nvPr/>
        </p:nvSpPr>
        <p:spPr>
          <a:xfrm>
            <a:off x="4394627" y="200225"/>
            <a:ext cx="3337809" cy="644642"/>
          </a:xfrm>
          <a:prstGeom prst="roundRect">
            <a:avLst/>
          </a:prstGeom>
          <a:solidFill>
            <a:srgbClr val="257A14"/>
          </a:solidFill>
          <a:effectLst>
            <a:outerShdw blurRad="76200" dir="18900000" sy="23000" kx="-1200000" algn="bl" rotWithShape="0">
              <a:prstClr val="black">
                <a:alpha val="20000"/>
              </a:prstClr>
            </a:outerShdw>
          </a:effectLst>
        </p:spPr>
        <p:txBody>
          <a:bodyPr wrap="square" rtlCol="0">
            <a:spAutoFit/>
          </a:bodyPr>
          <a:lstStyle/>
          <a:p>
            <a:pPr algn="ctr"/>
            <a:r>
              <a:rPr lang="en-US" altLang="zh-CN" sz="3190" b="1" spc="600" dirty="0">
                <a:solidFill>
                  <a:prstClr val="white"/>
                </a:solidFill>
                <a:latin typeface="Times New Roman" panose="02020603050405020304" charset="0"/>
                <a:cs typeface="Times New Roman" panose="02020603050405020304" charset="0"/>
                <a:sym typeface="+mn-lt"/>
              </a:rPr>
              <a:t>TẬP ĐỌC</a:t>
            </a:r>
            <a:endParaRPr lang="zh-CN" altLang="en-US" sz="3190" b="1" spc="600" dirty="0">
              <a:solidFill>
                <a:prstClr val="white"/>
              </a:solidFill>
              <a:latin typeface="Times New Roman" panose="02020603050405020304" charset="0"/>
              <a:cs typeface="Times New Roman" panose="02020603050405020304" charset="0"/>
              <a:sym typeface="+mn-lt"/>
            </a:endParaRPr>
          </a:p>
        </p:txBody>
      </p:sp>
      <p:pic>
        <p:nvPicPr>
          <p:cNvPr id="6" name="Picture 3" descr="Cau be thong minh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15698"/>
            <a:ext cx="12161520" cy="50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000" t="-3000" r="-2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211896" y="288758"/>
            <a:ext cx="11736761" cy="5887085"/>
          </a:xfrm>
          <a:prstGeom prst="rect">
            <a:avLst/>
          </a:prstGeom>
          <a:noFill/>
        </p:spPr>
        <p:txBody>
          <a:bodyPr wrap="square" rtlCol="0">
            <a:spAutoFit/>
          </a:bodyPr>
          <a:lstStyle/>
          <a:p>
            <a:pPr algn="ctr"/>
            <a:r>
              <a:rPr lang="en-US" sz="3590" b="1" u="sng">
                <a:latin typeface="Times New Roman" panose="02020603050405020304" charset="0"/>
                <a:cs typeface="Times New Roman" panose="02020603050405020304" charset="0"/>
              </a:rPr>
              <a:t>Tập đọc </a:t>
            </a:r>
            <a:endParaRPr lang="en-US" sz="3590" b="1">
              <a:latin typeface="Times New Roman" panose="02020603050405020304" charset="0"/>
              <a:cs typeface="Times New Roman" panose="02020603050405020304" charset="0"/>
            </a:endParaRPr>
          </a:p>
          <a:p>
            <a:pPr algn="ctr"/>
            <a:r>
              <a:rPr lang="en-US" sz="3590" b="1">
                <a:solidFill>
                  <a:srgbClr val="FF0000"/>
                </a:solidFill>
                <a:latin typeface="Times New Roman" panose="02020603050405020304" charset="0"/>
                <a:cs typeface="Times New Roman" panose="02020603050405020304" charset="0"/>
              </a:rPr>
              <a:t>Cậu bé thông minh</a:t>
            </a:r>
          </a:p>
          <a:p>
            <a:pPr algn="just"/>
            <a:r>
              <a:rPr lang="en-US" sz="2395"/>
              <a:t> </a:t>
            </a:r>
            <a:r>
              <a:rPr lang="vi-VN" sz="3390" b="1">
                <a:latin typeface="+mj-lt"/>
              </a:rPr>
              <a:t>1. Ngày xưa, có một ông vua muốn tìm người tài ra giúp nước. Vua hạ lệnh cho mỗi làng trong vùng nọ phải nộp một con gà trống biết đẻ trứng, nếu không có thì cả làng phải chịu tội.</a:t>
            </a:r>
          </a:p>
          <a:p>
            <a:pPr algn="just"/>
            <a:r>
              <a:rPr lang="en-US" sz="3390" b="1">
                <a:latin typeface="+mj-lt"/>
              </a:rPr>
              <a:t>          </a:t>
            </a:r>
            <a:r>
              <a:rPr lang="vi-VN" sz="3390" b="1">
                <a:latin typeface="+mj-lt"/>
              </a:rPr>
              <a:t>Được lệnh vua, cả vùng lo sợ. Chỉ có một cậu bé bình tĩnh thưa với cha:</a:t>
            </a:r>
          </a:p>
          <a:p>
            <a:pPr algn="just"/>
            <a:r>
              <a:rPr lang="en-US" sz="3390" b="1">
                <a:latin typeface="+mj-lt"/>
              </a:rPr>
              <a:t>          </a:t>
            </a:r>
            <a:r>
              <a:rPr lang="vi-VN" sz="3390" b="1">
                <a:latin typeface="+mj-lt"/>
              </a:rPr>
              <a:t>- Cha đưa con lên kinh đô gặp Đức Vua, con sẽ lo được việc này.</a:t>
            </a:r>
          </a:p>
          <a:p>
            <a:pPr algn="just"/>
            <a:r>
              <a:rPr lang="en-US" sz="3390" b="1">
                <a:latin typeface="+mj-lt"/>
              </a:rPr>
              <a:t>          </a:t>
            </a:r>
            <a:r>
              <a:rPr lang="vi-VN" sz="3390" b="1">
                <a:latin typeface="+mj-lt"/>
              </a:rPr>
              <a:t>Người cha lấy làm lạ, nói rõ với làng. Làng không biết làm thế nào, đành cấp tiền cho hai cha con lên đường.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17000" t="-3000" r="-3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0" y="62818"/>
            <a:ext cx="12058684" cy="6868160"/>
          </a:xfrm>
          <a:prstGeom prst="rect">
            <a:avLst/>
          </a:prstGeom>
          <a:noFill/>
        </p:spPr>
        <p:txBody>
          <a:bodyPr wrap="square" rtlCol="0">
            <a:spAutoFit/>
          </a:bodyPr>
          <a:lstStyle/>
          <a:p>
            <a:pPr algn="just"/>
            <a:r>
              <a:rPr lang="en-US" sz="3190" b="1">
                <a:latin typeface="Times New Roman" panose="02020603050405020304" charset="0"/>
                <a:cs typeface="Times New Roman" panose="02020603050405020304" charset="0"/>
              </a:rPr>
              <a:t>          </a:t>
            </a:r>
            <a:r>
              <a:rPr lang="vi-VN" sz="3390" b="1">
                <a:latin typeface="Times New Roman" panose="02020603050405020304" charset="0"/>
                <a:cs typeface="Times New Roman" panose="02020603050405020304" charset="0"/>
              </a:rPr>
              <a:t>2. Đến trước cung vua, cậu bé kêu khóc om sòm. Vua cho gọi vào, hỏi:</a:t>
            </a:r>
          </a:p>
          <a:p>
            <a:pPr algn="just"/>
            <a:r>
              <a:rPr lang="en-US" sz="3390" b="1">
                <a:latin typeface="Times New Roman" panose="02020603050405020304" charset="0"/>
                <a:cs typeface="Times New Roman" panose="02020603050405020304" charset="0"/>
              </a:rPr>
              <a:t>          </a:t>
            </a:r>
            <a:r>
              <a:rPr lang="vi-VN" sz="3390" b="1">
                <a:latin typeface="Times New Roman" panose="02020603050405020304" charset="0"/>
                <a:cs typeface="Times New Roman" panose="02020603050405020304" charset="0"/>
              </a:rPr>
              <a:t>- Cậu bé kia, sao dám đến đây làm ầm ĩ?</a:t>
            </a:r>
          </a:p>
          <a:p>
            <a:pPr algn="just"/>
            <a:r>
              <a:rPr lang="en-US" sz="3390" b="1">
                <a:latin typeface="Times New Roman" panose="02020603050405020304" charset="0"/>
                <a:cs typeface="Times New Roman" panose="02020603050405020304" charset="0"/>
              </a:rPr>
              <a:t>          </a:t>
            </a:r>
            <a:r>
              <a:rPr lang="vi-VN" sz="3390" b="1">
                <a:latin typeface="Times New Roman" panose="02020603050405020304" charset="0"/>
                <a:cs typeface="Times New Roman" panose="02020603050405020304" charset="0"/>
              </a:rPr>
              <a:t>Muôn tâu Đức Vua - Cậu bé đáp - bố con mới đẻ em bé, bắt con đi xin sữa cho em. Con không xin được, liền bị đuổi đi.</a:t>
            </a:r>
          </a:p>
          <a:p>
            <a:pPr algn="just"/>
            <a:r>
              <a:rPr lang="en-US" sz="3390" b="1">
                <a:latin typeface="Times New Roman" panose="02020603050405020304" charset="0"/>
                <a:cs typeface="Times New Roman" panose="02020603050405020304" charset="0"/>
              </a:rPr>
              <a:t>          </a:t>
            </a:r>
            <a:r>
              <a:rPr lang="vi-VN" sz="3390" b="1">
                <a:latin typeface="Times New Roman" panose="02020603050405020304" charset="0"/>
                <a:cs typeface="Times New Roman" panose="02020603050405020304" charset="0"/>
              </a:rPr>
              <a:t>Vua quát:</a:t>
            </a:r>
          </a:p>
          <a:p>
            <a:pPr algn="just"/>
            <a:r>
              <a:rPr lang="en-US" sz="3390" b="1">
                <a:latin typeface="Times New Roman" panose="02020603050405020304" charset="0"/>
                <a:cs typeface="Times New Roman" panose="02020603050405020304" charset="0"/>
              </a:rPr>
              <a:t>          </a:t>
            </a:r>
            <a:r>
              <a:rPr lang="vi-VN" sz="3390" b="1">
                <a:latin typeface="Times New Roman" panose="02020603050405020304" charset="0"/>
                <a:cs typeface="Times New Roman" panose="02020603050405020304" charset="0"/>
              </a:rPr>
              <a:t>- Thằng bé này láo, dám đùa với trẫm! Bố ngươi là đàn ông thì đẻ làm sao được!</a:t>
            </a:r>
          </a:p>
          <a:p>
            <a:pPr algn="just"/>
            <a:r>
              <a:rPr lang="en-US" sz="3390" b="1">
                <a:latin typeface="Times New Roman" panose="02020603050405020304" charset="0"/>
                <a:cs typeface="Times New Roman" panose="02020603050405020304" charset="0"/>
              </a:rPr>
              <a:t>          </a:t>
            </a:r>
            <a:r>
              <a:rPr lang="vi-VN" sz="3390" b="1">
                <a:latin typeface="Times New Roman" panose="02020603050405020304" charset="0"/>
                <a:cs typeface="Times New Roman" panose="02020603050405020304" charset="0"/>
              </a:rPr>
              <a:t>Cậu bé bèn đáp:</a:t>
            </a:r>
          </a:p>
          <a:p>
            <a:pPr algn="just"/>
            <a:r>
              <a:rPr lang="en-US" sz="3390" b="1">
                <a:latin typeface="Times New Roman" panose="02020603050405020304" charset="0"/>
                <a:cs typeface="Times New Roman" panose="02020603050405020304" charset="0"/>
              </a:rPr>
              <a:t>          </a:t>
            </a:r>
            <a:r>
              <a:rPr lang="vi-VN" sz="3390" b="1">
                <a:latin typeface="Times New Roman" panose="02020603050405020304" charset="0"/>
                <a:cs typeface="Times New Roman" panose="02020603050405020304" charset="0"/>
              </a:rPr>
              <a:t>- Muôn tâu, vậy sa</a:t>
            </a:r>
            <a:r>
              <a:rPr lang="en-US" sz="3390" b="1">
                <a:latin typeface="Times New Roman" panose="02020603050405020304" charset="0"/>
                <a:cs typeface="Times New Roman" panose="02020603050405020304" charset="0"/>
              </a:rPr>
              <a:t>o</a:t>
            </a:r>
            <a:r>
              <a:rPr lang="vi-VN" sz="3390" b="1">
                <a:latin typeface="Times New Roman" panose="02020603050405020304" charset="0"/>
                <a:cs typeface="Times New Roman" panose="02020603050405020304" charset="0"/>
              </a:rPr>
              <a:t> Đức Vua lại ra lệnh cho làng con nộp gà trống biết đẻ trứng ạ?</a:t>
            </a:r>
          </a:p>
          <a:p>
            <a:pPr algn="just"/>
            <a:r>
              <a:rPr lang="en-US" sz="3390" b="1">
                <a:latin typeface="Times New Roman" panose="02020603050405020304" charset="0"/>
                <a:cs typeface="Times New Roman" panose="02020603050405020304" charset="0"/>
              </a:rPr>
              <a:t>          </a:t>
            </a:r>
            <a:r>
              <a:rPr lang="vi-VN" sz="3390" b="1">
                <a:latin typeface="Times New Roman" panose="02020603050405020304" charset="0"/>
                <a:cs typeface="Times New Roman" panose="02020603050405020304" charset="0"/>
              </a:rPr>
              <a:t>Vua bật cười, thầm khen cậu bé, nhưng vẫn muốn thử tài cậu lần nữa.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000" t="-10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156229" y="652331"/>
            <a:ext cx="11635080" cy="5059680"/>
          </a:xfrm>
          <a:prstGeom prst="rect">
            <a:avLst/>
          </a:prstGeom>
          <a:noFill/>
        </p:spPr>
        <p:txBody>
          <a:bodyPr wrap="square" rtlCol="0">
            <a:spAutoFit/>
          </a:bodyPr>
          <a:lstStyle/>
          <a:p>
            <a:pPr algn="just"/>
            <a:r>
              <a:rPr lang="en-US" sz="3590" b="1">
                <a:latin typeface="Times New Roman" panose="02020603050405020304" charset="0"/>
                <a:cs typeface="Times New Roman" panose="02020603050405020304" charset="0"/>
              </a:rPr>
              <a:t>          </a:t>
            </a:r>
            <a:r>
              <a:rPr lang="vi-VN" sz="3590" b="1">
                <a:latin typeface="Times New Roman" panose="02020603050405020304" charset="0"/>
                <a:cs typeface="Times New Roman" panose="02020603050405020304" charset="0"/>
              </a:rPr>
              <a:t>3. Hôm sau nhà vua cho người đem đến một con chim sẻ nhỏ bảo cậu bé làm ba mâm cỗ. Cậu bé đưa cho sứ giả một chiếc kim khâu, nói:</a:t>
            </a:r>
          </a:p>
          <a:p>
            <a:pPr algn="just"/>
            <a:r>
              <a:rPr lang="en-US" sz="3590" b="1">
                <a:latin typeface="Times New Roman" panose="02020603050405020304" charset="0"/>
                <a:cs typeface="Times New Roman" panose="02020603050405020304" charset="0"/>
              </a:rPr>
              <a:t>          </a:t>
            </a:r>
            <a:r>
              <a:rPr lang="vi-VN" sz="3590" b="1">
                <a:latin typeface="Times New Roman" panose="02020603050405020304" charset="0"/>
                <a:cs typeface="Times New Roman" panose="02020603050405020304" charset="0"/>
              </a:rPr>
              <a:t>- Xin ông về tâu Đức Vua rèn cho tôi chiếc kim này thành một con dao thật sắc để xẻ thịt chim.</a:t>
            </a:r>
          </a:p>
          <a:p>
            <a:pPr algn="just"/>
            <a:r>
              <a:rPr lang="en-US" sz="3590" b="1">
                <a:latin typeface="Times New Roman" panose="02020603050405020304" charset="0"/>
                <a:cs typeface="Times New Roman" panose="02020603050405020304" charset="0"/>
              </a:rPr>
              <a:t>          </a:t>
            </a:r>
            <a:r>
              <a:rPr lang="vi-VN" sz="3590" b="1">
                <a:latin typeface="Times New Roman" panose="02020603050405020304" charset="0"/>
                <a:cs typeface="Times New Roman" panose="02020603050405020304" charset="0"/>
              </a:rPr>
              <a:t>Vua biết là đã tìm được người tài giỏi, bèn trọng thưởng cho cậu bé và gửi cậu vào trường học để luyện thành tài.</a:t>
            </a:r>
            <a:endParaRPr lang="en-US" sz="3590" b="1">
              <a:latin typeface="Times New Roman" panose="02020603050405020304" charset="0"/>
              <a:cs typeface="Times New Roman" panose="02020603050405020304" charset="0"/>
            </a:endParaRPr>
          </a:p>
          <a:p>
            <a:pPr algn="just"/>
            <a:r>
              <a:rPr lang="en-US" sz="3590" b="1">
                <a:latin typeface="Times New Roman" panose="02020603050405020304" charset="0"/>
                <a:cs typeface="Times New Roman" panose="02020603050405020304" charset="0"/>
              </a:rPr>
              <a:t>                                              TRUYỆN CỔ VIỆT NAM</a:t>
            </a:r>
            <a:endParaRPr lang="vi-VN" sz="3590" b="1">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1562311" y="892410"/>
            <a:ext cx="8899446"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alpha val="50000"/>
                    </a:schemeClr>
                  </a:outerShdw>
                </a:effectLst>
              </a14:hiddenEffects>
            </a:ext>
          </a:extLst>
        </p:spPr>
        <p:txBody>
          <a:bodyPr>
            <a:spAutoFit/>
          </a:bodyPr>
          <a:lstStyle>
            <a:lvl1pPr algn="l">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defRPr>
            </a:lvl1pPr>
            <a:lvl2pPr algn="l">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defRPr>
            </a:lvl2pPr>
            <a:lvl3pPr algn="l">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defRPr>
            </a:lvl3pPr>
            <a:lvl4pPr algn="l">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defRPr>
            </a:lvl4pPr>
            <a:lvl5pPr algn="l">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defRPr>
            </a:lvl9pPr>
          </a:lstStyle>
          <a:p>
            <a:pPr algn="just">
              <a:spcBef>
                <a:spcPct val="0"/>
              </a:spcBef>
              <a:buClrTx/>
              <a:buSzTx/>
              <a:buFontTx/>
              <a:buNone/>
              <a:defRPr/>
            </a:pPr>
            <a:r>
              <a:rPr lang="en-US" sz="3990" b="1" dirty="0">
                <a:solidFill>
                  <a:srgbClr val="000099"/>
                </a:solidFill>
                <a:effectLst/>
                <a:latin typeface="VNI-Times" pitchFamily="2" charset="0"/>
                <a:cs typeface="+mn-cs"/>
                <a:sym typeface="Wingdings" panose="05000000000000000000" pitchFamily="2" charset="2"/>
              </a:rPr>
              <a:t>* </a:t>
            </a:r>
            <a:r>
              <a:rPr lang="en-US" sz="3990" b="1" dirty="0">
                <a:solidFill>
                  <a:srgbClr val="000099"/>
                </a:solidFill>
                <a:effectLst/>
                <a:latin typeface="Times New Roman" panose="02020603050405020304" charset="0"/>
                <a:cs typeface="Times New Roman" panose="02020603050405020304" charset="0"/>
                <a:sym typeface="Wingdings" panose="05000000000000000000" pitchFamily="2" charset="2"/>
              </a:rPr>
              <a:t>Hướng dẫn ngắn nghỉ, nhấn giọng</a:t>
            </a:r>
          </a:p>
        </p:txBody>
      </p:sp>
      <p:sp>
        <p:nvSpPr>
          <p:cNvPr id="6" name="Text Box 122"/>
          <p:cNvSpPr txBox="1">
            <a:spLocks noChangeArrowheads="1"/>
          </p:cNvSpPr>
          <p:nvPr/>
        </p:nvSpPr>
        <p:spPr bwMode="auto">
          <a:xfrm>
            <a:off x="1714965" y="3813799"/>
            <a:ext cx="309880" cy="581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800">
                <a:solidFill>
                  <a:srgbClr val="FF0000"/>
                </a:solidFill>
                <a:latin typeface="VNI-Times" pitchFamily="2" charset="0"/>
                <a:cs typeface="Arial" panose="020B0604020202020204" pitchFamily="34" charset="0"/>
              </a:defRPr>
            </a:lvl1pPr>
            <a:lvl2pPr marL="742950" indent="-285750">
              <a:defRPr sz="4800">
                <a:solidFill>
                  <a:srgbClr val="FF0000"/>
                </a:solidFill>
                <a:latin typeface="VNI-Times" pitchFamily="2" charset="0"/>
                <a:cs typeface="Arial" panose="020B0604020202020204" pitchFamily="34" charset="0"/>
              </a:defRPr>
            </a:lvl2pPr>
            <a:lvl3pPr marL="1143000" indent="-228600">
              <a:defRPr sz="4800">
                <a:solidFill>
                  <a:srgbClr val="FF0000"/>
                </a:solidFill>
                <a:latin typeface="VNI-Times" pitchFamily="2" charset="0"/>
                <a:cs typeface="Arial" panose="020B0604020202020204" pitchFamily="34" charset="0"/>
              </a:defRPr>
            </a:lvl3pPr>
            <a:lvl4pPr marL="1600200" indent="-228600">
              <a:defRPr sz="4800">
                <a:solidFill>
                  <a:srgbClr val="FF0000"/>
                </a:solidFill>
                <a:latin typeface="VNI-Times" pitchFamily="2" charset="0"/>
                <a:cs typeface="Arial" panose="020B0604020202020204" pitchFamily="34" charset="0"/>
              </a:defRPr>
            </a:lvl4pPr>
            <a:lvl5pPr marL="2057400" indent="-228600">
              <a:defRPr sz="4800">
                <a:solidFill>
                  <a:srgbClr val="FF0000"/>
                </a:solidFill>
                <a:latin typeface="VNI-Times" pitchFamily="2" charset="0"/>
                <a:cs typeface="Arial" panose="020B0604020202020204" pitchFamily="34" charset="0"/>
              </a:defRPr>
            </a:lvl5pPr>
            <a:lvl6pPr marL="2514600" indent="-228600" eaLnBrk="0" fontAlgn="base" hangingPunct="0">
              <a:spcBef>
                <a:spcPct val="0"/>
              </a:spcBef>
              <a:spcAft>
                <a:spcPct val="0"/>
              </a:spcAft>
              <a:defRPr sz="4800">
                <a:solidFill>
                  <a:srgbClr val="FF0000"/>
                </a:solidFill>
                <a:latin typeface="VNI-Times" pitchFamily="2" charset="0"/>
                <a:cs typeface="Arial" panose="020B0604020202020204" pitchFamily="34" charset="0"/>
              </a:defRPr>
            </a:lvl6pPr>
            <a:lvl7pPr marL="2971800" indent="-228600" eaLnBrk="0" fontAlgn="base" hangingPunct="0">
              <a:spcBef>
                <a:spcPct val="0"/>
              </a:spcBef>
              <a:spcAft>
                <a:spcPct val="0"/>
              </a:spcAft>
              <a:defRPr sz="4800">
                <a:solidFill>
                  <a:srgbClr val="FF0000"/>
                </a:solidFill>
                <a:latin typeface="VNI-Times" pitchFamily="2" charset="0"/>
                <a:cs typeface="Arial" panose="020B0604020202020204" pitchFamily="34" charset="0"/>
              </a:defRPr>
            </a:lvl7pPr>
            <a:lvl8pPr marL="3429000" indent="-228600" eaLnBrk="0" fontAlgn="base" hangingPunct="0">
              <a:spcBef>
                <a:spcPct val="0"/>
              </a:spcBef>
              <a:spcAft>
                <a:spcPct val="0"/>
              </a:spcAft>
              <a:defRPr sz="4800">
                <a:solidFill>
                  <a:srgbClr val="FF0000"/>
                </a:solidFill>
                <a:latin typeface="VNI-Times" pitchFamily="2" charset="0"/>
                <a:cs typeface="Arial" panose="020B0604020202020204" pitchFamily="34" charset="0"/>
              </a:defRPr>
            </a:lvl8pPr>
            <a:lvl9pPr marL="3886200" indent="-228600" eaLnBrk="0" fontAlgn="base" hangingPunct="0">
              <a:spcBef>
                <a:spcPct val="0"/>
              </a:spcBef>
              <a:spcAft>
                <a:spcPct val="0"/>
              </a:spcAft>
              <a:defRPr sz="4800">
                <a:solidFill>
                  <a:srgbClr val="FF0000"/>
                </a:solidFill>
                <a:latin typeface="VNI-Times" pitchFamily="2" charset="0"/>
                <a:cs typeface="Arial" panose="020B0604020202020204" pitchFamily="34" charset="0"/>
              </a:defRPr>
            </a:lvl9pPr>
          </a:lstStyle>
          <a:p>
            <a:endParaRPr lang="vi-VN" altLang="en-US" sz="3190">
              <a:solidFill>
                <a:schemeClr val="tx1"/>
              </a:solidFill>
            </a:endParaRPr>
          </a:p>
        </p:txBody>
      </p:sp>
      <p:sp>
        <p:nvSpPr>
          <p:cNvPr id="7" name="Text Box 123"/>
          <p:cNvSpPr txBox="1">
            <a:spLocks noChangeArrowheads="1"/>
          </p:cNvSpPr>
          <p:nvPr/>
        </p:nvSpPr>
        <p:spPr bwMode="auto">
          <a:xfrm>
            <a:off x="15202" y="1937314"/>
            <a:ext cx="12161520" cy="1969135"/>
          </a:xfrm>
          <a:prstGeom prst="rect">
            <a:avLst/>
          </a:prstGeom>
          <a:solidFill>
            <a:schemeClr val="accent2">
              <a:lumMod val="20000"/>
              <a:lumOff val="80000"/>
            </a:schemeClr>
          </a:solidFill>
          <a:ln w="9525">
            <a:no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a:solidFill>
                  <a:srgbClr val="FF0000"/>
                </a:solidFill>
                <a:latin typeface="VNI-Times" pitchFamily="2" charset="0"/>
                <a:cs typeface="Arial" panose="020B0604020202020204" pitchFamily="34" charset="0"/>
              </a:defRPr>
            </a:lvl1pPr>
            <a:lvl2pPr marL="742950" indent="-285750">
              <a:defRPr sz="4800">
                <a:solidFill>
                  <a:srgbClr val="FF0000"/>
                </a:solidFill>
                <a:latin typeface="VNI-Times" pitchFamily="2" charset="0"/>
                <a:cs typeface="Arial" panose="020B0604020202020204" pitchFamily="34" charset="0"/>
              </a:defRPr>
            </a:lvl2pPr>
            <a:lvl3pPr marL="1143000" indent="-228600">
              <a:defRPr sz="4800">
                <a:solidFill>
                  <a:srgbClr val="FF0000"/>
                </a:solidFill>
                <a:latin typeface="VNI-Times" pitchFamily="2" charset="0"/>
                <a:cs typeface="Arial" panose="020B0604020202020204" pitchFamily="34" charset="0"/>
              </a:defRPr>
            </a:lvl3pPr>
            <a:lvl4pPr marL="1600200" indent="-228600">
              <a:defRPr sz="4800">
                <a:solidFill>
                  <a:srgbClr val="FF0000"/>
                </a:solidFill>
                <a:latin typeface="VNI-Times" pitchFamily="2" charset="0"/>
                <a:cs typeface="Arial" panose="020B0604020202020204" pitchFamily="34" charset="0"/>
              </a:defRPr>
            </a:lvl4pPr>
            <a:lvl5pPr marL="2057400" indent="-228600">
              <a:defRPr sz="4800">
                <a:solidFill>
                  <a:srgbClr val="FF0000"/>
                </a:solidFill>
                <a:latin typeface="VNI-Times" pitchFamily="2" charset="0"/>
                <a:cs typeface="Arial" panose="020B0604020202020204" pitchFamily="34" charset="0"/>
              </a:defRPr>
            </a:lvl5pPr>
            <a:lvl6pPr marL="2514600" indent="-228600" eaLnBrk="0" fontAlgn="base" hangingPunct="0">
              <a:spcBef>
                <a:spcPct val="0"/>
              </a:spcBef>
              <a:spcAft>
                <a:spcPct val="0"/>
              </a:spcAft>
              <a:defRPr sz="4800">
                <a:solidFill>
                  <a:srgbClr val="FF0000"/>
                </a:solidFill>
                <a:latin typeface="VNI-Times" pitchFamily="2" charset="0"/>
                <a:cs typeface="Arial" panose="020B0604020202020204" pitchFamily="34" charset="0"/>
              </a:defRPr>
            </a:lvl6pPr>
            <a:lvl7pPr marL="2971800" indent="-228600" eaLnBrk="0" fontAlgn="base" hangingPunct="0">
              <a:spcBef>
                <a:spcPct val="0"/>
              </a:spcBef>
              <a:spcAft>
                <a:spcPct val="0"/>
              </a:spcAft>
              <a:defRPr sz="4800">
                <a:solidFill>
                  <a:srgbClr val="FF0000"/>
                </a:solidFill>
                <a:latin typeface="VNI-Times" pitchFamily="2" charset="0"/>
                <a:cs typeface="Arial" panose="020B0604020202020204" pitchFamily="34" charset="0"/>
              </a:defRPr>
            </a:lvl7pPr>
            <a:lvl8pPr marL="3429000" indent="-228600" eaLnBrk="0" fontAlgn="base" hangingPunct="0">
              <a:spcBef>
                <a:spcPct val="0"/>
              </a:spcBef>
              <a:spcAft>
                <a:spcPct val="0"/>
              </a:spcAft>
              <a:defRPr sz="4800">
                <a:solidFill>
                  <a:srgbClr val="FF0000"/>
                </a:solidFill>
                <a:latin typeface="VNI-Times" pitchFamily="2" charset="0"/>
                <a:cs typeface="Arial" panose="020B0604020202020204" pitchFamily="34" charset="0"/>
              </a:defRPr>
            </a:lvl8pPr>
            <a:lvl9pPr marL="3886200" indent="-228600" eaLnBrk="0" fontAlgn="base" hangingPunct="0">
              <a:spcBef>
                <a:spcPct val="0"/>
              </a:spcBef>
              <a:spcAft>
                <a:spcPct val="0"/>
              </a:spcAft>
              <a:defRPr sz="4800">
                <a:solidFill>
                  <a:srgbClr val="FF0000"/>
                </a:solidFill>
                <a:latin typeface="VNI-Times" pitchFamily="2" charset="0"/>
                <a:cs typeface="Arial" panose="020B0604020202020204" pitchFamily="34" charset="0"/>
              </a:defRPr>
            </a:lvl9pPr>
          </a:lstStyle>
          <a:p>
            <a:pPr>
              <a:spcBef>
                <a:spcPct val="50000"/>
              </a:spcBef>
            </a:pPr>
            <a:r>
              <a:rPr lang="vi-VN" sz="3490" b="1" i="1">
                <a:latin typeface="Times New Roman" panose="02020603050405020304" charset="0"/>
                <a:cs typeface="Times New Roman" panose="02020603050405020304" charset="0"/>
                <a:sym typeface="+mn-ea"/>
              </a:rPr>
              <a:t>- Cậu bé kia,</a:t>
            </a:r>
            <a:r>
              <a:rPr lang="en-US" altLang="vi-VN" sz="3490" b="1" i="1">
                <a:solidFill>
                  <a:schemeClr val="tx1"/>
                </a:solidFill>
                <a:latin typeface="Times New Roman" panose="02020603050405020304" charset="0"/>
                <a:cs typeface="Times New Roman" panose="02020603050405020304" charset="0"/>
                <a:sym typeface="+mn-ea"/>
              </a:rPr>
              <a:t>/</a:t>
            </a:r>
            <a:r>
              <a:rPr lang="vi-VN" sz="3490" b="1" i="1">
                <a:solidFill>
                  <a:schemeClr val="tx1"/>
                </a:solidFill>
                <a:latin typeface="Times New Roman" panose="02020603050405020304" charset="0"/>
                <a:cs typeface="Times New Roman" panose="02020603050405020304" charset="0"/>
                <a:sym typeface="+mn-ea"/>
              </a:rPr>
              <a:t> </a:t>
            </a:r>
            <a:r>
              <a:rPr lang="vi-VN" sz="3490" b="1" i="1">
                <a:latin typeface="Times New Roman" panose="02020603050405020304" charset="0"/>
                <a:cs typeface="Times New Roman" panose="02020603050405020304" charset="0"/>
                <a:sym typeface="+mn-ea"/>
              </a:rPr>
              <a:t>sao dám đến đây làm ầm ĩ?</a:t>
            </a:r>
            <a:r>
              <a:rPr lang="en-US" altLang="vi-VN" sz="3490" b="1">
                <a:latin typeface="Times New Roman" panose="02020603050405020304" charset="0"/>
                <a:cs typeface="Times New Roman" panose="02020603050405020304" charset="0"/>
                <a:sym typeface="+mn-ea"/>
              </a:rPr>
              <a:t> </a:t>
            </a:r>
            <a:r>
              <a:rPr lang="vi-VN" altLang="en-US" sz="3490" b="1" dirty="0">
                <a:solidFill>
                  <a:schemeClr val="tx1"/>
                </a:solidFill>
                <a:latin typeface="Times New Roman" panose="02020603050405020304" charset="0"/>
                <a:cs typeface="Times New Roman" panose="02020603050405020304" charset="0"/>
                <a:sym typeface="+mn-ea"/>
              </a:rPr>
              <a:t>(Giọng </a:t>
            </a:r>
            <a:r>
              <a:rPr lang="en-US" altLang="vi-VN" sz="3490" b="1" dirty="0">
                <a:solidFill>
                  <a:schemeClr val="tx1"/>
                </a:solidFill>
                <a:latin typeface="Times New Roman" panose="02020603050405020304" charset="0"/>
                <a:cs typeface="Times New Roman" panose="02020603050405020304" charset="0"/>
                <a:sym typeface="+mn-ea"/>
              </a:rPr>
              <a:t>nghiêm</a:t>
            </a:r>
            <a:r>
              <a:rPr lang="vi-VN" altLang="en-US" sz="3490" b="1" dirty="0">
                <a:solidFill>
                  <a:schemeClr val="tx1"/>
                </a:solidFill>
                <a:latin typeface="Times New Roman" panose="02020603050405020304" charset="0"/>
                <a:cs typeface="Times New Roman" panose="02020603050405020304" charset="0"/>
                <a:sym typeface="+mn-ea"/>
              </a:rPr>
              <a:t>)</a:t>
            </a:r>
            <a:endParaRPr lang="vi-VN" altLang="en-US" sz="3490" b="1" dirty="0">
              <a:solidFill>
                <a:schemeClr val="tx1"/>
              </a:solidFill>
              <a:latin typeface="Times New Roman" panose="02020603050405020304" charset="0"/>
              <a:cs typeface="Times New Roman" panose="02020603050405020304" charset="0"/>
            </a:endParaRPr>
          </a:p>
          <a:p>
            <a:pPr marL="457200" indent="-457200">
              <a:spcBef>
                <a:spcPct val="50000"/>
              </a:spcBef>
              <a:buFontTx/>
              <a:buChar char="-"/>
            </a:pPr>
            <a:r>
              <a:rPr lang="vi-VN" altLang="en-US" sz="3490" b="1" i="1" dirty="0">
                <a:latin typeface="Times New Roman" panose="02020603050405020304" charset="0"/>
                <a:cs typeface="Times New Roman" panose="02020603050405020304" charset="0"/>
              </a:rPr>
              <a:t>Thằng bé này láo,</a:t>
            </a:r>
            <a:r>
              <a:rPr lang="vi-VN" altLang="en-US" sz="3490" b="1" dirty="0">
                <a:solidFill>
                  <a:schemeClr val="tx1"/>
                </a:solidFill>
                <a:latin typeface="Times New Roman" panose="02020603050405020304" charset="0"/>
                <a:cs typeface="Times New Roman" panose="02020603050405020304" charset="0"/>
              </a:rPr>
              <a:t>/ </a:t>
            </a:r>
            <a:r>
              <a:rPr lang="vi-VN" altLang="en-US" sz="3490" b="1" i="1" dirty="0">
                <a:latin typeface="Times New Roman" panose="02020603050405020304" charset="0"/>
                <a:cs typeface="Times New Roman" panose="02020603050405020304" charset="0"/>
              </a:rPr>
              <a:t>dám đùa với trẫm!</a:t>
            </a:r>
            <a:r>
              <a:rPr lang="vi-VN" altLang="en-US" sz="3490" b="1" dirty="0">
                <a:solidFill>
                  <a:schemeClr val="tx1"/>
                </a:solidFill>
                <a:latin typeface="Times New Roman" panose="02020603050405020304" charset="0"/>
                <a:cs typeface="Times New Roman" panose="02020603050405020304" charset="0"/>
              </a:rPr>
              <a:t>//</a:t>
            </a:r>
            <a:r>
              <a:rPr lang="vi-VN" altLang="en-US" sz="3490" b="1" i="1" dirty="0">
                <a:latin typeface="Times New Roman" panose="02020603050405020304" charset="0"/>
                <a:cs typeface="Times New Roman" panose="02020603050405020304" charset="0"/>
              </a:rPr>
              <a:t> Bố ngươi là đàn ông thì sao đẻ được! </a:t>
            </a:r>
            <a:r>
              <a:rPr lang="vi-VN" altLang="en-US" sz="3490" b="1" dirty="0">
                <a:solidFill>
                  <a:schemeClr val="tx1"/>
                </a:solidFill>
                <a:latin typeface="Times New Roman" panose="02020603050405020304" charset="0"/>
                <a:cs typeface="Times New Roman" panose="02020603050405020304" charset="0"/>
              </a:rPr>
              <a:t>(Giọng bực tức)</a:t>
            </a:r>
            <a:endParaRPr lang="en-US" altLang="en-US" sz="3490" b="1" dirty="0">
              <a:solidFill>
                <a:schemeClr val="tx1"/>
              </a:solidFill>
              <a:latin typeface="Times New Roman" panose="02020603050405020304" charset="0"/>
              <a:cs typeface="Times New Roman" panose="02020603050405020304" charset="0"/>
            </a:endParaRPr>
          </a:p>
        </p:txBody>
      </p:sp>
      <p:cxnSp>
        <p:nvCxnSpPr>
          <p:cNvPr id="8" name="Straight Connector 2"/>
          <p:cNvCxnSpPr>
            <a:cxnSpLocks noChangeShapeType="1"/>
          </p:cNvCxnSpPr>
          <p:nvPr/>
        </p:nvCxnSpPr>
        <p:spPr bwMode="auto">
          <a:xfrm flipV="1">
            <a:off x="9491686" y="5680781"/>
            <a:ext cx="484561" cy="14252"/>
          </a:xfrm>
          <a:prstGeom prst="line">
            <a:avLst/>
          </a:prstGeom>
          <a:noFill/>
          <a:ln w="9525">
            <a:round/>
          </a:ln>
          <a:effectLst/>
          <a:scene3d>
            <a:camera prst="legacyObliqueBottomRight"/>
            <a:lightRig rig="legacyFlat3" dir="b"/>
          </a:scene3d>
          <a:sp3d extrusionH="176200" prstMaterial="legacyMatte">
            <a:bevelT w="13500" h="13500" prst="angle"/>
            <a:bevelB w="13500" h="13500" prst="angle"/>
            <a:extrusionClr>
              <a:srgbClr val="99CCFF"/>
            </a:extrusionClr>
            <a:contourClr>
              <a:srgbClr val="0000FF"/>
            </a:contourClr>
          </a:sp3d>
          <a:extLst>
            <a:ext uri="{AF507438-7753-43E0-B8FC-AC1667EBCBE1}">
              <a14:hiddenEffects xmlns:a14="http://schemas.microsoft.com/office/drawing/2010/main">
                <a:effectLst>
                  <a:outerShdw dist="35921" dir="2700000" algn="ctr" rotWithShape="0">
                    <a:srgbClr val="808080">
                      <a:alpha val="79999"/>
                    </a:srgbClr>
                  </a:outerShdw>
                </a:effectLst>
              </a14:hiddenEffects>
            </a:ext>
          </a:extLst>
        </p:spPr>
      </p:cxnSp>
      <p:cxnSp>
        <p:nvCxnSpPr>
          <p:cNvPr id="9" name="Straight Connector 4"/>
          <p:cNvCxnSpPr>
            <a:cxnSpLocks noChangeShapeType="1"/>
          </p:cNvCxnSpPr>
          <p:nvPr/>
        </p:nvCxnSpPr>
        <p:spPr bwMode="auto">
          <a:xfrm flipV="1">
            <a:off x="1610452" y="6236601"/>
            <a:ext cx="196358" cy="14251"/>
          </a:xfrm>
          <a:prstGeom prst="line">
            <a:avLst/>
          </a:prstGeom>
          <a:noFill/>
          <a:ln w="9525">
            <a:round/>
          </a:ln>
          <a:effectLst/>
          <a:scene3d>
            <a:camera prst="legacyObliqueBottomRight"/>
            <a:lightRig rig="legacyFlat3" dir="b"/>
          </a:scene3d>
          <a:sp3d extrusionH="176200" prstMaterial="legacyMatte">
            <a:bevelT w="13500" h="13500" prst="angle"/>
            <a:bevelB w="13500" h="13500" prst="angle"/>
            <a:extrusionClr>
              <a:srgbClr val="99CCFF"/>
            </a:extrusionClr>
            <a:contourClr>
              <a:srgbClr val="0000FF"/>
            </a:contourClr>
          </a:sp3d>
          <a:extLst>
            <a:ext uri="{AF507438-7753-43E0-B8FC-AC1667EBCBE1}">
              <a14:hiddenEffects xmlns:a14="http://schemas.microsoft.com/office/drawing/2010/main">
                <a:effectLst>
                  <a:outerShdw dist="35921" dir="2700000" algn="ctr" rotWithShape="0">
                    <a:srgbClr val="808080">
                      <a:alpha val="79999"/>
                    </a:srgbClr>
                  </a:outerShdw>
                </a:effectLst>
              </a14:hiddenEffects>
            </a:ext>
          </a:extLst>
        </p:spPr>
      </p:cxnSp>
      <p:cxnSp>
        <p:nvCxnSpPr>
          <p:cNvPr id="10" name="Straight Connector 6"/>
          <p:cNvCxnSpPr>
            <a:cxnSpLocks noChangeShapeType="1"/>
          </p:cNvCxnSpPr>
          <p:nvPr/>
        </p:nvCxnSpPr>
        <p:spPr bwMode="auto">
          <a:xfrm>
            <a:off x="9491686" y="5680781"/>
            <a:ext cx="737926" cy="0"/>
          </a:xfrm>
          <a:prstGeom prst="line">
            <a:avLst/>
          </a:prstGeom>
          <a:noFill/>
          <a:ln w="9525">
            <a:round/>
          </a:ln>
          <a:effectLst/>
          <a:scene3d>
            <a:camera prst="legacyObliqueBottomRight"/>
            <a:lightRig rig="legacyFlat3" dir="b"/>
          </a:scene3d>
          <a:sp3d extrusionH="176200" prstMaterial="legacyMatte">
            <a:bevelT w="13500" h="13500" prst="angle"/>
            <a:bevelB w="13500" h="13500" prst="angle"/>
            <a:extrusionClr>
              <a:srgbClr val="99CCFF"/>
            </a:extrusionClr>
            <a:contourClr>
              <a:srgbClr val="0000FF"/>
            </a:contourClr>
          </a:sp3d>
          <a:extLst>
            <a:ext uri="{AF507438-7753-43E0-B8FC-AC1667EBCBE1}">
              <a14:hiddenEffects xmlns:a14="http://schemas.microsoft.com/office/drawing/2010/main">
                <a:effectLst>
                  <a:outerShdw dist="35921" dir="2700000" algn="ctr" rotWithShape="0">
                    <a:srgbClr val="808080">
                      <a:alpha val="79999"/>
                    </a:srgbClr>
                  </a:outerShdw>
                </a:effectLst>
              </a14:hiddenEffects>
            </a:ext>
          </a:extLst>
        </p:spPr>
      </p:cxnSp>
      <p:cxnSp>
        <p:nvCxnSpPr>
          <p:cNvPr id="11" name="Straight Connector 10"/>
          <p:cNvCxnSpPr>
            <a:cxnSpLocks noChangeShapeType="1"/>
          </p:cNvCxnSpPr>
          <p:nvPr/>
        </p:nvCxnSpPr>
        <p:spPr bwMode="auto">
          <a:xfrm>
            <a:off x="8253365" y="4611898"/>
            <a:ext cx="737926" cy="0"/>
          </a:xfrm>
          <a:prstGeom prst="line">
            <a:avLst/>
          </a:prstGeom>
          <a:noFill/>
          <a:ln w="9525" algn="ctr">
            <a:round/>
          </a:ln>
          <a:effectLst/>
          <a:scene3d>
            <a:camera prst="legacyObliqueBottomRight"/>
            <a:lightRig rig="legacyFlat3" dir="b"/>
          </a:scene3d>
          <a:sp3d extrusionH="176200" prstMaterial="legacyMatte">
            <a:bevelT w="13500" h="13500" prst="angle"/>
            <a:bevelB w="13500" h="13500" prst="angle"/>
            <a:extrusionClr>
              <a:srgbClr val="99CCFF"/>
            </a:extrusionClr>
            <a:contourClr>
              <a:srgbClr val="0000FF"/>
            </a:contourClr>
          </a:sp3d>
          <a:extLst>
            <a:ext uri="{AF507438-7753-43E0-B8FC-AC1667EBCBE1}">
              <a14:hiddenEffects xmlns:a14="http://schemas.microsoft.com/office/drawing/2010/main">
                <a:effectLst>
                  <a:outerShdw dist="35921" dir="2700000" algn="ctr" rotWithShape="0">
                    <a:srgbClr val="808080">
                      <a:alpha val="79999"/>
                    </a:srgbClr>
                  </a:outerShdw>
                </a:effectLst>
              </a14:hiddenEffects>
            </a:ext>
          </a:extLst>
        </p:spPr>
      </p:cxnSp>
      <p:pic>
        <p:nvPicPr>
          <p:cNvPr id="2" name="Content Placeholder 1" descr="Picture9"/>
          <p:cNvPicPr>
            <a:picLocks noGrp="1" noChangeAspect="1"/>
          </p:cNvPicPr>
          <p:nvPr>
            <p:ph idx="1"/>
          </p:nvPr>
        </p:nvPicPr>
        <p:blipFill>
          <a:blip r:embed="rId2"/>
          <a:stretch>
            <a:fillRect/>
          </a:stretch>
        </p:blipFill>
        <p:spPr>
          <a:xfrm>
            <a:off x="633" y="4745865"/>
            <a:ext cx="12161520" cy="21035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8" fill="hold" grpId="1"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0-ppt_w/2"/>
                                          </p:val>
                                        </p:tav>
                                      </p:tavLst>
                                    </p:anim>
                                    <p:anim calcmode="lin" valueType="num">
                                      <p:cBhvr additive="base">
                                        <p:cTn id="12" dur="500"/>
                                        <p:tgtEl>
                                          <p:spTgt spid="4"/>
                                        </p:tgtEl>
                                        <p:attrNameLst>
                                          <p:attrName>ppt_y</p:attrName>
                                        </p:attrNameLst>
                                      </p:cBhvr>
                                      <p:tavLst>
                                        <p:tav tm="0">
                                          <p:val>
                                            <p:strVal val="ppt_y"/>
                                          </p:val>
                                        </p:tav>
                                        <p:tav tm="100000">
                                          <p:val>
                                            <p:strVal val="ppt_y"/>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autoUpdateAnimBg="0"/>
      <p:bldP spid="4" grpId="1" bldLvl="0" animBg="1"/>
      <p:bldP spid="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39"/>
            <a:ext cx="12162153" cy="5860966"/>
          </a:xfrm>
          <a:prstGeom prst="rect">
            <a:avLst/>
          </a:prstGeom>
        </p:spPr>
      </p:pic>
      <p:sp>
        <p:nvSpPr>
          <p:cNvPr id="7" name="Rectangle 6"/>
          <p:cNvSpPr/>
          <p:nvPr/>
        </p:nvSpPr>
        <p:spPr>
          <a:xfrm>
            <a:off x="2684290" y="5990804"/>
            <a:ext cx="2032000" cy="643255"/>
          </a:xfrm>
          <a:prstGeom prst="rect">
            <a:avLst/>
          </a:prstGeom>
        </p:spPr>
        <p:txBody>
          <a:bodyPr wrap="none">
            <a:spAutoFit/>
          </a:bodyPr>
          <a:lstStyle/>
          <a:p>
            <a:r>
              <a:rPr lang="en-US" sz="3590" b="1">
                <a:latin typeface="Times New Roman" panose="02020603050405020304" charset="0"/>
                <a:cs typeface="Times New Roman" panose="02020603050405020304" charset="0"/>
              </a:rPr>
              <a:t>Kinh đô: </a:t>
            </a:r>
            <a:endParaRPr lang="en-US" sz="3590" b="1">
              <a:latin typeface="+mj-lt"/>
            </a:endParaRPr>
          </a:p>
        </p:txBody>
      </p:sp>
      <p:sp>
        <p:nvSpPr>
          <p:cNvPr id="2" name="Text Box 1"/>
          <p:cNvSpPr txBox="1"/>
          <p:nvPr/>
        </p:nvSpPr>
        <p:spPr>
          <a:xfrm>
            <a:off x="4462391" y="5975318"/>
            <a:ext cx="6003484" cy="643255"/>
          </a:xfrm>
          <a:prstGeom prst="rect">
            <a:avLst/>
          </a:prstGeom>
          <a:noFill/>
        </p:spPr>
        <p:txBody>
          <a:bodyPr wrap="square" rtlCol="0">
            <a:spAutoFit/>
          </a:bodyPr>
          <a:lstStyle/>
          <a:p>
            <a:r>
              <a:rPr lang="en-US" sz="3590" b="1">
                <a:latin typeface="Times New Roman" panose="02020603050405020304" charset="0"/>
                <a:cs typeface="Times New Roman" panose="02020603050405020304" charset="0"/>
                <a:sym typeface="+mn-ea"/>
              </a:rPr>
              <a:t>N</a:t>
            </a:r>
            <a:r>
              <a:rPr lang="vi-VN" sz="3590" b="1">
                <a:latin typeface="Times New Roman" panose="02020603050405020304" charset="0"/>
                <a:cs typeface="Times New Roman" panose="02020603050405020304" charset="0"/>
                <a:sym typeface="+mn-ea"/>
              </a:rPr>
              <a:t>ơi vua và triều đình đóng</a:t>
            </a:r>
            <a:r>
              <a:rPr lang="en-US" sz="3590" b="1">
                <a:latin typeface="Times New Roman" panose="02020603050405020304" charset="0"/>
                <a:cs typeface="Times New Roman" panose="02020603050405020304" charset="0"/>
                <a:sym typeface="+mn-ea"/>
              </a:rPr>
              <a:t>.</a:t>
            </a:r>
            <a:endParaRPr lang="en-US" sz="359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Point Star 1"/>
          <p:cNvSpPr/>
          <p:nvPr/>
        </p:nvSpPr>
        <p:spPr>
          <a:xfrm>
            <a:off x="9721299" y="5269063"/>
            <a:ext cx="904197" cy="665083"/>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US" sz="1030" strike="noStrike" noProof="1"/>
          </a:p>
        </p:txBody>
      </p:sp>
      <p:pic>
        <p:nvPicPr>
          <p:cNvPr id="12" name="图片 67593" descr="PPT素材-21"/>
          <p:cNvPicPr>
            <a:picLocks noChangeAspect="1"/>
          </p:cNvPicPr>
          <p:nvPr/>
        </p:nvPicPr>
        <p:blipFill>
          <a:blip r:embed="rId3"/>
          <a:stretch>
            <a:fillRect/>
          </a:stretch>
        </p:blipFill>
        <p:spPr>
          <a:xfrm>
            <a:off x="633" y="8573"/>
            <a:ext cx="12160887" cy="6840855"/>
          </a:xfrm>
          <a:prstGeom prst="rect">
            <a:avLst/>
          </a:prstGeom>
          <a:noFill/>
          <a:ln w="9525">
            <a:noFill/>
          </a:ln>
        </p:spPr>
      </p:pic>
      <p:sp>
        <p:nvSpPr>
          <p:cNvPr id="8" name="TextBox 7"/>
          <p:cNvSpPr txBox="1"/>
          <p:nvPr/>
        </p:nvSpPr>
        <p:spPr>
          <a:xfrm>
            <a:off x="3540776" y="1535730"/>
            <a:ext cx="5920507" cy="581660"/>
          </a:xfrm>
          <a:prstGeom prst="rect">
            <a:avLst/>
          </a:prstGeom>
          <a:noFill/>
        </p:spPr>
        <p:txBody>
          <a:bodyPr wrap="square" rtlCol="0">
            <a:spAutoFit/>
          </a:bodyPr>
          <a:lstStyle/>
          <a:p>
            <a:r>
              <a:rPr lang="en-GB" sz="3190" b="1" noProof="1">
                <a:solidFill>
                  <a:srgbClr val="0000FF"/>
                </a:solidFill>
                <a:latin typeface="Times New Roman" panose="02020603050405020304" charset="0"/>
                <a:ea typeface="+mn-ea"/>
                <a:cs typeface="Times New Roman" panose="02020603050405020304" charset="0"/>
              </a:rPr>
              <a:t>Om sòm: </a:t>
            </a:r>
            <a:r>
              <a:rPr lang="en-GB" sz="3190" b="1" noProof="1">
                <a:latin typeface="Times New Roman" panose="02020603050405020304" charset="0"/>
                <a:ea typeface="+mn-ea"/>
                <a:cs typeface="Times New Roman" panose="02020603050405020304" charset="0"/>
              </a:rPr>
              <a:t>ầm ĩ, gây náo</a:t>
            </a:r>
            <a:r>
              <a:rPr lang="en-US" altLang="en-GB" sz="3190" b="1" noProof="1">
                <a:latin typeface="Times New Roman" panose="02020603050405020304" charset="0"/>
                <a:ea typeface="+mn-ea"/>
                <a:cs typeface="Times New Roman" panose="02020603050405020304" charset="0"/>
              </a:rPr>
              <a:t> động </a:t>
            </a:r>
            <a:endParaRPr lang="en-US" sz="3190" b="1" noProof="1">
              <a:latin typeface="Times New Roman" panose="02020603050405020304" charset="0"/>
              <a:cs typeface="Times New Roman" panose="02020603050405020304" charset="0"/>
            </a:endParaRPr>
          </a:p>
        </p:txBody>
      </p:sp>
      <p:pic>
        <p:nvPicPr>
          <p:cNvPr id="9" name="Picture 4" descr="9 nguyên nhân khiến trẻ hay thức dậy và khóc lúc nửa đêm"/>
          <p:cNvPicPr>
            <a:picLocks noChangeAspect="1" noChangeArrowheads="1"/>
          </p:cNvPicPr>
          <p:nvPr/>
        </p:nvPicPr>
        <p:blipFill>
          <a:blip r:embed="rId4"/>
          <a:srcRect/>
          <a:stretch>
            <a:fillRect/>
          </a:stretch>
        </p:blipFill>
        <p:spPr bwMode="auto">
          <a:xfrm>
            <a:off x="3054315" y="2249586"/>
            <a:ext cx="7447664" cy="3320348"/>
          </a:xfrm>
          <a:prstGeom prst="rect">
            <a:avLst/>
          </a:prstGeom>
          <a:ln w="57150"/>
        </p:spPr>
        <p:style>
          <a:lnRef idx="2">
            <a:schemeClr val="dk1"/>
          </a:lnRef>
          <a:fillRef idx="1">
            <a:schemeClr val="lt1"/>
          </a:fillRef>
          <a:effectRef idx="0">
            <a:schemeClr val="dk1"/>
          </a:effectRef>
          <a:fontRef idx="minor">
            <a:schemeClr val="dk1"/>
          </a:fontRef>
        </p:style>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961</Words>
  <Application>Microsoft Office PowerPoint</Application>
  <PresentationFormat>Custom</PresentationFormat>
  <Paragraphs>70</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LENOVO</cp:lastModifiedBy>
  <cp:revision>152</cp:revision>
  <dcterms:created xsi:type="dcterms:W3CDTF">2021-05-23T10:25:00Z</dcterms:created>
  <dcterms:modified xsi:type="dcterms:W3CDTF">2021-10-03T04:07:16Z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049048903935479A938782283B7D6BC2</vt:lpwstr>
  </property>
  <property fmtid="{D5CDD505-2E9C-101B-9397-08002B2CF9AE}" pid="3" name="KSOProductBuildVer">
    <vt:lpwstr>1033-11.2.0.10294</vt:lpwstr>
  </property>
</Properties>
</file>