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8" r:id="rId5"/>
  </p:sldMasterIdLst>
  <p:notesMasterIdLst>
    <p:notesMasterId r:id="rId26"/>
  </p:notesMasterIdLst>
  <p:sldIdLst>
    <p:sldId id="257" r:id="rId6"/>
    <p:sldId id="280" r:id="rId7"/>
    <p:sldId id="281" r:id="rId8"/>
    <p:sldId id="282" r:id="rId9"/>
    <p:sldId id="283" r:id="rId10"/>
    <p:sldId id="284" r:id="rId11"/>
    <p:sldId id="309" r:id="rId12"/>
    <p:sldId id="261" r:id="rId13"/>
    <p:sldId id="262" r:id="rId14"/>
    <p:sldId id="310" r:id="rId15"/>
    <p:sldId id="263" r:id="rId16"/>
    <p:sldId id="264" r:id="rId17"/>
    <p:sldId id="311" r:id="rId18"/>
    <p:sldId id="312" r:id="rId19"/>
    <p:sldId id="267" r:id="rId20"/>
    <p:sldId id="269" r:id="rId21"/>
    <p:sldId id="270" r:id="rId22"/>
    <p:sldId id="273" r:id="rId23"/>
    <p:sldId id="313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>
        <p:scale>
          <a:sx n="81" d="100"/>
          <a:sy n="81" d="100"/>
        </p:scale>
        <p:origin x="-264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34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46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757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851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832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684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91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43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720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20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59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/>
              <a:t>7/23/2021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91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217" y="1125416"/>
            <a:ext cx="9393799" cy="3746694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6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Gv</a:t>
            </a:r>
            <a:r>
              <a:rPr lang="en-US" altLang="zh-CN" sz="66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soạn</a:t>
            </a:r>
            <a:r>
              <a:rPr lang="en-US" altLang="zh-CN" sz="66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: </a:t>
            </a:r>
            <a:r>
              <a:rPr lang="en-US" altLang="zh-CN" sz="66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Phạm</a:t>
            </a:r>
            <a:r>
              <a:rPr lang="en-US" altLang="zh-CN" sz="66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6600" b="1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Vân</a:t>
            </a:r>
            <a:r>
              <a:rPr lang="en-US" altLang="zh-CN" sz="6600" b="1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endParaRPr lang="en-US" altLang="zh-CN" sz="66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878" y="876300"/>
            <a:ext cx="6346508" cy="1843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rgbClr val="FF0000"/>
                </a:solidFill>
              </a:rPr>
              <a:t>a,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    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    2     +      2       +            2      =   6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83775" y="1369931"/>
            <a:ext cx="1943224" cy="657620"/>
            <a:chOff x="2209800" y="1295568"/>
            <a:chExt cx="2252934" cy="9552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35755" r="4706" b="36245"/>
            <a:stretch/>
          </p:blipFill>
          <p:spPr>
            <a:xfrm>
              <a:off x="2209800" y="1297598"/>
              <a:ext cx="2252934" cy="95323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2686489" y="1295568"/>
              <a:ext cx="619419" cy="6555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3533605" y="1297598"/>
              <a:ext cx="619419" cy="65559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607197" y="1354896"/>
            <a:ext cx="1943224" cy="657620"/>
            <a:chOff x="2209800" y="1295568"/>
            <a:chExt cx="2252934" cy="95526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35755" r="4706" b="36245"/>
            <a:stretch/>
          </p:blipFill>
          <p:spPr>
            <a:xfrm>
              <a:off x="2209800" y="1297598"/>
              <a:ext cx="2252934" cy="9532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2686489" y="1295568"/>
              <a:ext cx="619419" cy="65559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3533605" y="1297598"/>
              <a:ext cx="619419" cy="65559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607401" y="1371328"/>
            <a:ext cx="1943224" cy="657620"/>
            <a:chOff x="2209800" y="1295568"/>
            <a:chExt cx="2252934" cy="95526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35755" r="4706" b="36245"/>
            <a:stretch/>
          </p:blipFill>
          <p:spPr>
            <a:xfrm>
              <a:off x="2209800" y="1297598"/>
              <a:ext cx="2252934" cy="953233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2686489" y="1295568"/>
              <a:ext cx="619419" cy="65559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3533605" y="1297598"/>
              <a:ext cx="619419" cy="65559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139" y="1824045"/>
            <a:ext cx="1910862" cy="1682119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 flipH="1">
            <a:off x="6799384" y="59604"/>
            <a:ext cx="5181600" cy="1952911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đĩa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2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cam, 3 </a:t>
            </a:r>
            <a:r>
              <a:rPr lang="en-US" sz="2800" b="1" dirty="0" err="1" smtClean="0">
                <a:solidFill>
                  <a:schemeClr val="tx1"/>
                </a:solidFill>
              </a:rPr>
              <a:t>đĩa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cam?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3594087"/>
            <a:ext cx="10750062" cy="715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 err="1" smtClean="0">
                <a:solidFill>
                  <a:schemeClr val="tx1"/>
                </a:solidFill>
              </a:rPr>
              <a:t>Mỗi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đĩa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có</a:t>
            </a:r>
            <a:r>
              <a:rPr lang="en-US" sz="3600" dirty="0" smtClean="0">
                <a:solidFill>
                  <a:schemeClr val="tx1"/>
                </a:solidFill>
              </a:rPr>
              <a:t> 2 </a:t>
            </a:r>
            <a:r>
              <a:rPr lang="en-US" sz="3600" dirty="0" err="1" smtClean="0">
                <a:solidFill>
                  <a:schemeClr val="tx1"/>
                </a:solidFill>
              </a:rPr>
              <a:t>quả</a:t>
            </a:r>
            <a:r>
              <a:rPr lang="en-US" sz="3600" dirty="0" smtClean="0">
                <a:solidFill>
                  <a:schemeClr val="tx1"/>
                </a:solidFill>
              </a:rPr>
              <a:t> cam. 3 </a:t>
            </a:r>
            <a:r>
              <a:rPr lang="en-US" sz="3600" dirty="0" err="1" smtClean="0">
                <a:solidFill>
                  <a:schemeClr val="tx1"/>
                </a:solidFill>
              </a:rPr>
              <a:t>đĩa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như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vậy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có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tất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cả</a:t>
            </a:r>
            <a:r>
              <a:rPr lang="en-US" sz="3600" dirty="0" smtClean="0">
                <a:solidFill>
                  <a:schemeClr val="tx1"/>
                </a:solidFill>
              </a:rPr>
              <a:t> 6 </a:t>
            </a:r>
            <a:r>
              <a:rPr lang="en-US" sz="3600" dirty="0" err="1" smtClean="0">
                <a:solidFill>
                  <a:schemeClr val="tx1"/>
                </a:solidFill>
              </a:rPr>
              <a:t>quả</a:t>
            </a:r>
            <a:r>
              <a:rPr lang="en-US" sz="3600" dirty="0" smtClean="0">
                <a:solidFill>
                  <a:schemeClr val="tx1"/>
                </a:solidFill>
              </a:rPr>
              <a:t> cam.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Ta </a:t>
            </a:r>
            <a:r>
              <a:rPr lang="en-US" sz="3600" dirty="0" err="1" smtClean="0">
                <a:solidFill>
                  <a:schemeClr val="tx1"/>
                </a:solidFill>
              </a:rPr>
              <a:t>chuyển</a:t>
            </a:r>
            <a:r>
              <a:rPr lang="en-US" sz="3600" dirty="0" smtClean="0">
                <a:solidFill>
                  <a:schemeClr val="tx1"/>
                </a:solidFill>
              </a:rPr>
              <a:t>  2 + 2 +2 = 6 </a:t>
            </a:r>
            <a:r>
              <a:rPr lang="en-US" sz="3600" dirty="0" err="1" smtClean="0">
                <a:solidFill>
                  <a:schemeClr val="tx1"/>
                </a:solidFill>
              </a:rPr>
              <a:t>thành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phép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nhân</a:t>
            </a:r>
            <a:r>
              <a:rPr lang="en-US" sz="3600" dirty="0" smtClean="0">
                <a:solidFill>
                  <a:schemeClr val="tx1"/>
                </a:solidFill>
              </a:rPr>
              <a:t>: 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  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41157" y="4339467"/>
            <a:ext cx="2414889" cy="715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2 x 3 = 6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6550" y="5188424"/>
            <a:ext cx="8135889" cy="1383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Đọc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Hai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nhân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ba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sáu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Dấu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x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dấu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nhân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3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09800" cy="876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2878" y="876300"/>
            <a:ext cx="6346508" cy="18434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b="1" dirty="0" smtClean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sz="3200" b="1" dirty="0" smtClean="0">
                <a:solidFill>
                  <a:schemeClr val="tx1"/>
                </a:solidFill>
              </a:rPr>
              <a:t>b, </a:t>
            </a:r>
            <a:endParaRPr lang="en-US" sz="320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             </a:t>
            </a:r>
          </a:p>
          <a:p>
            <a:r>
              <a:rPr lang="en-US" sz="3600" b="1" dirty="0">
                <a:solidFill>
                  <a:schemeClr val="tx1"/>
                </a:solidFill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</a:rPr>
              <a:t>          3     +            3      =   6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endParaRPr lang="en-US" b="1" dirty="0" smtClean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Oval Callout 19"/>
          <p:cNvSpPr/>
          <p:nvPr/>
        </p:nvSpPr>
        <p:spPr>
          <a:xfrm flipH="1">
            <a:off x="6799384" y="59604"/>
            <a:ext cx="5181600" cy="1952911"/>
          </a:xfrm>
          <a:prstGeom prst="wedgeEllipseCallou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Mỗi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đĩa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3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cam, 2 </a:t>
            </a:r>
            <a:r>
              <a:rPr lang="en-US" sz="2800" b="1" dirty="0" err="1" smtClean="0">
                <a:solidFill>
                  <a:schemeClr val="tx1"/>
                </a:solidFill>
              </a:rPr>
              <a:t>đĩa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vậy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mấy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cam?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3158902"/>
            <a:ext cx="10750062" cy="715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 err="1" smtClean="0">
                <a:solidFill>
                  <a:schemeClr val="tx1"/>
                </a:solidFill>
              </a:rPr>
              <a:t>Mỗi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đĩa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có</a:t>
            </a:r>
            <a:r>
              <a:rPr lang="en-US" sz="3600" dirty="0" smtClean="0">
                <a:solidFill>
                  <a:schemeClr val="tx1"/>
                </a:solidFill>
              </a:rPr>
              <a:t> 3 </a:t>
            </a:r>
            <a:r>
              <a:rPr lang="en-US" sz="3600" dirty="0" err="1" smtClean="0">
                <a:solidFill>
                  <a:schemeClr val="tx1"/>
                </a:solidFill>
              </a:rPr>
              <a:t>quả</a:t>
            </a:r>
            <a:r>
              <a:rPr lang="en-US" sz="3600" dirty="0" smtClean="0">
                <a:solidFill>
                  <a:schemeClr val="tx1"/>
                </a:solidFill>
              </a:rPr>
              <a:t> cam. 2 </a:t>
            </a:r>
            <a:r>
              <a:rPr lang="en-US" sz="3600" dirty="0" err="1" smtClean="0">
                <a:solidFill>
                  <a:schemeClr val="tx1"/>
                </a:solidFill>
              </a:rPr>
              <a:t>đĩa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như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vậy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có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tất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cả</a:t>
            </a:r>
            <a:r>
              <a:rPr lang="en-US" sz="3600" dirty="0" smtClean="0">
                <a:solidFill>
                  <a:schemeClr val="tx1"/>
                </a:solidFill>
              </a:rPr>
              <a:t> 6 </a:t>
            </a:r>
            <a:r>
              <a:rPr lang="en-US" sz="3600" dirty="0" err="1" smtClean="0">
                <a:solidFill>
                  <a:schemeClr val="tx1"/>
                </a:solidFill>
              </a:rPr>
              <a:t>quả</a:t>
            </a:r>
            <a:r>
              <a:rPr lang="en-US" sz="3600" dirty="0" smtClean="0">
                <a:solidFill>
                  <a:schemeClr val="tx1"/>
                </a:solidFill>
              </a:rPr>
              <a:t> cam.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Ta </a:t>
            </a:r>
            <a:r>
              <a:rPr lang="en-US" sz="3600" dirty="0" err="1" smtClean="0">
                <a:solidFill>
                  <a:schemeClr val="tx1"/>
                </a:solidFill>
              </a:rPr>
              <a:t>chuyển</a:t>
            </a:r>
            <a:r>
              <a:rPr lang="en-US" sz="3600" dirty="0" smtClean="0">
                <a:solidFill>
                  <a:schemeClr val="tx1"/>
                </a:solidFill>
              </a:rPr>
              <a:t>  3 + 3 = 6 </a:t>
            </a:r>
            <a:r>
              <a:rPr lang="en-US" sz="3600" dirty="0" err="1" smtClean="0">
                <a:solidFill>
                  <a:schemeClr val="tx1"/>
                </a:solidFill>
              </a:rPr>
              <a:t>thành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phép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nhân</a:t>
            </a:r>
            <a:r>
              <a:rPr lang="en-US" sz="3600" dirty="0" smtClean="0">
                <a:solidFill>
                  <a:schemeClr val="tx1"/>
                </a:solidFill>
              </a:rPr>
              <a:t>: 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             </a:t>
            </a:r>
          </a:p>
          <a:p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   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744077" y="3874010"/>
            <a:ext cx="2597388" cy="7151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3 x 2 = 6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085" y="4571999"/>
            <a:ext cx="8135889" cy="63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Đọc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là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: Ba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nhân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hai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bằng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1">
                    <a:lumMod val="75000"/>
                  </a:schemeClr>
                </a:solidFill>
              </a:rPr>
              <a:t>sáu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83775" y="1314711"/>
            <a:ext cx="2300102" cy="831797"/>
            <a:chOff x="583775" y="1195754"/>
            <a:chExt cx="2300102" cy="83179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35755" r="4706" b="36245"/>
            <a:stretch/>
          </p:blipFill>
          <p:spPr>
            <a:xfrm>
              <a:off x="583775" y="1195754"/>
              <a:ext cx="2300102" cy="83179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949879" y="1195754"/>
              <a:ext cx="534268" cy="45132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1466692" y="1438980"/>
              <a:ext cx="534268" cy="45132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2030397" y="1279290"/>
              <a:ext cx="534268" cy="451320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3137939" y="1398247"/>
            <a:ext cx="2300102" cy="831797"/>
            <a:chOff x="583775" y="1195754"/>
            <a:chExt cx="2300102" cy="831797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2" t="35755" r="4706" b="36245"/>
            <a:stretch/>
          </p:blipFill>
          <p:spPr>
            <a:xfrm>
              <a:off x="583775" y="1195754"/>
              <a:ext cx="2300102" cy="831797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949879" y="1195754"/>
              <a:ext cx="534268" cy="45132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1466692" y="1438980"/>
              <a:ext cx="534268" cy="45132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54" t="22821" r="30745" b="22000"/>
            <a:stretch/>
          </p:blipFill>
          <p:spPr>
            <a:xfrm>
              <a:off x="2030397" y="1279290"/>
              <a:ext cx="534268" cy="451320"/>
            </a:xfrm>
            <a:prstGeom prst="rect">
              <a:avLst/>
            </a:prstGeom>
          </p:spPr>
        </p:pic>
      </p:grp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" t="12930"/>
          <a:stretch/>
        </p:blipFill>
        <p:spPr>
          <a:xfrm>
            <a:off x="10656274" y="1923051"/>
            <a:ext cx="1617785" cy="159340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20045" y="5211873"/>
            <a:ext cx="2751029" cy="639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</a:rPr>
              <a:t>c</a:t>
            </a:r>
            <a:r>
              <a:rPr lang="en-US" sz="3600" b="1" dirty="0" smtClean="0">
                <a:solidFill>
                  <a:srgbClr val="FF0000"/>
                </a:solidFill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xét</a:t>
            </a:r>
            <a:r>
              <a:rPr lang="en-US" sz="3600" b="1" dirty="0" smtClean="0">
                <a:solidFill>
                  <a:srgbClr val="FF0000"/>
                </a:solidFill>
              </a:rPr>
              <a:t>: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381820" y="5253130"/>
            <a:ext cx="4923691" cy="1197236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2 x 3 = 2 + 2 + 2</a:t>
            </a:r>
          </a:p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3 x 2 = 3 + 3</a:t>
            </a:r>
          </a:p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  <p:bldP spid="22" grpId="0" animBg="1"/>
      <p:bldP spid="23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5" y="1078523"/>
            <a:ext cx="11265876" cy="2952554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1210847" y="4177513"/>
            <a:ext cx="3610708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B0F0"/>
                </a:solidFill>
              </a:rPr>
              <a:t>2 + 2 + 2 + 2 + 2 = </a:t>
            </a:r>
            <a:endParaRPr lang="en-US" sz="3800" b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70580" y="4154067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05828" y="5191944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6" name="Text Box 7"/>
          <p:cNvSpPr txBox="1"/>
          <p:nvPr/>
        </p:nvSpPr>
        <p:spPr>
          <a:xfrm>
            <a:off x="7901354" y="4294543"/>
            <a:ext cx="17115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B0F0"/>
                </a:solidFill>
              </a:rPr>
              <a:t>5 + 5 =</a:t>
            </a:r>
            <a:endParaRPr lang="en-US" sz="3800" b="1" dirty="0">
              <a:solidFill>
                <a:srgbClr val="00B0F0"/>
              </a:solidFill>
            </a:endParaRPr>
          </a:p>
        </p:txBody>
      </p:sp>
      <p:sp>
        <p:nvSpPr>
          <p:cNvPr id="18" name="Text Box 7"/>
          <p:cNvSpPr txBox="1"/>
          <p:nvPr/>
        </p:nvSpPr>
        <p:spPr>
          <a:xfrm>
            <a:off x="7914786" y="5185697"/>
            <a:ext cx="21353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B0F0"/>
                </a:solidFill>
              </a:rPr>
              <a:t>5 x         =  </a:t>
            </a:r>
            <a:endParaRPr lang="en-US" sz="3800" b="1" dirty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460321" y="4202821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649896" y="5185697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34329" y="5185697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4" name="Text Box 7"/>
          <p:cNvSpPr txBox="1"/>
          <p:nvPr/>
        </p:nvSpPr>
        <p:spPr>
          <a:xfrm>
            <a:off x="1744958" y="5184229"/>
            <a:ext cx="3076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rgbClr val="00B0F0"/>
                </a:solidFill>
              </a:rPr>
              <a:t>2</a:t>
            </a:r>
            <a:r>
              <a:rPr lang="en-US" sz="3800" b="1" dirty="0" smtClean="0">
                <a:solidFill>
                  <a:srgbClr val="00B0F0"/>
                </a:solidFill>
              </a:rPr>
              <a:t> x               =  </a:t>
            </a:r>
            <a:endParaRPr lang="en-US" sz="3800" b="1" dirty="0">
              <a:solidFill>
                <a:srgbClr val="00B0F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24590" y="5185697"/>
            <a:ext cx="875860" cy="67564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26" name="Text Box 8"/>
          <p:cNvSpPr txBox="1"/>
          <p:nvPr/>
        </p:nvSpPr>
        <p:spPr>
          <a:xfrm>
            <a:off x="4970580" y="4135690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10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27" name="Text Box 11"/>
          <p:cNvSpPr txBox="1"/>
          <p:nvPr/>
        </p:nvSpPr>
        <p:spPr>
          <a:xfrm>
            <a:off x="2724590" y="5176603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5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28" name="Text Box 11"/>
          <p:cNvSpPr txBox="1"/>
          <p:nvPr/>
        </p:nvSpPr>
        <p:spPr>
          <a:xfrm>
            <a:off x="4563710" y="5188806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10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29" name="Text Box 11"/>
          <p:cNvSpPr txBox="1"/>
          <p:nvPr/>
        </p:nvSpPr>
        <p:spPr>
          <a:xfrm>
            <a:off x="9567532" y="4243134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10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0" name="Text Box 11"/>
          <p:cNvSpPr txBox="1"/>
          <p:nvPr/>
        </p:nvSpPr>
        <p:spPr>
          <a:xfrm>
            <a:off x="8642344" y="5191944"/>
            <a:ext cx="76009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  2</a:t>
            </a:r>
            <a:endParaRPr lang="en-US" sz="3800" dirty="0">
              <a:solidFill>
                <a:srgbClr val="FF0000"/>
              </a:solidFill>
            </a:endParaRPr>
          </a:p>
        </p:txBody>
      </p:sp>
      <p:sp>
        <p:nvSpPr>
          <p:cNvPr id="31" name="Text Box 11"/>
          <p:cNvSpPr txBox="1"/>
          <p:nvPr/>
        </p:nvSpPr>
        <p:spPr>
          <a:xfrm>
            <a:off x="9981284" y="5176603"/>
            <a:ext cx="76009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solidFill>
                  <a:srgbClr val="FF0000"/>
                </a:solidFill>
              </a:rPr>
              <a:t>10</a:t>
            </a:r>
            <a:endParaRPr lang="en-US" sz="3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6" grpId="1" animBg="1"/>
      <p:bldP spid="15" grpId="0" animBg="1"/>
      <p:bldP spid="15" grpId="1" animBg="1"/>
      <p:bldP spid="16" grpId="0"/>
      <p:bldP spid="18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25" grpId="0" animBg="1"/>
      <p:bldP spid="25" grpId="1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47" b="72207"/>
          <a:stretch/>
        </p:blipFill>
        <p:spPr>
          <a:xfrm>
            <a:off x="433755" y="1078523"/>
            <a:ext cx="1887414" cy="820615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108946" y="3052093"/>
            <a:ext cx="754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3 x 5 =        +         +          +         +          =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16" name="Text Box 7"/>
          <p:cNvSpPr txBox="1"/>
          <p:nvPr/>
        </p:nvSpPr>
        <p:spPr>
          <a:xfrm>
            <a:off x="8338524" y="3932775"/>
            <a:ext cx="171156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B0F0"/>
                </a:solidFill>
              </a:rPr>
              <a:t>5 x 3 =</a:t>
            </a:r>
            <a:endParaRPr lang="en-US" sz="3800" b="1" dirty="0">
              <a:solidFill>
                <a:srgbClr val="00B0F0"/>
              </a:solidFill>
            </a:endParaRPr>
          </a:p>
        </p:txBody>
      </p:sp>
      <p:sp>
        <p:nvSpPr>
          <p:cNvPr id="24" name="Text Box 7"/>
          <p:cNvSpPr txBox="1"/>
          <p:nvPr/>
        </p:nvSpPr>
        <p:spPr>
          <a:xfrm>
            <a:off x="8180927" y="3099154"/>
            <a:ext cx="30765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rgbClr val="00B0F0"/>
                </a:solidFill>
              </a:rPr>
              <a:t>3 x 5  =  </a:t>
            </a:r>
            <a:endParaRPr lang="en-US" sz="3800" b="1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53357" y="3086677"/>
            <a:ext cx="6043899" cy="515615"/>
            <a:chOff x="1731369" y="2434871"/>
            <a:chExt cx="8374599" cy="683266"/>
          </a:xfrm>
        </p:grpSpPr>
        <p:sp>
          <p:nvSpPr>
            <p:cNvPr id="6" name="Rectangle 5"/>
            <p:cNvSpPr/>
            <p:nvPr/>
          </p:nvSpPr>
          <p:spPr>
            <a:xfrm>
              <a:off x="1731369" y="2441718"/>
              <a:ext cx="875860" cy="675641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230107" y="2434871"/>
              <a:ext cx="875861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431185" y="2434871"/>
              <a:ext cx="875861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05806" y="2442497"/>
              <a:ext cx="875860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532366" y="2442497"/>
              <a:ext cx="875861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 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47242" y="2434871"/>
              <a:ext cx="875861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                                        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36" name="Text Box 7"/>
          <p:cNvSpPr txBox="1"/>
          <p:nvPr/>
        </p:nvSpPr>
        <p:spPr>
          <a:xfrm>
            <a:off x="232039" y="4025108"/>
            <a:ext cx="5758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F0"/>
                </a:solidFill>
              </a:rPr>
              <a:t>5 x 3 =        +         +           =</a:t>
            </a:r>
            <a:endParaRPr lang="en-US" sz="3200" b="1" dirty="0">
              <a:solidFill>
                <a:srgbClr val="00B0F0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458200" y="4025108"/>
            <a:ext cx="4117661" cy="515615"/>
            <a:chOff x="1764769" y="2434870"/>
            <a:chExt cx="5705550" cy="683267"/>
          </a:xfrm>
        </p:grpSpPr>
        <p:sp>
          <p:nvSpPr>
            <p:cNvPr id="38" name="Rectangle 37"/>
            <p:cNvSpPr/>
            <p:nvPr/>
          </p:nvSpPr>
          <p:spPr>
            <a:xfrm>
              <a:off x="1764769" y="2442497"/>
              <a:ext cx="875860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594457" y="2434870"/>
              <a:ext cx="875862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05806" y="2442497"/>
              <a:ext cx="875860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32366" y="2442497"/>
              <a:ext cx="875861" cy="675640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 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9792656" y="3206495"/>
            <a:ext cx="632104" cy="50985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827165" y="4048353"/>
            <a:ext cx="632104" cy="50985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</a:rPr>
              <a:t>?</a:t>
            </a:r>
            <a:endParaRPr lang="en-US" sz="3200" b="1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946" y="2567354"/>
            <a:ext cx="7827577" cy="25908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180927" y="2892064"/>
            <a:ext cx="3076597" cy="199646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353357" y="3086677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783859" y="3121821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88965" y="3099154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398266" y="3110230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349540" y="3121821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468097" y="3099154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502368" y="4045787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477642" y="4048846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455550" y="4037079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987926" y="4013253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814740" y="3206495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824873" y="4060701"/>
            <a:ext cx="587935" cy="468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15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4" grpId="0"/>
      <p:bldP spid="36" grpId="0"/>
      <p:bldP spid="44" grpId="0" animBg="1"/>
      <p:bldP spid="44" grpId="1" animBg="1"/>
      <p:bldP spid="45" grpId="0" animBg="1"/>
      <p:bldP spid="45" grpId="1" animBg="1"/>
      <p:bldP spid="4" grpId="0" animBg="1"/>
      <p:bldP spid="46" grpId="0" animBg="1"/>
      <p:bldP spid="46" grpId="1" animBg="1"/>
      <p:bldP spid="46" grpId="2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583180" cy="112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47" y="1195754"/>
            <a:ext cx="10714891" cy="512298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740769" y="3868615"/>
            <a:ext cx="2274277" cy="1746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600092" y="4888523"/>
            <a:ext cx="2520462" cy="11371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940062" y="3757246"/>
            <a:ext cx="2180492" cy="141263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4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87570" y="2741495"/>
            <a:ext cx="11582399" cy="1538654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 smtClean="0">
                <a:solidFill>
                  <a:srgbClr val="00B050"/>
                </a:solidFill>
                <a:latin typeface="Cambria" pitchFamily="18" charset="0"/>
              </a:rPr>
              <a:t>a, 2 x 2 x 2 x 2 x 2 x 2 x 2 x 2 x 2 x 2 = 10</a:t>
            </a:r>
            <a:endParaRPr lang="en-US" sz="4800" b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7570" y="4280149"/>
            <a:ext cx="9589476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rgbClr val="00B0F0"/>
                </a:solidFill>
                <a:latin typeface="Cambria" pitchFamily="18" charset="0"/>
              </a:rPr>
              <a:t>b</a:t>
            </a:r>
            <a:r>
              <a:rPr lang="en-US" sz="4800" b="1" dirty="0" smtClean="0">
                <a:solidFill>
                  <a:srgbClr val="00B0F0"/>
                </a:solidFill>
                <a:latin typeface="Cambria" pitchFamily="18" charset="0"/>
              </a:rPr>
              <a:t>, 5 + 5 + 5 + 5 + 5 + 5 + 5 = 35</a:t>
            </a:r>
            <a:endParaRPr lang="en-US" sz="4800" b="1" dirty="0">
              <a:solidFill>
                <a:srgbClr val="00B0F0"/>
              </a:solidFill>
              <a:latin typeface="Cambria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35" r="91841" b="24118"/>
          <a:stretch/>
        </p:blipFill>
        <p:spPr>
          <a:xfrm>
            <a:off x="0" y="942854"/>
            <a:ext cx="836524" cy="808893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29695" y="1168524"/>
            <a:ext cx="12101567" cy="1143000"/>
          </a:xfrm>
        </p:spPr>
        <p:txBody>
          <a:bodyPr>
            <a:noAutofit/>
          </a:bodyPr>
          <a:lstStyle/>
          <a:p>
            <a:pPr algn="l"/>
            <a:r>
              <a:rPr lang="en-US" sz="3100" dirty="0" smtClean="0">
                <a:latin typeface="Cambria" pitchFamily="18" charset="0"/>
              </a:rPr>
              <a:t>a, </a:t>
            </a:r>
            <a:r>
              <a:rPr lang="en-US" sz="3100" dirty="0" err="1" smtClean="0">
                <a:latin typeface="Cambria" pitchFamily="18" charset="0"/>
              </a:rPr>
              <a:t>Viết</a:t>
            </a:r>
            <a:r>
              <a:rPr lang="en-US" sz="3100" dirty="0" smtClean="0">
                <a:latin typeface="Cambria" pitchFamily="18" charset="0"/>
              </a:rPr>
              <a:t> 2 + 2 + 2 + 2 + 2 = 10 </a:t>
            </a:r>
            <a:r>
              <a:rPr lang="en-US" sz="3100" dirty="0" err="1" smtClean="0">
                <a:latin typeface="Cambria" pitchFamily="18" charset="0"/>
              </a:rPr>
              <a:t>thành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phép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nhân</a:t>
            </a:r>
            <a:r>
              <a:rPr lang="en-US" sz="3100" dirty="0" smtClean="0">
                <a:latin typeface="Cambria" pitchFamily="18" charset="0"/>
              </a:rPr>
              <a:t>.</a:t>
            </a:r>
            <a:br>
              <a:rPr lang="en-US" sz="3100" dirty="0" smtClean="0">
                <a:latin typeface="Cambria" pitchFamily="18" charset="0"/>
              </a:rPr>
            </a:br>
            <a:r>
              <a:rPr lang="en-US" sz="3100" dirty="0" smtClean="0">
                <a:latin typeface="Cambria" pitchFamily="18" charset="0"/>
              </a:rPr>
              <a:t/>
            </a:r>
            <a:br>
              <a:rPr lang="en-US" sz="3100" dirty="0" smtClean="0">
                <a:latin typeface="Cambria" pitchFamily="18" charset="0"/>
              </a:rPr>
            </a:br>
            <a:r>
              <a:rPr lang="en-US" sz="3100" dirty="0" smtClean="0">
                <a:latin typeface="Cambria" pitchFamily="18" charset="0"/>
              </a:rPr>
              <a:t>b, </a:t>
            </a:r>
            <a:r>
              <a:rPr lang="en-US" sz="3100" dirty="0" err="1" smtClean="0">
                <a:latin typeface="Cambria" pitchFamily="18" charset="0"/>
              </a:rPr>
              <a:t>Viết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phép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nhân</a:t>
            </a:r>
            <a:r>
              <a:rPr lang="en-US" sz="3100" dirty="0" smtClean="0">
                <a:latin typeface="Cambria" pitchFamily="18" charset="0"/>
              </a:rPr>
              <a:t> 5 x 7 =35 </a:t>
            </a:r>
            <a:r>
              <a:rPr lang="en-US" sz="3100" dirty="0" err="1" smtClean="0">
                <a:latin typeface="Cambria" pitchFamily="18" charset="0"/>
              </a:rPr>
              <a:t>thành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phép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cộng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các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số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hạng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bằng</a:t>
            </a:r>
            <a:r>
              <a:rPr lang="en-US" sz="3100" dirty="0" smtClean="0">
                <a:latin typeface="Cambria" pitchFamily="18" charset="0"/>
              </a:rPr>
              <a:t> </a:t>
            </a:r>
            <a:r>
              <a:rPr lang="en-US" sz="3100" dirty="0" err="1" smtClean="0">
                <a:latin typeface="Cambria" pitchFamily="18" charset="0"/>
              </a:rPr>
              <a:t>nhau</a:t>
            </a:r>
            <a:r>
              <a:rPr lang="en-US" sz="3100" dirty="0" smtClean="0">
                <a:latin typeface="Cambria" pitchFamily="18" charset="0"/>
              </a:rPr>
              <a:t>. </a:t>
            </a:r>
            <a:endParaRPr lang="en-US" sz="31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5"/>
      <p:bldP spid="17" grpId="0"/>
      <p:bldP spid="17" grpId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" r="5337"/>
          <a:stretch/>
        </p:blipFill>
        <p:spPr>
          <a:xfrm>
            <a:off x="1606062" y="1"/>
            <a:ext cx="10011507" cy="3985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1"/>
          <a:stretch/>
        </p:blipFill>
        <p:spPr>
          <a:xfrm>
            <a:off x="1946031" y="3868615"/>
            <a:ext cx="9765323" cy="2977662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533292" y="3622431"/>
            <a:ext cx="2309446" cy="562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533292" y="3622431"/>
            <a:ext cx="4560277" cy="5627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40523"/>
            <a:ext cx="1606062" cy="9525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3915507" y="2793023"/>
            <a:ext cx="4560277" cy="4425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2" b="24745"/>
          <a:stretch/>
        </p:blipFill>
        <p:spPr>
          <a:xfrm>
            <a:off x="1781907" y="1746738"/>
            <a:ext cx="10410093" cy="2919046"/>
          </a:xfrm>
          <a:prstGeom prst="rect">
            <a:avLst/>
          </a:prstGeom>
        </p:spPr>
      </p:pic>
      <p:pic>
        <p:nvPicPr>
          <p:cNvPr id="5" name="Content Placeholder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369" y="687266"/>
            <a:ext cx="212598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570" y="2584085"/>
            <a:ext cx="4583722" cy="114300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latin typeface="Cambria" pitchFamily="18" charset="0"/>
              </a:rPr>
              <a:t>b,  8 x 2 = 8 + 8 = 16 </a:t>
            </a:r>
            <a:br>
              <a:rPr lang="en-US" sz="3600" dirty="0" smtClean="0">
                <a:latin typeface="Cambria" pitchFamily="18" charset="0"/>
              </a:rPr>
            </a:br>
            <a:r>
              <a:rPr lang="en-US" sz="3600" dirty="0">
                <a:latin typeface="Cambria" pitchFamily="18" charset="0"/>
              </a:rPr>
              <a:t> </a:t>
            </a:r>
            <a:r>
              <a:rPr lang="en-US" sz="3600" dirty="0" smtClean="0">
                <a:latin typeface="Cambria" pitchFamily="18" charset="0"/>
              </a:rPr>
              <a:t>    8 x 2 = 16 </a:t>
            </a:r>
            <a:endParaRPr lang="en-US" sz="3600" dirty="0">
              <a:latin typeface="Cambria" pitchFamily="18" charset="0"/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25980" cy="952500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03229" y="3850178"/>
            <a:ext cx="6811106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6" tIns="45718" rIns="91436" bIns="45718" rtlCol="0" anchor="ctr">
            <a:normAutofit fontScale="97500" lnSpcReduction="10000"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00B050"/>
                </a:solidFill>
                <a:latin typeface="Cambria" pitchFamily="18" charset="0"/>
              </a:rPr>
              <a:t>c, 3 x 6 = 3 + 3+ 3+ 3+ 3 + 3 = 18</a:t>
            </a:r>
          </a:p>
          <a:p>
            <a:pPr algn="l"/>
            <a:r>
              <a:rPr lang="en-US" sz="3600" b="1" dirty="0">
                <a:solidFill>
                  <a:srgbClr val="00B050"/>
                </a:solidFill>
                <a:latin typeface="Cambria" pitchFamily="18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Cambria" pitchFamily="18" charset="0"/>
              </a:rPr>
              <a:t>   3 x 6 = 18 </a:t>
            </a:r>
            <a:endParaRPr lang="en-US" sz="3600" b="1" dirty="0">
              <a:solidFill>
                <a:srgbClr val="00B050"/>
              </a:solidFill>
              <a:latin typeface="Cambria" pitchFamily="18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693879" y="5122132"/>
            <a:ext cx="3856889" cy="1143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36" tIns="45718" rIns="91436" bIns="45718" rtlCol="0" anchor="ctr">
            <a:normAutofit fontScale="97500" lnSpcReduction="10000"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</a:rPr>
              <a:t>d, 4 + 4 + 4 = 12</a:t>
            </a:r>
          </a:p>
          <a:p>
            <a:pPr algn="l"/>
            <a:r>
              <a:rPr lang="en-US" sz="3600" b="1" dirty="0">
                <a:solidFill>
                  <a:srgbClr val="0070C0"/>
                </a:solidFill>
                <a:latin typeface="Cambria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ambria" pitchFamily="18" charset="0"/>
              </a:rPr>
              <a:t>    4 x 3 = 12 </a:t>
            </a:r>
            <a:endParaRPr lang="en-US" sz="3600" b="1" dirty="0">
              <a:solidFill>
                <a:srgbClr val="0070C0"/>
              </a:solidFill>
              <a:latin typeface="Cambria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75" b="25263"/>
          <a:stretch/>
        </p:blipFill>
        <p:spPr>
          <a:xfrm>
            <a:off x="2403229" y="82062"/>
            <a:ext cx="7139355" cy="2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1"/>
      <p:bldP spid="54" grpId="1"/>
      <p:bldP spid="54" grpId="2"/>
      <p:bldP spid="37" grpId="0"/>
      <p:bldP spid="44" grpId="0"/>
      <p:bldP spid="45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97062" y="790835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-64766" y="369554"/>
            <a:ext cx="1694264" cy="16841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1623038" y="383856"/>
            <a:ext cx="1694264" cy="16841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3317302" y="375398"/>
            <a:ext cx="1780688" cy="16917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6861515" y="383856"/>
            <a:ext cx="1763525" cy="16841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8625040" y="412589"/>
            <a:ext cx="1660845" cy="1650900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3552" y="729633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14746" y="670116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30698" y="729632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78527" y="734799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5097990" y="383856"/>
            <a:ext cx="1763525" cy="16841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598752" y="729632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91920" y="728263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10271620" y="417075"/>
            <a:ext cx="1660845" cy="16509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849408" y="934169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1162 L 0.175 0.1162 C 0.25338 0.1162 0.35547 -0.04144 0.35547 -0.16806 L 0.35547 -0.45093 " pathEditMode="relative" rAng="0" ptsTypes="AAAA">
                                      <p:cBhvr>
                                        <p:cTn id="1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-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25" grpId="0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721351" y="823418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-64766" y="369554"/>
            <a:ext cx="1694264" cy="168411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1623038" y="383856"/>
            <a:ext cx="1694264" cy="16841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3317302" y="375398"/>
            <a:ext cx="1780688" cy="169178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6861515" y="383856"/>
            <a:ext cx="1763525" cy="16841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8625040" y="412589"/>
            <a:ext cx="1660845" cy="1650900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94614" y="3787022"/>
            <a:ext cx="11539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33552" y="729633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14746" y="670116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830698" y="729632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078527" y="734799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5097990" y="383856"/>
            <a:ext cx="1763525" cy="168411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598752" y="729632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391920" y="728263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8000" b="1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 flipH="1">
            <a:off x="10271620" y="417075"/>
            <a:ext cx="1660845" cy="16509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0849408" y="934169"/>
            <a:ext cx="505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401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25" grpId="0"/>
      <p:bldP spid="26" grpId="0"/>
      <p:bldP spid="28" grpId="0"/>
      <p:bldP spid="2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8929" y="1604143"/>
            <a:ext cx="77997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Bài</a:t>
            </a:r>
            <a:r>
              <a:rPr kumimoji="0" lang="en-US" sz="72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 </a:t>
            </a:r>
            <a:r>
              <a:rPr lang="en-US" sz="7200" b="1" i="1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+mj-lt"/>
              </a:rPr>
              <a:t>37</a:t>
            </a:r>
            <a:r>
              <a:rPr kumimoji="0" lang="en-US" sz="7200" b="1" i="1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</a:rPr>
              <a:t>:</a:t>
            </a:r>
            <a:endParaRPr kumimoji="0" lang="en-US" sz="72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72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kumimoji="0" lang="en-US" sz="72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531</Words>
  <Application>Microsoft Office PowerPoint</Application>
  <PresentationFormat>Custom</PresentationFormat>
  <Paragraphs>175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a, Viết 2 + 2 + 2 + 2 + 2 = 10 thành phép nhân.  b, Viết phép nhân 5 x 7 =35 thành phép cộng các số hạng bằng nhau. </vt:lpstr>
      <vt:lpstr>PowerPoint Presentation</vt:lpstr>
      <vt:lpstr>PowerPoint Presentation</vt:lpstr>
      <vt:lpstr>b,  8 x 2 = 8 + 8 = 16       8 x 2 = 16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THU HIEN</dc:creator>
  <cp:lastModifiedBy>ismail - [2010]</cp:lastModifiedBy>
  <cp:revision>27</cp:revision>
  <dcterms:created xsi:type="dcterms:W3CDTF">2021-05-14T05:01:00Z</dcterms:created>
  <dcterms:modified xsi:type="dcterms:W3CDTF">2021-07-23T09:20:43Z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