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79" r:id="rId4"/>
    <p:sldId id="282" r:id="rId5"/>
    <p:sldId id="259" r:id="rId6"/>
    <p:sldId id="260" r:id="rId7"/>
    <p:sldId id="280" r:id="rId8"/>
    <p:sldId id="261" r:id="rId9"/>
    <p:sldId id="281" r:id="rId10"/>
    <p:sldId id="262" r:id="rId11"/>
    <p:sldId id="263" r:id="rId12"/>
    <p:sldId id="264" r:id="rId13"/>
    <p:sldId id="285" r:id="rId14"/>
    <p:sldId id="286" r:id="rId15"/>
    <p:sldId id="265" r:id="rId16"/>
    <p:sldId id="284" r:id="rId17"/>
    <p:sldId id="266" r:id="rId18"/>
    <p:sldId id="268" r:id="rId19"/>
    <p:sldId id="277" r:id="rId20"/>
    <p:sldId id="275" r:id="rId21"/>
    <p:sldId id="276" r:id="rId22"/>
    <p:sldId id="278" r:id="rId23"/>
    <p:sldId id="269" r:id="rId24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59F"/>
    <a:srgbClr val="209B5C"/>
    <a:srgbClr val="E8985D"/>
    <a:srgbClr val="E19153"/>
    <a:srgbClr val="0000FF"/>
    <a:srgbClr val="677961"/>
    <a:srgbClr val="A3593C"/>
    <a:srgbClr val="E29150"/>
    <a:srgbClr val="B3241F"/>
    <a:srgbClr val="DD7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1" autoAdjust="0"/>
    <p:restoredTop sz="92883" autoAdjust="0"/>
  </p:normalViewPr>
  <p:slideViewPr>
    <p:cSldViewPr>
      <p:cViewPr varScale="1">
        <p:scale>
          <a:sx n="56" d="100"/>
          <a:sy n="56" d="100"/>
        </p:scale>
        <p:origin x="1962" y="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FF1E0-2C9B-46D2-8C0F-67A96AE6785F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9637-4D5B-4398-A956-26B0940202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088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A9637-4D5B-4398-A956-26B094020262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173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A9637-4D5B-4398-A956-26B09402026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721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A9637-4D5B-4398-A956-26B09402026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233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Luyện đọc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A9637-4D5B-4398-A956-26B094020262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652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803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13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7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919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391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85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11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770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878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300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66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6ED6-0D68-464C-BFDA-9BBE32C46BA8}" type="datetimeFigureOut">
              <a:rPr lang="vi-VN" smtClean="0"/>
              <a:t>30/09/2021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19F2-5615-4844-B248-9C200856D3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778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865" y="113159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74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45250" y="1298505"/>
            <a:ext cx="3816424" cy="2232248"/>
          </a:xfrm>
          <a:prstGeom prst="ellipse">
            <a:avLst/>
          </a:prstGeom>
          <a:solidFill>
            <a:srgbClr val="A3593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ĐỌC HIỂU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8001" r="51400" b="54200"/>
          <a:stretch/>
        </p:blipFill>
        <p:spPr>
          <a:xfrm>
            <a:off x="1765130" y="1263959"/>
            <a:ext cx="1944216" cy="1944216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t="40599" r="31400" b="35601"/>
          <a:stretch/>
        </p:blipFill>
        <p:spPr>
          <a:xfrm>
            <a:off x="752305" y="234406"/>
            <a:ext cx="1584176" cy="1224136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65290" r="49437" b="10402"/>
          <a:stretch/>
        </p:blipFill>
        <p:spPr>
          <a:xfrm>
            <a:off x="195054" y="2185548"/>
            <a:ext cx="1880592" cy="1250298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0" t="67468" r="1183" b="7602"/>
          <a:stretch/>
        </p:blipFill>
        <p:spPr>
          <a:xfrm>
            <a:off x="5758203" y="1550301"/>
            <a:ext cx="1842226" cy="1282290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0" t="32199" r="9000" b="46802"/>
          <a:stretch/>
        </p:blipFill>
        <p:spPr>
          <a:xfrm>
            <a:off x="1135350" y="3829535"/>
            <a:ext cx="1404156" cy="1080120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9" t="52319" r="10401" b="31403"/>
          <a:stretch/>
        </p:blipFill>
        <p:spPr>
          <a:xfrm>
            <a:off x="2771800" y="3829535"/>
            <a:ext cx="1981662" cy="1440160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4" t="19600" r="31397" b="62324"/>
          <a:stretch/>
        </p:blipFill>
        <p:spPr>
          <a:xfrm>
            <a:off x="5724594" y="2770352"/>
            <a:ext cx="883554" cy="929730"/>
          </a:xfrm>
          <a:prstGeom prst="ellipse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80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28384" y="1370313"/>
            <a:ext cx="1368152" cy="1160524"/>
          </a:xfrm>
          <a:prstGeom prst="ellipse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ocument 1"/>
          <p:cNvSpPr/>
          <p:nvPr/>
        </p:nvSpPr>
        <p:spPr>
          <a:xfrm>
            <a:off x="0" y="-20538"/>
            <a:ext cx="9144000" cy="1008112"/>
          </a:xfrm>
          <a:prstGeom prst="flowChartDocumen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0588" y="1195203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cửa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0588" y="235572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0588" y="321982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mướp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1330154"/>
            <a:ext cx="478802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Cái chổi thấy rác, quét nhà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Cây kim sợi chỉ giúp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bà vá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may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Quyển vở chép chữ cả ngày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Ngọn mướp xoè lá, vươn “tay’’ leo giàn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Đồng hồ biết chỉ thời gian </a:t>
            </a:r>
          </a:p>
          <a:p>
            <a:pPr algn="ctr">
              <a:spcBef>
                <a:spcPts val="600"/>
              </a:spcBef>
            </a:pPr>
            <a:r>
              <a:rPr lang="vi-VN">
                <a:latin typeface="Times New Roman" pitchFamily="18" charset="0"/>
                <a:cs typeface="Times New Roman" pitchFamily="18" charset="0"/>
              </a:rPr>
              <a:t>Cái rá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vo gạo, hòn than đốt lò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gà báo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sáng “Ó... o...’’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Cánh cửa biết mở để cho nắng vào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Mỗi người một việc vui sao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Bé ngoan làm được việc nào, bé ơi?</a:t>
            </a:r>
          </a:p>
          <a:p>
            <a:pPr algn="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NGUYỄN VĂN CHƯƠNG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30" y="987574"/>
            <a:ext cx="415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NGƯỜI MỘT VIỆC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88024" y="915566"/>
            <a:ext cx="0" cy="4135388"/>
          </a:xfrm>
          <a:prstGeom prst="line">
            <a:avLst/>
          </a:prstGeom>
          <a:ln>
            <a:solidFill>
              <a:srgbClr val="B32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13" y="2610254"/>
            <a:ext cx="1034559" cy="931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8055">
            <a:off x="6138960" y="3546620"/>
            <a:ext cx="1744127" cy="174412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663363" y="3075806"/>
            <a:ext cx="1863781" cy="2107521"/>
            <a:chOff x="-273360" y="1853554"/>
            <a:chExt cx="2293827" cy="288009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32" y="1853554"/>
              <a:ext cx="1894935" cy="189493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3360" y="2643758"/>
              <a:ext cx="2089893" cy="2089893"/>
            </a:xfrm>
            <a:prstGeom prst="rect">
              <a:avLst/>
            </a:prstGeom>
          </p:spPr>
        </p:pic>
      </p:grpSp>
      <p:pic>
        <p:nvPicPr>
          <p:cNvPr id="15" name="Google Shape;207;p10"/>
          <p:cNvPicPr preferRelativeResize="0"/>
          <p:nvPr/>
        </p:nvPicPr>
        <p:blipFill rotWithShape="1">
          <a:blip r:embed="rId7">
            <a:alphaModFix/>
          </a:blip>
          <a:srcRect b="9091"/>
          <a:stretch/>
        </p:blipFill>
        <p:spPr>
          <a:xfrm>
            <a:off x="7254055" y="3454053"/>
            <a:ext cx="1780521" cy="161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9400" r="15001" b="13600"/>
          <a:stretch/>
        </p:blipFill>
        <p:spPr>
          <a:xfrm>
            <a:off x="148341" y="-77660"/>
            <a:ext cx="917912" cy="9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28384" y="1289866"/>
            <a:ext cx="1656184" cy="1425900"/>
          </a:xfrm>
          <a:prstGeom prst="ellipse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Preparation 1"/>
          <p:cNvSpPr/>
          <p:nvPr/>
        </p:nvSpPr>
        <p:spPr>
          <a:xfrm>
            <a:off x="2845" y="-55032"/>
            <a:ext cx="9144000" cy="1042606"/>
          </a:xfrm>
          <a:prstGeom prst="flowChartPreparation">
            <a:avLst/>
          </a:prstGeom>
          <a:solidFill>
            <a:srgbClr val="D3B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25" y="1279496"/>
            <a:ext cx="1034559" cy="931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8653" y="1495520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3579" y="1495519"/>
            <a:ext cx="215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8055">
            <a:off x="4871173" y="1852848"/>
            <a:ext cx="1744127" cy="1744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5254" y="2852844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8249" y="2853551"/>
            <a:ext cx="226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63363" y="3075806"/>
            <a:ext cx="1863781" cy="2107521"/>
            <a:chOff x="-273360" y="1853554"/>
            <a:chExt cx="2293827" cy="288009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32" y="1853554"/>
              <a:ext cx="1894935" cy="189493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3360" y="2643758"/>
              <a:ext cx="2089893" cy="20898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866342" y="4137622"/>
            <a:ext cx="1277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may</a:t>
            </a:r>
          </a:p>
          <a:p>
            <a:pPr algn="r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vá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1833" y="4143611"/>
            <a:ext cx="175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" y="1330154"/>
            <a:ext cx="478802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Cái chổi thấy rác, quét nhà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Cây kim sợi chỉ giúp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bà vá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may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Quyển vở chép chữ cả ngày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Ngọn mướp xoè lá, vươn “tay’’ leo giàn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Đồng hồ biết chỉ thời gian </a:t>
            </a:r>
          </a:p>
          <a:p>
            <a:pPr algn="ctr">
              <a:spcBef>
                <a:spcPts val="600"/>
              </a:spcBef>
            </a:pPr>
            <a:r>
              <a:rPr lang="vi-VN">
                <a:latin typeface="Times New Roman" pitchFamily="18" charset="0"/>
                <a:cs typeface="Times New Roman" pitchFamily="18" charset="0"/>
              </a:rPr>
              <a:t>Cái rá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vo gạo, hòn than đốt lò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gà báo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sáng “Ó... o...’’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Cánh cửa biết mở để cho nắng vào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Mỗi người một việc vui sao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Bé ngoan làm được việc nào, bé ơi?</a:t>
            </a:r>
          </a:p>
          <a:p>
            <a:pPr algn="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NGUYỄN VĂN CHƯƠNG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430" y="987574"/>
            <a:ext cx="415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NGƯỜI MỘT VIỆC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788024" y="915566"/>
            <a:ext cx="0" cy="4135388"/>
          </a:xfrm>
          <a:prstGeom prst="line">
            <a:avLst/>
          </a:prstGeom>
          <a:ln>
            <a:solidFill>
              <a:srgbClr val="B32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9400" r="15001" b="13600"/>
          <a:stretch/>
        </p:blipFill>
        <p:spPr>
          <a:xfrm>
            <a:off x="1287073" y="-28682"/>
            <a:ext cx="917912" cy="9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  <p:bldP spid="12" grpId="0"/>
      <p:bldP spid="13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33350"/>
            <a:ext cx="104547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chổi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666750"/>
            <a:ext cx="180690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343150"/>
            <a:ext cx="107593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76350"/>
            <a:ext cx="145054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943350"/>
            <a:ext cx="91884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867150"/>
            <a:ext cx="113204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2724150"/>
            <a:ext cx="111440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1809750"/>
            <a:ext cx="194155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1276350"/>
            <a:ext cx="152958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742950"/>
            <a:ext cx="181492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133350"/>
            <a:ext cx="90018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2876550"/>
            <a:ext cx="80342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409950"/>
            <a:ext cx="113204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0" y="4476750"/>
            <a:ext cx="77457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3257550"/>
            <a:ext cx="198002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4476750"/>
            <a:ext cx="115768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1733550"/>
            <a:ext cx="145054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mướp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0200" y="2266950"/>
            <a:ext cx="180690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6" idx="3"/>
            <a:endCxn id="13" idx="1"/>
          </p:cNvCxnSpPr>
          <p:nvPr/>
        </p:nvCxnSpPr>
        <p:spPr>
          <a:xfrm>
            <a:off x="1883679" y="333405"/>
            <a:ext cx="3526521" cy="16764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14600" y="819150"/>
            <a:ext cx="3124200" cy="1524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133600" y="1352550"/>
            <a:ext cx="3429000" cy="172405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3"/>
          </p:cNvCxnSpPr>
          <p:nvPr/>
        </p:nvCxnSpPr>
        <p:spPr>
          <a:xfrm>
            <a:off x="2046441" y="3610005"/>
            <a:ext cx="3516159" cy="117154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3" idx="1"/>
          </p:cNvCxnSpPr>
          <p:nvPr/>
        </p:nvCxnSpPr>
        <p:spPr>
          <a:xfrm>
            <a:off x="2209800" y="1809750"/>
            <a:ext cx="3200400" cy="65725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4" idx="1"/>
          </p:cNvCxnSpPr>
          <p:nvPr/>
        </p:nvCxnSpPr>
        <p:spPr>
          <a:xfrm flipV="1">
            <a:off x="1981200" y="1476405"/>
            <a:ext cx="3429000" cy="101914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6" idx="1"/>
          </p:cNvCxnSpPr>
          <p:nvPr/>
        </p:nvCxnSpPr>
        <p:spPr>
          <a:xfrm flipV="1">
            <a:off x="1600200" y="333405"/>
            <a:ext cx="3810000" cy="277174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33600" y="3409950"/>
            <a:ext cx="3429000" cy="126685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1" idx="1"/>
          </p:cNvCxnSpPr>
          <p:nvPr/>
        </p:nvCxnSpPr>
        <p:spPr>
          <a:xfrm>
            <a:off x="1828800" y="4019550"/>
            <a:ext cx="3657600" cy="4765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7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HANHTU\Pictures\rá t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14350"/>
            <a:ext cx="2400300" cy="1905000"/>
          </a:xfrm>
          <a:prstGeom prst="rect">
            <a:avLst/>
          </a:prstGeom>
          <a:noFill/>
        </p:spPr>
      </p:pic>
      <p:pic>
        <p:nvPicPr>
          <p:cNvPr id="1028" name="Picture 4" descr="C:\Users\THANHTU\Pictures\rá in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14350"/>
            <a:ext cx="2466975" cy="1847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2724150"/>
            <a:ext cx="117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2724150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nhựa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724150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inox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24" y="339502"/>
            <a:ext cx="2387327" cy="207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72400" y="1289866"/>
            <a:ext cx="1224136" cy="1305383"/>
          </a:xfrm>
          <a:prstGeom prst="ellipse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1263114"/>
            <a:ext cx="478802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Cái chổi thấy rác, quét nhà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Cây kim sợi chỉ giúp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bà vá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may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Quyển vở chép chữ cả ngày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Ngọn mướp xoè lá, vươn “tay’’ leo giàn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Đồng hồ biết chỉ thời gian </a:t>
            </a:r>
          </a:p>
          <a:p>
            <a:pPr algn="ctr">
              <a:spcBef>
                <a:spcPts val="600"/>
              </a:spcBef>
            </a:pPr>
            <a:r>
              <a:rPr lang="vi-VN">
                <a:latin typeface="Times New Roman" pitchFamily="18" charset="0"/>
                <a:cs typeface="Times New Roman" pitchFamily="18" charset="0"/>
              </a:rPr>
              <a:t>Cái rá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vo gạo, hòn than đốt lò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gà báo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sáng “Ó... o...’’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Cánh cửa biết mở để cho nắng vào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Mỗi người một việc vui sao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Bé ngoan làm được việc nào, bé ơi?</a:t>
            </a:r>
          </a:p>
          <a:p>
            <a:pPr algn="r">
              <a:spcBef>
                <a:spcPts val="600"/>
              </a:spcBef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NGUYỄN VĂN CHƯƠNG</a:t>
            </a:r>
          </a:p>
        </p:txBody>
      </p:sp>
      <p:sp>
        <p:nvSpPr>
          <p:cNvPr id="2" name="Flowchart: Document 1"/>
          <p:cNvSpPr/>
          <p:nvPr/>
        </p:nvSpPr>
        <p:spPr>
          <a:xfrm>
            <a:off x="0" y="0"/>
            <a:ext cx="9144000" cy="792088"/>
          </a:xfrm>
          <a:prstGeom prst="flowChartDocument">
            <a:avLst/>
          </a:prstGeom>
          <a:solidFill>
            <a:srgbClr val="A45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7154" y="1695980"/>
            <a:ext cx="4171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‘‘Bé ngoan làm được việc nào, bé ơi?’’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4757253" y="1289866"/>
            <a:ext cx="3046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430" y="920534"/>
            <a:ext cx="415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NGƯỜI MỘT VIỆC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88024" y="771550"/>
            <a:ext cx="0" cy="4351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10322" y="2213691"/>
            <a:ext cx="384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Bé lấy chổi quét nhà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3568" y="4731990"/>
            <a:ext cx="33123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49895" y="2756948"/>
            <a:ext cx="3896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Bé chép bài học tập, chăm chỉ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65801" y="3854203"/>
            <a:ext cx="4347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Mở cửa cho nắng vào nhà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915816" y="1563135"/>
            <a:ext cx="72008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95736" y="2312014"/>
            <a:ext cx="144016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23728" y="4011910"/>
            <a:ext cx="196574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9400" r="15001" b="13600"/>
          <a:stretch/>
        </p:blipFill>
        <p:spPr>
          <a:xfrm>
            <a:off x="731015" y="24951"/>
            <a:ext cx="692301" cy="7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/>
      <p:bldP spid="4" grpId="0"/>
      <p:bldP spid="6" grpId="0"/>
      <p:bldP spid="11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66750"/>
            <a:ext cx="8452048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Chúng ta hãy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việc để giúp đỡ bố mẹ.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1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47864" y="1275606"/>
            <a:ext cx="3816424" cy="2232248"/>
          </a:xfrm>
          <a:prstGeom prst="ellipse">
            <a:avLst/>
          </a:prstGeom>
          <a:solidFill>
            <a:srgbClr val="A3593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8001" r="51400" b="54200"/>
          <a:stretch/>
        </p:blipFill>
        <p:spPr>
          <a:xfrm>
            <a:off x="2267744" y="1241060"/>
            <a:ext cx="1944216" cy="1944216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t="40599" r="31400" b="35601"/>
          <a:stretch/>
        </p:blipFill>
        <p:spPr>
          <a:xfrm>
            <a:off x="1254919" y="211507"/>
            <a:ext cx="1584176" cy="1224136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65290" r="49437" b="10402"/>
          <a:stretch/>
        </p:blipFill>
        <p:spPr>
          <a:xfrm>
            <a:off x="697668" y="2162649"/>
            <a:ext cx="1880592" cy="1250298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0" t="67468" r="1183" b="7602"/>
          <a:stretch/>
        </p:blipFill>
        <p:spPr>
          <a:xfrm>
            <a:off x="6260817" y="1527402"/>
            <a:ext cx="1842226" cy="1282290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0" t="32199" r="9000" b="46802"/>
          <a:stretch/>
        </p:blipFill>
        <p:spPr>
          <a:xfrm>
            <a:off x="1637964" y="3806636"/>
            <a:ext cx="1404156" cy="1080120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9" t="52319" r="10401" b="31403"/>
          <a:stretch/>
        </p:blipFill>
        <p:spPr>
          <a:xfrm>
            <a:off x="3274414" y="3806636"/>
            <a:ext cx="1981662" cy="1440160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4" t="19600" r="31397" b="62324"/>
          <a:stretch/>
        </p:blipFill>
        <p:spPr>
          <a:xfrm>
            <a:off x="6227208" y="2747453"/>
            <a:ext cx="883554" cy="929730"/>
          </a:xfrm>
          <a:prstGeom prst="ellipse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4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43519" y="3344254"/>
            <a:ext cx="1584176" cy="1044116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Người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7236296" y="3375903"/>
            <a:ext cx="1584176" cy="1044116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2367531" y="3318776"/>
            <a:ext cx="1584176" cy="104411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4792626" y="3291830"/>
            <a:ext cx="1584176" cy="104411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vật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79407" y="21093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Xếp các từ ngữ dưới đây vào nhóm thích hợp: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367531" y="1504369"/>
            <a:ext cx="4481595" cy="1008112"/>
            <a:chOff x="2411760" y="699542"/>
            <a:chExt cx="4481595" cy="1008112"/>
          </a:xfrm>
        </p:grpSpPr>
        <p:sp>
          <p:nvSpPr>
            <p:cNvPr id="11" name="Rounded Rectangle 10"/>
            <p:cNvSpPr/>
            <p:nvPr/>
          </p:nvSpPr>
          <p:spPr>
            <a:xfrm>
              <a:off x="2411760" y="699542"/>
              <a:ext cx="4409587" cy="1008112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74190" y="755025"/>
              <a:ext cx="822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Times New Roman" pitchFamily="18" charset="0"/>
                  <a:cs typeface="Times New Roman" pitchFamily="18" charset="0"/>
                </a:rPr>
                <a:t>chổi ,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31840" y="743674"/>
              <a:ext cx="70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Times New Roman" pitchFamily="18" charset="0"/>
                  <a:cs typeface="Times New Roman" pitchFamily="18" charset="0"/>
                </a:rPr>
                <a:t>kim ,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03302" y="743674"/>
              <a:ext cx="652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Times New Roman" pitchFamily="18" charset="0"/>
                  <a:cs typeface="Times New Roman" pitchFamily="18" charset="0"/>
                </a:rPr>
                <a:t>chỉ ,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9992" y="72509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Times New Roman" pitchFamily="18" charset="0"/>
                  <a:cs typeface="Times New Roman" pitchFamily="18" charset="0"/>
                </a:rPr>
                <a:t>vở ,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9952" y="73438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Times New Roman" pitchFamily="18" charset="0"/>
                  <a:cs typeface="Times New Roman" pitchFamily="18" charset="0"/>
                </a:rPr>
                <a:t>bà ,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32038" y="734382"/>
              <a:ext cx="864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Times New Roman" pitchFamily="18" charset="0"/>
                  <a:cs typeface="Times New Roman" pitchFamily="18" charset="0"/>
                </a:rPr>
                <a:t>ngày ,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80112" y="76225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Times New Roman" pitchFamily="18" charset="0"/>
                  <a:cs typeface="Times New Roman" pitchFamily="18" charset="0"/>
                </a:rPr>
                <a:t>mướp ,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17291" y="75296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Times New Roman" pitchFamily="18" charset="0"/>
                  <a:cs typeface="Times New Roman" pitchFamily="18" charset="0"/>
                </a:rPr>
                <a:t>lá ,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71800" y="1194306"/>
              <a:ext cx="769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Times New Roman" pitchFamily="18" charset="0"/>
                  <a:cs typeface="Times New Roman" pitchFamily="18" charset="0"/>
                </a:rPr>
                <a:t>than ,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34254" y="1182955"/>
              <a:ext cx="733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Times New Roman" pitchFamily="18" charset="0"/>
                  <a:cs typeface="Times New Roman" pitchFamily="18" charset="0"/>
                </a:rPr>
                <a:t>gạo ,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05717" y="1182955"/>
              <a:ext cx="594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Times New Roman" pitchFamily="18" charset="0"/>
                  <a:cs typeface="Times New Roman" pitchFamily="18" charset="0"/>
                </a:rPr>
                <a:t>gà ,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92829" y="1166430"/>
              <a:ext cx="1435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Times New Roman" pitchFamily="18" charset="0"/>
                  <a:cs typeface="Times New Roman" pitchFamily="18" charset="0"/>
                </a:rPr>
                <a:t>(buổi) sáng ,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70359" y="1173663"/>
              <a:ext cx="661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Times New Roman" pitchFamily="18" charset="0"/>
                  <a:cs typeface="Times New Roman" pitchFamily="18" charset="0"/>
                </a:rPr>
                <a:t>cửa ,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12160" y="1164371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Times New Roman" pitchFamily="18" charset="0"/>
                  <a:cs typeface="Times New Roman" pitchFamily="18" charset="0"/>
                </a:rPr>
                <a:t>bé 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Alternate Process 26"/>
          <p:cNvSpPr/>
          <p:nvPr/>
        </p:nvSpPr>
        <p:spPr>
          <a:xfrm>
            <a:off x="257705" y="2571750"/>
            <a:ext cx="1584176" cy="2278778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251520" y="3831890"/>
            <a:ext cx="1584176" cy="1044116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Người</a:t>
            </a:r>
          </a:p>
        </p:txBody>
      </p:sp>
      <p:sp>
        <p:nvSpPr>
          <p:cNvPr id="29" name="Flowchart: Alternate Process 28"/>
          <p:cNvSpPr/>
          <p:nvPr/>
        </p:nvSpPr>
        <p:spPr>
          <a:xfrm>
            <a:off x="7250482" y="2603399"/>
            <a:ext cx="1584176" cy="227877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7236296" y="3863539"/>
            <a:ext cx="1584176" cy="1044116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35" name="Flowchart: Alternate Process 34"/>
          <p:cNvSpPr/>
          <p:nvPr/>
        </p:nvSpPr>
        <p:spPr>
          <a:xfrm>
            <a:off x="2381717" y="2546272"/>
            <a:ext cx="1584176" cy="2278778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2367531" y="3806412"/>
            <a:ext cx="1584176" cy="1044116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</a:p>
        </p:txBody>
      </p:sp>
      <p:sp>
        <p:nvSpPr>
          <p:cNvPr id="37" name="Flowchart: Alternate Process 36"/>
          <p:cNvSpPr/>
          <p:nvPr/>
        </p:nvSpPr>
        <p:spPr>
          <a:xfrm>
            <a:off x="4806812" y="2519326"/>
            <a:ext cx="1584176" cy="2278778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4792626" y="3779466"/>
            <a:ext cx="1584176" cy="104411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vật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50597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1. Xếp các từ ngữ dưới đây vào nhóm thích hợp: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11760" y="699542"/>
            <a:ext cx="4409587" cy="1008112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4190" y="755025"/>
            <a:ext cx="82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chổi 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743674"/>
            <a:ext cx="7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kim 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3302" y="743674"/>
            <a:ext cx="65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chỉ 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9992" y="72509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vở 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9952" y="73438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bà 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2038" y="734382"/>
            <a:ext cx="86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ngày 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0112" y="76225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mướp 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17291" y="75296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lá ,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71800" y="1194306"/>
            <a:ext cx="76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than ,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34254" y="1182955"/>
            <a:ext cx="73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gạo ,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05717" y="1182955"/>
            <a:ext cx="59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gà ,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92829" y="1166430"/>
            <a:ext cx="143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(buổi) sáng ,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70359" y="1173663"/>
            <a:ext cx="66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cửa ,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2160" y="116437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bé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52120" y="3507854"/>
            <a:ext cx="144015" cy="2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9400" r="15001" b="13600"/>
          <a:stretch/>
        </p:blipFill>
        <p:spPr>
          <a:xfrm>
            <a:off x="323528" y="0"/>
            <a:ext cx="666486" cy="71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3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0.41336 0.5385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26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56684 0.455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95062E-6 L -0.02534 0.527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2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08642E-6 L -0.03125 0.52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08642E-6 L -0.03907 0.52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0.22361 0.480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1" y="24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3457E-6 L -0.37187 0.4719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11424 0.3901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19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17284E-7 L -0.35833 0.392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586 L 0.01719 0.3089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01458 0.3111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15069 0.4388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61 L 0.26025 0.5311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2099E-6 L 0.27535 0.3913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19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5" grpId="0" animBg="1"/>
      <p:bldP spid="37" grpId="0" animBg="1"/>
      <p:bldP spid="4" grpId="0"/>
      <p:bldP spid="5" grpId="0"/>
      <p:bldP spid="7" grpId="0"/>
      <p:bldP spid="11" grpId="0"/>
      <p:bldP spid="9" grpId="0"/>
      <p:bldP spid="13" grpId="0"/>
      <p:bldP spid="15" grpId="0"/>
      <p:bldP spid="17" grpId="0"/>
      <p:bldP spid="39" grpId="0"/>
      <p:bldP spid="41" grpId="0"/>
      <p:bldP spid="43" grpId="0"/>
      <p:bldP spid="45" grpId="0"/>
      <p:bldP spid="46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140" y="821956"/>
            <a:ext cx="70712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MỖI NGƯỜI MỘT VIỆC</a:t>
            </a:r>
            <a:endParaRPr lang="vi-VN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61" y="676890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               </a:t>
            </a:r>
            <a:r>
              <a:rPr lang="vi-VN" sz="2400" b="1" dirty="0">
                <a:latin typeface="+mj-lt"/>
              </a:rPr>
              <a:t>2. Tìm trong các từ trên:</a:t>
            </a:r>
          </a:p>
          <a:p>
            <a:r>
              <a:rPr lang="vi-VN" sz="2400" dirty="0">
                <a:latin typeface="+mj-lt"/>
              </a:rPr>
              <a:t>    a) Một từ trả lời cho câu hỏi </a:t>
            </a:r>
            <a:r>
              <a:rPr lang="vi-VN" sz="2400" b="1" dirty="0">
                <a:latin typeface="+mj-lt"/>
              </a:rPr>
              <a:t>Ai?</a:t>
            </a:r>
          </a:p>
          <a:p>
            <a:endParaRPr lang="vi-VN" sz="2400" b="1" dirty="0">
              <a:latin typeface="+mj-lt"/>
            </a:endParaRPr>
          </a:p>
          <a:p>
            <a:endParaRPr lang="vi-VN" sz="2400" b="1" dirty="0">
              <a:latin typeface="+mj-lt"/>
            </a:endParaRPr>
          </a:p>
          <a:p>
            <a:r>
              <a:rPr lang="vi-VN" sz="2400" b="1" dirty="0">
                <a:latin typeface="+mj-lt"/>
              </a:rPr>
              <a:t>    </a:t>
            </a:r>
            <a:r>
              <a:rPr lang="vi-VN" sz="2400" dirty="0">
                <a:latin typeface="+mj-lt"/>
              </a:rPr>
              <a:t>b) Một từ trả lời cho câu hỏi </a:t>
            </a:r>
            <a:r>
              <a:rPr lang="vi-VN" sz="2400" b="1" dirty="0">
                <a:latin typeface="+mj-lt"/>
              </a:rPr>
              <a:t>Con gì?</a:t>
            </a:r>
          </a:p>
          <a:p>
            <a:endParaRPr lang="vi-VN" sz="2400" b="1" dirty="0">
              <a:latin typeface="+mj-lt"/>
            </a:endParaRPr>
          </a:p>
          <a:p>
            <a:endParaRPr lang="vi-VN" sz="2400" b="1" dirty="0">
              <a:latin typeface="+mj-lt"/>
            </a:endParaRPr>
          </a:p>
          <a:p>
            <a:r>
              <a:rPr lang="vi-VN" sz="2400" b="1" dirty="0">
                <a:latin typeface="+mj-lt"/>
              </a:rPr>
              <a:t>    </a:t>
            </a:r>
            <a:r>
              <a:rPr lang="vi-VN" sz="2400" dirty="0">
                <a:latin typeface="+mj-lt"/>
              </a:rPr>
              <a:t>c) Một từ trả lời cho câu hỏi </a:t>
            </a:r>
            <a:r>
              <a:rPr lang="vi-VN" sz="2400" b="1" dirty="0">
                <a:latin typeface="+mj-lt"/>
              </a:rPr>
              <a:t>Cái gì?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24128" y="976248"/>
            <a:ext cx="3329997" cy="2448272"/>
          </a:xfrm>
          <a:prstGeom prst="roundRect">
            <a:avLst/>
          </a:prstGeom>
          <a:solidFill>
            <a:srgbClr val="6779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Chổi, kim, chỉ, vở, ngày, ngọn mướp , đồng hồ, gà, cánh cửa, buổi sáng, bé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141962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4000" y="2643758"/>
            <a:ext cx="99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99592" y="387079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Chổi, kim, chỉ, vở, ngọn mướp , đồng hồ, cánh cửa,</a:t>
            </a:r>
            <a:endParaRPr lang="vi-VN" sz="32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5" y="252086"/>
            <a:ext cx="878633" cy="87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8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5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71727" y="988829"/>
            <a:ext cx="57606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Cái chổi thấy rác, quét nhà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Cây kim sợi chỉ giúp </a:t>
            </a:r>
            <a:r>
              <a:rPr lang="vi-VN">
                <a:latin typeface="+mj-lt"/>
              </a:rPr>
              <a:t>bà vá </a:t>
            </a:r>
            <a:r>
              <a:rPr lang="vi-VN" dirty="0">
                <a:latin typeface="+mj-lt"/>
              </a:rPr>
              <a:t>may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Quyển vở chép chữ cả ngày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Ngọn mướp xoè lá, vươn “tay’’ leo giàn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Đồng hồ biết chỉ thời gian </a:t>
            </a:r>
          </a:p>
          <a:p>
            <a:pPr algn="ctr">
              <a:spcBef>
                <a:spcPts val="600"/>
              </a:spcBef>
            </a:pPr>
            <a:r>
              <a:rPr lang="vi-VN">
                <a:latin typeface="+mj-lt"/>
              </a:rPr>
              <a:t>Cái rá </a:t>
            </a:r>
            <a:r>
              <a:rPr lang="vi-VN" dirty="0">
                <a:latin typeface="+mj-lt"/>
              </a:rPr>
              <a:t>vo gạo, hòn than đốt lò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Con </a:t>
            </a:r>
            <a:r>
              <a:rPr lang="vi-VN">
                <a:latin typeface="+mj-lt"/>
              </a:rPr>
              <a:t>gà báo </a:t>
            </a:r>
            <a:r>
              <a:rPr lang="vi-VN" dirty="0">
                <a:latin typeface="+mj-lt"/>
              </a:rPr>
              <a:t>sáng “Ó... o...’’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Cánh cửa biết mở để cho nắng vào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Mỗi người một việc vui sao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Bé ngoan làm được việc nào, bé ơi?</a:t>
            </a:r>
          </a:p>
          <a:p>
            <a:pPr algn="r">
              <a:spcBef>
                <a:spcPts val="600"/>
              </a:spcBef>
            </a:pPr>
            <a:r>
              <a:rPr lang="vi-VN" dirty="0">
                <a:latin typeface="+mj-lt"/>
              </a:rPr>
              <a:t>NGUYỄN VĂN CHƯƠNG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8785" y="372921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NGƯỜI MỘT VIỆC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9202"/>
            <a:ext cx="2983042" cy="1811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00" y="138203"/>
            <a:ext cx="1034559" cy="931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34" y="2571750"/>
            <a:ext cx="1691819" cy="29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3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30386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220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2499742"/>
            <a:ext cx="4176464" cy="15789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927435"/>
              </a:avLst>
            </a:prstTxWarp>
            <a:spAutoFit/>
          </a:bodyPr>
          <a:lstStyle/>
          <a:p>
            <a:pPr algn="ctr"/>
            <a:r>
              <a:rPr lang="en-US" sz="80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algn="ctr"/>
            <a:r>
              <a:rPr lang="en-US" sz="80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TẠM BIỆT VÀ HẸN GẶP LẠI.</a:t>
            </a:r>
          </a:p>
        </p:txBody>
      </p:sp>
      <p:pic>
        <p:nvPicPr>
          <p:cNvPr id="3" name="Picture 2" descr="Pin on ~Cute wittle things~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91984"/>
            <a:ext cx="1922124" cy="15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1840" y="4227934"/>
            <a:ext cx="2880320" cy="915566"/>
          </a:xfrm>
          <a:prstGeom prst="rect">
            <a:avLst/>
          </a:prstGeom>
          <a:solidFill>
            <a:srgbClr val="E89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C3923FF-523E-47BD-929E-94E8C2869EC1}"/>
              </a:ext>
            </a:extLst>
          </p:cNvPr>
          <p:cNvSpPr txBox="1">
            <a:spLocks/>
          </p:cNvSpPr>
          <p:nvPr/>
        </p:nvSpPr>
        <p:spPr>
          <a:xfrm>
            <a:off x="3726804" y="1108008"/>
            <a:ext cx="1270190" cy="46166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400" b="1" u="sng">
                <a:latin typeface="HP001 5 hàng" panose="020B0603050302020204" pitchFamily="34" charset="0"/>
                <a:cs typeface="Arial" panose="020B0604020202020204" pitchFamily="34" charset="0"/>
              </a:rPr>
              <a:t>Tập đọc</a:t>
            </a:r>
            <a:endParaRPr lang="en-US" sz="2400" b="1" u="sng" dirty="0"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3BF3C-835F-4E49-8408-6FE995CCF41B}"/>
              </a:ext>
            </a:extLst>
          </p:cNvPr>
          <p:cNvSpPr txBox="1"/>
          <p:nvPr/>
        </p:nvSpPr>
        <p:spPr>
          <a:xfrm>
            <a:off x="1187624" y="776374"/>
            <a:ext cx="614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latin typeface="HP001 5 hàng" panose="020B0603050302020204" pitchFamily="34" charset="0"/>
              </a:rPr>
              <a:t>Thứ</a:t>
            </a:r>
            <a:r>
              <a:rPr lang="en-US" sz="2100" b="1" dirty="0">
                <a:latin typeface="HP001 5 hàng" panose="020B0603050302020204" pitchFamily="34" charset="0"/>
              </a:rPr>
              <a:t> </a:t>
            </a:r>
            <a:r>
              <a:rPr lang="vi-VN" sz="2100" b="1" dirty="0">
                <a:latin typeface="HP001 5 hàng" panose="020B0603050302020204" pitchFamily="34" charset="0"/>
              </a:rPr>
              <a:t>năm</a:t>
            </a:r>
            <a:r>
              <a:rPr lang="en-US" sz="2100" b="1" dirty="0">
                <a:latin typeface="HP001 5 hàng" panose="020B0603050302020204" pitchFamily="34" charset="0"/>
              </a:rPr>
              <a:t> , </a:t>
            </a:r>
            <a:r>
              <a:rPr lang="en-US" sz="2100" b="1" dirty="0" err="1">
                <a:latin typeface="HP001 5 hàng" panose="020B0603050302020204" pitchFamily="34" charset="0"/>
              </a:rPr>
              <a:t>ngày</a:t>
            </a:r>
            <a:r>
              <a:rPr lang="en-US" sz="2100" b="1" dirty="0">
                <a:latin typeface="HP001 5 hàng" panose="020B0603050302020204" pitchFamily="34" charset="0"/>
              </a:rPr>
              <a:t> </a:t>
            </a:r>
            <a:r>
              <a:rPr lang="vi-VN" sz="2100" b="1" dirty="0">
                <a:latin typeface="HP001 5 hàng" panose="020B0603050302020204" pitchFamily="34" charset="0"/>
              </a:rPr>
              <a:t>30</a:t>
            </a:r>
            <a:r>
              <a:rPr lang="en-US" sz="2100" b="1" dirty="0">
                <a:latin typeface="HP001 5 hàng" panose="020B0603050302020204" pitchFamily="34" charset="0"/>
              </a:rPr>
              <a:t> tháng 9 năm 2021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85246D-AA17-495C-A8E0-0F4F1893C3BB}"/>
              </a:ext>
            </a:extLst>
          </p:cNvPr>
          <p:cNvSpPr txBox="1">
            <a:spLocks/>
          </p:cNvSpPr>
          <p:nvPr/>
        </p:nvSpPr>
        <p:spPr>
          <a:xfrm>
            <a:off x="3726804" y="1354249"/>
            <a:ext cx="1270190" cy="8574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HP001 5 hàng" panose="020B0603050302020204" pitchFamily="34" charset="0"/>
                <a:cs typeface="Arial" panose="020B0604020202020204" pitchFamily="34" charset="0"/>
              </a:rPr>
              <a:t>Ôn tập</a:t>
            </a:r>
          </a:p>
        </p:txBody>
      </p:sp>
    </p:spTree>
    <p:extLst>
      <p:ext uri="{BB962C8B-B14F-4D97-AF65-F5344CB8AC3E}">
        <p14:creationId xmlns:p14="http://schemas.microsoft.com/office/powerpoint/2010/main" val="27921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64" y="2934406"/>
            <a:ext cx="2116265" cy="1866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4" y="513523"/>
            <a:ext cx="1590412" cy="1855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60" y="3996384"/>
            <a:ext cx="1046223" cy="1147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1406" y="1537870"/>
            <a:ext cx="3141407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2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2" name="Oval 1"/>
          <p:cNvSpPr/>
          <p:nvPr/>
        </p:nvSpPr>
        <p:spPr>
          <a:xfrm>
            <a:off x="35496" y="4371950"/>
            <a:ext cx="792088" cy="720080"/>
          </a:xfrm>
          <a:prstGeom prst="ellipse">
            <a:avLst/>
          </a:prstGeom>
          <a:solidFill>
            <a:srgbClr val="209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45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71727" y="988829"/>
            <a:ext cx="57606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Cái chổi thấy rác, quét nhà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Cây kim sợi chỉ giúp </a:t>
            </a:r>
            <a:r>
              <a:rPr lang="vi-VN">
                <a:latin typeface="+mj-lt"/>
              </a:rPr>
              <a:t>bà vá </a:t>
            </a:r>
            <a:r>
              <a:rPr lang="vi-VN" dirty="0">
                <a:latin typeface="+mj-lt"/>
              </a:rPr>
              <a:t>may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Quyển vở chép chữ cả ngày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Ngọn mướp xoè lá, vươn “tay’’ leo giàn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Đồng hồ biết chỉ thời gian </a:t>
            </a:r>
          </a:p>
          <a:p>
            <a:pPr algn="ctr">
              <a:spcBef>
                <a:spcPts val="600"/>
              </a:spcBef>
            </a:pPr>
            <a:r>
              <a:rPr lang="vi-VN">
                <a:latin typeface="+mj-lt"/>
              </a:rPr>
              <a:t>Cái rá </a:t>
            </a:r>
            <a:r>
              <a:rPr lang="vi-VN" dirty="0">
                <a:latin typeface="+mj-lt"/>
              </a:rPr>
              <a:t>vo gạo, hòn than đốt lò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Con </a:t>
            </a:r>
            <a:r>
              <a:rPr lang="vi-VN">
                <a:latin typeface="+mj-lt"/>
              </a:rPr>
              <a:t>gà báo </a:t>
            </a:r>
            <a:r>
              <a:rPr lang="vi-VN" dirty="0">
                <a:latin typeface="+mj-lt"/>
              </a:rPr>
              <a:t>sáng “Ó... o...’’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Cánh cửa biết mở để cho nắng vào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Mỗi người một việc vui sao </a:t>
            </a:r>
          </a:p>
          <a:p>
            <a:pPr algn="ctr">
              <a:spcBef>
                <a:spcPts val="600"/>
              </a:spcBef>
            </a:pPr>
            <a:r>
              <a:rPr lang="vi-VN" dirty="0">
                <a:latin typeface="+mj-lt"/>
              </a:rPr>
              <a:t>Bé ngoan làm được việc nào, bé ơi?</a:t>
            </a:r>
          </a:p>
          <a:p>
            <a:pPr algn="r">
              <a:spcBef>
                <a:spcPts val="600"/>
              </a:spcBef>
            </a:pPr>
            <a:r>
              <a:rPr lang="vi-VN" dirty="0">
                <a:latin typeface="+mj-lt"/>
              </a:rPr>
              <a:t>NGUYỄN VĂN CHƯƠNG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8785" y="372921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NGƯỜI MỘT VIỆC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9202"/>
            <a:ext cx="2983042" cy="1811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34" y="2571750"/>
            <a:ext cx="1691819" cy="2903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701" y="114558"/>
            <a:ext cx="1034559" cy="93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1600" y="123478"/>
            <a:ext cx="57606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Cái chổi thấy rác, quét nhà</a:t>
            </a:r>
          </a:p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Cây kim sợi chỉ giúp </a:t>
            </a:r>
            <a:r>
              <a:rPr lang="vi-VN" sz="2400">
                <a:latin typeface="+mj-lt"/>
              </a:rPr>
              <a:t>bà vá </a:t>
            </a:r>
            <a:r>
              <a:rPr lang="vi-VN" sz="2400" dirty="0">
                <a:latin typeface="+mj-lt"/>
              </a:rPr>
              <a:t>may </a:t>
            </a:r>
          </a:p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Quyển vở chép chữ cả ngày </a:t>
            </a:r>
          </a:p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Ngọn mướp xoè lá, vươn “tay’’ leo giàn </a:t>
            </a:r>
          </a:p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Đồng hồ biết chỉ thời gian </a:t>
            </a:r>
          </a:p>
          <a:p>
            <a:pPr algn="ctr">
              <a:spcBef>
                <a:spcPts val="600"/>
              </a:spcBef>
            </a:pPr>
            <a:r>
              <a:rPr lang="vi-VN" sz="2400">
                <a:latin typeface="+mj-lt"/>
              </a:rPr>
              <a:t>Cái rá </a:t>
            </a:r>
            <a:r>
              <a:rPr lang="vi-VN" sz="2400" dirty="0">
                <a:latin typeface="+mj-lt"/>
              </a:rPr>
              <a:t>vo gạo, hòn than đốt lò </a:t>
            </a:r>
          </a:p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Con gà báo sáng  “Ó... o...’’ </a:t>
            </a:r>
          </a:p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Cánh cửa biết mở để cho nắng vào </a:t>
            </a:r>
          </a:p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Mỗi người một việc vui sao </a:t>
            </a:r>
          </a:p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Bé ngoan làm được việc nào, bé ơi?</a:t>
            </a:r>
          </a:p>
          <a:p>
            <a:pPr algn="r">
              <a:spcBef>
                <a:spcPts val="600"/>
              </a:spcBef>
            </a:pPr>
            <a:r>
              <a:rPr lang="vi-VN" sz="2400" dirty="0">
                <a:latin typeface="+mj-lt"/>
              </a:rPr>
              <a:t>NGUYỄN VĂN CHƯƠNG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1679" y="101719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vi-VN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410746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vi-VN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198388"/>
            <a:ext cx="255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 NGƯỜI MỘT VIỆC</a:t>
            </a:r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26667" y="555526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sợi chỉ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73767" y="1462013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xoè lá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20072" y="1457647"/>
            <a:ext cx="1242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leo giàn 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355976" y="123478"/>
            <a:ext cx="144016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800624" y="602928"/>
            <a:ext cx="144016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366787" y="1059582"/>
            <a:ext cx="144016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728616" y="1491630"/>
            <a:ext cx="144016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275856" y="1923678"/>
            <a:ext cx="144016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65855" y="2369666"/>
            <a:ext cx="144016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987824" y="2801714"/>
            <a:ext cx="144016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211960" y="2820442"/>
            <a:ext cx="144016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851920" y="3281164"/>
            <a:ext cx="144016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042799" y="4107465"/>
            <a:ext cx="144016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129552" y="4154867"/>
            <a:ext cx="144016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4799" y="69012"/>
            <a:ext cx="1194834" cy="846554"/>
          </a:xfrm>
          <a:prstGeom prst="roundRect">
            <a:avLst/>
          </a:prstGeom>
          <a:solidFill>
            <a:srgbClr val="E29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LUYỆN ĐỌC</a:t>
            </a:r>
          </a:p>
        </p:txBody>
      </p:sp>
    </p:spTree>
    <p:extLst>
      <p:ext uri="{BB962C8B-B14F-4D97-AF65-F5344CB8AC3E}">
        <p14:creationId xmlns:p14="http://schemas.microsoft.com/office/powerpoint/2010/main" val="27895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9" grpId="0"/>
      <p:bldP spid="2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8424" y="0"/>
            <a:ext cx="755576" cy="834586"/>
          </a:xfrm>
          <a:prstGeom prst="rect">
            <a:avLst/>
          </a:prstGeom>
          <a:solidFill>
            <a:srgbClr val="E8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1600" y="123478"/>
            <a:ext cx="57606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Cái chổi thấy rác, quét nhà</a:t>
            </a:r>
          </a:p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Cây kim sợi chỉ giúp </a:t>
            </a:r>
            <a:r>
              <a:rPr lang="vi-VN" sz="2400">
                <a:latin typeface="+mj-lt"/>
              </a:rPr>
              <a:t>bà vá </a:t>
            </a:r>
            <a:r>
              <a:rPr lang="vi-VN" sz="2400" dirty="0">
                <a:latin typeface="+mj-lt"/>
              </a:rPr>
              <a:t>may </a:t>
            </a:r>
          </a:p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Quyển vở chép chữ cả ngày </a:t>
            </a:r>
          </a:p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Ngọn mướp xoè lá, vươn “tay’’ leo giàn </a:t>
            </a:r>
          </a:p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Đồng hồ biết chỉ thời gian </a:t>
            </a:r>
          </a:p>
          <a:p>
            <a:pPr algn="ctr">
              <a:spcBef>
                <a:spcPts val="600"/>
              </a:spcBef>
            </a:pPr>
            <a:r>
              <a:rPr lang="vi-VN" sz="2400">
                <a:latin typeface="+mj-lt"/>
              </a:rPr>
              <a:t>Cái rá </a:t>
            </a:r>
            <a:r>
              <a:rPr lang="vi-VN" sz="2400" dirty="0">
                <a:latin typeface="+mj-lt"/>
              </a:rPr>
              <a:t>vo gạo, hòn than đốt lò </a:t>
            </a:r>
          </a:p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Con gà báo sáng  “Ó... o...’’ </a:t>
            </a:r>
          </a:p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Cánh cửa biết mở để cho nắng vào </a:t>
            </a:r>
          </a:p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Mỗi người một việc vui sao </a:t>
            </a:r>
          </a:p>
          <a:p>
            <a:pPr algn="ctr">
              <a:spcBef>
                <a:spcPts val="600"/>
              </a:spcBef>
            </a:pPr>
            <a:r>
              <a:rPr lang="vi-VN" sz="2400" dirty="0">
                <a:latin typeface="+mj-lt"/>
              </a:rPr>
              <a:t>Bé ngoan làm được việc nào, bé ơi?</a:t>
            </a:r>
          </a:p>
          <a:p>
            <a:pPr algn="r">
              <a:spcBef>
                <a:spcPts val="600"/>
              </a:spcBef>
            </a:pPr>
            <a:r>
              <a:rPr lang="vi-VN" sz="2400" dirty="0">
                <a:latin typeface="+mj-lt"/>
              </a:rPr>
              <a:t>NGUYỄN VĂN CHƯƠNG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8224" y="198388"/>
            <a:ext cx="255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 NGƯỜI MỘT VIỆC</a:t>
            </a:r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547664" y="51470"/>
            <a:ext cx="504056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1577623" y="1923678"/>
            <a:ext cx="504056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Flowchart: Terminator 1"/>
          <p:cNvSpPr/>
          <p:nvPr/>
        </p:nvSpPr>
        <p:spPr>
          <a:xfrm>
            <a:off x="6821996" y="1923678"/>
            <a:ext cx="2088232" cy="1008112"/>
          </a:xfrm>
          <a:prstGeom prst="flowChartTerminator">
            <a:avLst/>
          </a:prstGeom>
          <a:solidFill>
            <a:srgbClr val="67796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6105435" y="1851670"/>
            <a:ext cx="2970076" cy="1008112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0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468560" y="0"/>
            <a:ext cx="9636158" cy="5150030"/>
            <a:chOff x="-1016" y="153558"/>
            <a:chExt cx="9636158" cy="5722255"/>
          </a:xfrm>
        </p:grpSpPr>
        <p:sp>
          <p:nvSpPr>
            <p:cNvPr id="8" name="Rectangle 7"/>
            <p:cNvSpPr/>
            <p:nvPr/>
          </p:nvSpPr>
          <p:spPr>
            <a:xfrm>
              <a:off x="1835696" y="1156572"/>
              <a:ext cx="5760640" cy="4719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vi-VN" sz="2000" dirty="0">
                  <a:latin typeface="+mj-lt"/>
                </a:rPr>
                <a:t>Cái chổi thấy rác, quét nhà</a:t>
              </a:r>
            </a:p>
            <a:p>
              <a:pPr algn="ctr">
                <a:spcBef>
                  <a:spcPts val="600"/>
                </a:spcBef>
              </a:pPr>
              <a:r>
                <a:rPr lang="vi-VN" sz="2000" dirty="0">
                  <a:latin typeface="+mj-lt"/>
                </a:rPr>
                <a:t>Cây kim sợi chỉ giúp </a:t>
              </a:r>
              <a:r>
                <a:rPr lang="vi-VN" sz="2000">
                  <a:latin typeface="+mj-lt"/>
                </a:rPr>
                <a:t>bà vá </a:t>
              </a:r>
              <a:r>
                <a:rPr lang="vi-VN" sz="2000" dirty="0">
                  <a:latin typeface="+mj-lt"/>
                </a:rPr>
                <a:t>may </a:t>
              </a:r>
            </a:p>
            <a:p>
              <a:pPr algn="ctr">
                <a:spcBef>
                  <a:spcPts val="600"/>
                </a:spcBef>
              </a:pPr>
              <a:r>
                <a:rPr lang="vi-VN" sz="2000" dirty="0">
                  <a:latin typeface="+mj-lt"/>
                </a:rPr>
                <a:t>Quyển vở chép chữ cả ngày </a:t>
              </a:r>
            </a:p>
            <a:p>
              <a:pPr algn="ctr">
                <a:spcBef>
                  <a:spcPts val="600"/>
                </a:spcBef>
              </a:pPr>
              <a:r>
                <a:rPr lang="vi-VN" sz="2000" dirty="0">
                  <a:latin typeface="+mj-lt"/>
                </a:rPr>
                <a:t>Ngọn mướp xoè lá, vươn “tay’’ leo giàn </a:t>
              </a:r>
            </a:p>
            <a:p>
              <a:pPr algn="ctr">
                <a:spcBef>
                  <a:spcPts val="600"/>
                </a:spcBef>
              </a:pPr>
              <a:r>
                <a:rPr lang="vi-VN" sz="2000" dirty="0">
                  <a:latin typeface="+mj-lt"/>
                </a:rPr>
                <a:t>Đồng hồ biết chỉ thời gian </a:t>
              </a:r>
            </a:p>
            <a:p>
              <a:pPr algn="ctr">
                <a:spcBef>
                  <a:spcPts val="600"/>
                </a:spcBef>
              </a:pPr>
              <a:r>
                <a:rPr lang="vi-VN" sz="2000">
                  <a:latin typeface="+mj-lt"/>
                </a:rPr>
                <a:t>Cái rá </a:t>
              </a:r>
              <a:r>
                <a:rPr lang="vi-VN" sz="2000" dirty="0">
                  <a:latin typeface="+mj-lt"/>
                </a:rPr>
                <a:t>vo gạo, hòn than đốt lò </a:t>
              </a:r>
            </a:p>
            <a:p>
              <a:pPr algn="ctr">
                <a:spcBef>
                  <a:spcPts val="600"/>
                </a:spcBef>
              </a:pPr>
              <a:r>
                <a:rPr lang="vi-VN" sz="2000" dirty="0">
                  <a:latin typeface="+mj-lt"/>
                </a:rPr>
                <a:t>Con </a:t>
              </a:r>
              <a:r>
                <a:rPr lang="vi-VN" sz="2000">
                  <a:latin typeface="+mj-lt"/>
                </a:rPr>
                <a:t>gà báo </a:t>
              </a:r>
              <a:r>
                <a:rPr lang="vi-VN" sz="2000" dirty="0">
                  <a:latin typeface="+mj-lt"/>
                </a:rPr>
                <a:t>sáng “Ó... o...’’ </a:t>
              </a:r>
            </a:p>
            <a:p>
              <a:pPr algn="ctr">
                <a:spcBef>
                  <a:spcPts val="600"/>
                </a:spcBef>
              </a:pPr>
              <a:r>
                <a:rPr lang="vi-VN" sz="2000" dirty="0">
                  <a:latin typeface="+mj-lt"/>
                </a:rPr>
                <a:t>Cánh cửa biết mở để cho nắng vào </a:t>
              </a:r>
            </a:p>
            <a:p>
              <a:pPr algn="ctr">
                <a:spcBef>
                  <a:spcPts val="600"/>
                </a:spcBef>
              </a:pPr>
              <a:r>
                <a:rPr lang="vi-VN" sz="2000" dirty="0">
                  <a:latin typeface="+mj-lt"/>
                </a:rPr>
                <a:t>Mỗi người một việc vui sao </a:t>
              </a:r>
            </a:p>
            <a:p>
              <a:pPr algn="ctr">
                <a:spcBef>
                  <a:spcPts val="600"/>
                </a:spcBef>
              </a:pPr>
              <a:r>
                <a:rPr lang="vi-VN" sz="2000" dirty="0">
                  <a:latin typeface="+mj-lt"/>
                </a:rPr>
                <a:t>Bé ngoan làm được việc nào, bé ơi?</a:t>
              </a:r>
            </a:p>
            <a:p>
              <a:pPr algn="r">
                <a:spcBef>
                  <a:spcPts val="600"/>
                </a:spcBef>
              </a:pPr>
              <a:r>
                <a:rPr lang="vi-VN" sz="2000" dirty="0">
                  <a:latin typeface="+mj-lt"/>
                </a:rPr>
                <a:t>NGUYỄN VĂN CHƯƠNG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8785" y="546659"/>
              <a:ext cx="7200800" cy="58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 NGƯỜI MỘT VIỆC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6" y="3023940"/>
              <a:ext cx="2983042" cy="20126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583" y="153558"/>
              <a:ext cx="1034559" cy="103455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colorTemperature colorTemp="88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082" y="1810860"/>
              <a:ext cx="1691819" cy="3225734"/>
            </a:xfrm>
            <a:prstGeom prst="rect">
              <a:avLst/>
            </a:prstGeom>
          </p:spPr>
        </p:pic>
      </p:grpSp>
      <p:sp>
        <p:nvSpPr>
          <p:cNvPr id="14" name="Flowchart: Terminator 13"/>
          <p:cNvSpPr/>
          <p:nvPr/>
        </p:nvSpPr>
        <p:spPr>
          <a:xfrm>
            <a:off x="338885" y="240907"/>
            <a:ext cx="2088232" cy="1008112"/>
          </a:xfrm>
          <a:prstGeom prst="flowChartTerminator">
            <a:avLst/>
          </a:prstGeom>
          <a:solidFill>
            <a:srgbClr val="67796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4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555776" y="134761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9336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1217</Words>
  <Application>Microsoft Office PowerPoint</Application>
  <PresentationFormat>On-screen Show (16:9)</PresentationFormat>
  <Paragraphs>215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74</cp:revision>
  <dcterms:created xsi:type="dcterms:W3CDTF">2021-07-09T00:14:03Z</dcterms:created>
  <dcterms:modified xsi:type="dcterms:W3CDTF">2021-09-30T08:07:23Z</dcterms:modified>
</cp:coreProperties>
</file>