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98" r:id="rId5"/>
    <p:sldMasterId id="2147483700" r:id="rId6"/>
  </p:sldMasterIdLst>
  <p:notesMasterIdLst>
    <p:notesMasterId r:id="rId45"/>
  </p:notesMasterIdLst>
  <p:sldIdLst>
    <p:sldId id="257" r:id="rId7"/>
    <p:sldId id="258" r:id="rId8"/>
    <p:sldId id="259" r:id="rId9"/>
    <p:sldId id="260" r:id="rId10"/>
    <p:sldId id="261"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3" r:id="rId30"/>
    <p:sldId id="284" r:id="rId31"/>
    <p:sldId id="285" r:id="rId32"/>
    <p:sldId id="286" r:id="rId33"/>
    <p:sldId id="299" r:id="rId34"/>
    <p:sldId id="300" r:id="rId35"/>
    <p:sldId id="301" r:id="rId36"/>
    <p:sldId id="302" r:id="rId37"/>
    <p:sldId id="292" r:id="rId38"/>
    <p:sldId id="303" r:id="rId39"/>
    <p:sldId id="304" r:id="rId40"/>
    <p:sldId id="295" r:id="rId41"/>
    <p:sldId id="305" r:id="rId42"/>
    <p:sldId id="306"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281305" y="784860"/>
            <a:ext cx="9547860" cy="3548380"/>
          </a:xfrm>
          <a:prstGeom prst="rect">
            <a:avLst/>
          </a:prstGeom>
        </p:spPr>
      </p:pic>
      <p:pic>
        <p:nvPicPr>
          <p:cNvPr id="8" name="Picture 7"/>
          <p:cNvPicPr>
            <a:picLocks noChangeAspect="1"/>
          </p:cNvPicPr>
          <p:nvPr/>
        </p:nvPicPr>
        <p:blipFill>
          <a:blip r:embed="rId4"/>
          <a:stretch>
            <a:fillRect/>
          </a:stretch>
        </p:blipFill>
        <p:spPr>
          <a:xfrm>
            <a:off x="281305" y="4333240"/>
            <a:ext cx="9547860" cy="2336800"/>
          </a:xfrm>
          <a:prstGeom prst="rect">
            <a:avLst/>
          </a:prstGeom>
        </p:spPr>
      </p:pic>
      <p:pic>
        <p:nvPicPr>
          <p:cNvPr id="13" name="Content Placeholder 1"/>
          <p:cNvPicPr>
            <a:picLocks noChangeAspect="1"/>
          </p:cNvPicPr>
          <p:nvPr/>
        </p:nvPicPr>
        <p:blipFill>
          <a:blip r:embed="rId5"/>
          <a:stretch>
            <a:fillRect/>
          </a:stretch>
        </p:blipFill>
        <p:spPr>
          <a:xfrm>
            <a:off x="9829165" y="1209040"/>
            <a:ext cx="2393950" cy="3032125"/>
          </a:xfrm>
          <a:prstGeom prst="rect">
            <a:avLst/>
          </a:prstGeom>
          <a:ln>
            <a:solidFill>
              <a:schemeClr val="accent1"/>
            </a:solidFill>
          </a:ln>
        </p:spPr>
      </p:pic>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mc:AlternateContent xmlns:mc="http://schemas.openxmlformats.org/markup-compatibility/2006" xmlns:p14="http://schemas.microsoft.com/office/powerpoint/2010/main">
    <mc:Choice Requires="p14">
      <p:transition spd="slow" p14:dur="15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1254760" y="845185"/>
            <a:ext cx="9737725" cy="3548380"/>
          </a:xfrm>
          <a:prstGeom prst="rect">
            <a:avLst/>
          </a:prstGeom>
        </p:spPr>
      </p:pic>
      <p:pic>
        <p:nvPicPr>
          <p:cNvPr id="8" name="Picture 7"/>
          <p:cNvPicPr>
            <a:picLocks noChangeAspect="1"/>
          </p:cNvPicPr>
          <p:nvPr/>
        </p:nvPicPr>
        <p:blipFill>
          <a:blip r:embed="rId4"/>
          <a:stretch>
            <a:fillRect/>
          </a:stretch>
        </p:blipFill>
        <p:spPr>
          <a:xfrm>
            <a:off x="1254760" y="4393565"/>
            <a:ext cx="9737090" cy="2336800"/>
          </a:xfrm>
          <a:prstGeom prst="rect">
            <a:avLst/>
          </a:prstGeom>
        </p:spPr>
      </p:pic>
      <p:grpSp>
        <p:nvGrpSpPr>
          <p:cNvPr id="31" name="Group 30"/>
          <p:cNvGrpSpPr/>
          <p:nvPr/>
        </p:nvGrpSpPr>
        <p:grpSpPr>
          <a:xfrm>
            <a:off x="5586730" y="5953125"/>
            <a:ext cx="5203190"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4" name="Straight Connector 23"/>
          <p:cNvCxnSpPr/>
          <p:nvPr/>
        </p:nvCxnSpPr>
        <p:spPr>
          <a:xfrm flipH="1">
            <a:off x="9433985" y="8452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nvCxnSpPr>
        <p:spPr>
          <a:xfrm flipH="1">
            <a:off x="9160300" y="12008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837470" y="15094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586520" y="19462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578255" y="19501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707420" y="23996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654455" y="23996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211360" y="27248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357785" y="28403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46485" y="31654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861475" y="35414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878485" y="36061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609765" y="395416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92185" y="420879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342305" y="466536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464215" y="464885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899835" y="510605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732310" y="508890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595670" y="584074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pull/>
      </p:transition>
    </mc:Choice>
    <mc:Fallback xmlns="">
      <p:transition spd="slow" advClick="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1+#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5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sz="3600">
                <a:latin typeface="Arial-Rounded" panose="020B0500000000000000" pitchFamily="34" charset="0"/>
                <a:cs typeface="Arial-Rounded" panose="020B0500000000000000" pitchFamily="34" charset="0"/>
              </a:rPr>
              <a:t>Chúng trải qua những ngày vui vẻ, ấm áp vì không phải sống một mình giữa mùa đông lạnh giá.</a:t>
            </a:r>
          </a:p>
        </p:txBody>
      </p:sp>
      <p:cxnSp>
        <p:nvCxnSpPr>
          <p:cNvPr id="5" name="Straight Connector 4"/>
          <p:cNvCxnSpPr/>
          <p:nvPr/>
        </p:nvCxnSpPr>
        <p:spPr>
          <a:xfrm flipH="1">
            <a:off x="3774230" y="192533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745596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88325"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515265"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596545"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5" name="Group 24"/>
          <p:cNvGrpSpPr/>
          <p:nvPr/>
        </p:nvGrpSpPr>
        <p:grpSpPr>
          <a:xfrm>
            <a:off x="3790951" y="1160145"/>
            <a:ext cx="7103109" cy="4557395"/>
            <a:chOff x="3815445" y="140918"/>
            <a:chExt cx="3925837" cy="4557358"/>
          </a:xfrm>
        </p:grpSpPr>
        <p:grpSp>
          <p:nvGrpSpPr>
            <p:cNvPr id="42" name="Group 41"/>
            <p:cNvGrpSpPr/>
            <p:nvPr/>
          </p:nvGrpSpPr>
          <p:grpSpPr>
            <a:xfrm>
              <a:off x="3815445" y="140918"/>
              <a:ext cx="3925837" cy="4557358"/>
              <a:chOff x="181619" y="1261924"/>
              <a:chExt cx="2165946" cy="4151517"/>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137265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vồn vã</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niềm nở nhiệt tình khi trò chuyện với người khác</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Hexagon 5"/>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43"/>
              <p:cNvSpPr txBox="1"/>
              <p:nvPr/>
            </p:nvSpPr>
            <p:spPr>
              <a:xfrm>
                <a:off x="367975" y="3596329"/>
                <a:ext cx="1808630" cy="980468"/>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trú ngụ </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sinh sống tạm ở một nơi nào đó</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2" name="10"/>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1447165" y="845185"/>
            <a:ext cx="9737725" cy="3548380"/>
          </a:xfrm>
          <a:prstGeom prst="rect">
            <a:avLst/>
          </a:prstGeom>
        </p:spPr>
      </p:pic>
      <p:pic>
        <p:nvPicPr>
          <p:cNvPr id="8" name="Picture 7"/>
          <p:cNvPicPr>
            <a:picLocks noChangeAspect="1"/>
          </p:cNvPicPr>
          <p:nvPr/>
        </p:nvPicPr>
        <p:blipFill>
          <a:blip r:embed="rId4"/>
          <a:stretch>
            <a:fillRect/>
          </a:stretch>
        </p:blipFill>
        <p:spPr>
          <a:xfrm>
            <a:off x="1254760" y="4393565"/>
            <a:ext cx="9547860" cy="2336800"/>
          </a:xfrm>
          <a:prstGeom prst="rect">
            <a:avLst/>
          </a:prstGeom>
        </p:spPr>
      </p:pic>
      <p:grpSp>
        <p:nvGrpSpPr>
          <p:cNvPr id="31" name="Group 30"/>
          <p:cNvGrpSpPr/>
          <p:nvPr/>
        </p:nvGrpSpPr>
        <p:grpSpPr>
          <a:xfrm>
            <a:off x="4204335" y="5962015"/>
            <a:ext cx="5203190"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đoạn nối tiếp</a:t>
              </a:r>
            </a:p>
          </p:txBody>
        </p:sp>
      </p:grpSp>
      <p:pic>
        <p:nvPicPr>
          <p:cNvPr id="28" name="Picture 3"/>
          <p:cNvPicPr>
            <a:picLocks noGrp="1" noChangeAspect="1" noChangeArrowheads="1"/>
          </p:cNvPicPr>
          <p:nvPr>
            <p:ph sz="half" idx="2"/>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200" y="551815"/>
            <a:ext cx="527685" cy="17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9480" y="2185035"/>
            <a:ext cx="527685" cy="213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9480" y="4045585"/>
            <a:ext cx="527685" cy="213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1+#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473710" y="784225"/>
            <a:ext cx="9737725" cy="3548380"/>
          </a:xfrm>
          <a:prstGeom prst="rect">
            <a:avLst/>
          </a:prstGeom>
        </p:spPr>
      </p:pic>
      <p:pic>
        <p:nvPicPr>
          <p:cNvPr id="8" name="Picture 7"/>
          <p:cNvPicPr>
            <a:picLocks noChangeAspect="1"/>
          </p:cNvPicPr>
          <p:nvPr/>
        </p:nvPicPr>
        <p:blipFill>
          <a:blip r:embed="rId4"/>
          <a:stretch>
            <a:fillRect/>
          </a:stretch>
        </p:blipFill>
        <p:spPr>
          <a:xfrm>
            <a:off x="250825" y="4332605"/>
            <a:ext cx="9547860" cy="2336800"/>
          </a:xfrm>
          <a:prstGeom prst="rect">
            <a:avLst/>
          </a:prstGeom>
        </p:spPr>
      </p:pic>
      <p:grpSp>
        <p:nvGrpSpPr>
          <p:cNvPr id="31" name="Group 30"/>
          <p:cNvGrpSpPr/>
          <p:nvPr/>
        </p:nvGrpSpPr>
        <p:grpSpPr>
          <a:xfrm>
            <a:off x="3216275" y="6028055"/>
            <a:ext cx="5203190"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toàn bài</a:t>
              </a:r>
            </a:p>
          </p:txBody>
        </p:sp>
      </p:grpSp>
      <p:pic>
        <p:nvPicPr>
          <p:cNvPr id="2" name="Content Placeholder 1"/>
          <p:cNvPicPr>
            <a:picLocks noGrp="1" noChangeAspect="1"/>
          </p:cNvPicPr>
          <p:nvPr>
            <p:ph sz="half" idx="2"/>
          </p:nvPr>
        </p:nvPicPr>
        <p:blipFill>
          <a:blip r:embed="rId5"/>
          <a:stretch>
            <a:fillRect/>
          </a:stretch>
        </p:blipFill>
        <p:spPr>
          <a:xfrm>
            <a:off x="10081895" y="784860"/>
            <a:ext cx="2110740" cy="1830070"/>
          </a:xfrm>
          <a:prstGeom prst="rect">
            <a:avLst/>
          </a:prstGeom>
          <a:ln>
            <a:solidFill>
              <a:schemeClr val="accent1"/>
            </a:solidFill>
          </a:ln>
        </p:spPr>
      </p:pic>
    </p:spTree>
  </p:cSld>
  <p:clrMapOvr>
    <a:masterClrMapping/>
  </p:clrMapOvr>
  <mc:AlternateContent xmlns:mc="http://schemas.openxmlformats.org/markup-compatibility/2006" xmlns:p14="http://schemas.microsoft.com/office/powerpoint/2010/main">
    <mc:Choice Requires="p14">
      <p:transition spd="slow" p14:dur="15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281305" y="784860"/>
            <a:ext cx="9547860" cy="3548380"/>
          </a:xfrm>
          <a:prstGeom prst="rect">
            <a:avLst/>
          </a:prstGeom>
        </p:spPr>
      </p:pic>
      <p:pic>
        <p:nvPicPr>
          <p:cNvPr id="8" name="Picture 7"/>
          <p:cNvPicPr>
            <a:picLocks noChangeAspect="1"/>
          </p:cNvPicPr>
          <p:nvPr/>
        </p:nvPicPr>
        <p:blipFill>
          <a:blip r:embed="rId4"/>
          <a:stretch>
            <a:fillRect/>
          </a:stretch>
        </p:blipFill>
        <p:spPr>
          <a:xfrm>
            <a:off x="281305" y="4333240"/>
            <a:ext cx="9547860" cy="2336800"/>
          </a:xfrm>
          <a:prstGeom prst="rect">
            <a:avLst/>
          </a:prstGeom>
        </p:spPr>
      </p:pic>
      <p:pic>
        <p:nvPicPr>
          <p:cNvPr id="13" name="Content Placeholder 1"/>
          <p:cNvPicPr>
            <a:picLocks noChangeAspect="1"/>
          </p:cNvPicPr>
          <p:nvPr/>
        </p:nvPicPr>
        <p:blipFill>
          <a:blip r:embed="rId5"/>
          <a:stretch>
            <a:fillRect/>
          </a:stretch>
        </p:blipFill>
        <p:spPr>
          <a:xfrm>
            <a:off x="9829165" y="1209040"/>
            <a:ext cx="2393950" cy="3032125"/>
          </a:xfrm>
          <a:prstGeom prst="rect">
            <a:avLst/>
          </a:prstGeom>
          <a:ln>
            <a:solidFill>
              <a:schemeClr val="accent1"/>
            </a:solidFill>
          </a:ln>
        </p:spPr>
      </p:pic>
      <p:sp>
        <p:nvSpPr>
          <p:cNvPr id="15" name="Rounded Rectangle 14"/>
          <p:cNvSpPr/>
          <p:nvPr/>
        </p:nvSpPr>
        <p:spPr>
          <a:xfrm>
            <a:off x="2167255" y="6022340"/>
            <a:ext cx="9463405"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Chi tiết nào cho thấy nhím nâu rất nhút nhát?</a:t>
            </a:r>
          </a:p>
        </p:txBody>
      </p:sp>
      <p:cxnSp>
        <p:nvCxnSpPr>
          <p:cNvPr id="2" name="Straight Connector 1"/>
          <p:cNvCxnSpPr/>
          <p:nvPr/>
        </p:nvCxnSpPr>
        <p:spPr>
          <a:xfrm>
            <a:off x="5862320" y="1881505"/>
            <a:ext cx="3702050" cy="0"/>
          </a:xfrm>
          <a:prstGeom prst="line">
            <a:avLst/>
          </a:prstGeom>
          <a:ln w="28575"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V="1">
            <a:off x="2576195" y="2307590"/>
            <a:ext cx="1865630" cy="20320"/>
          </a:xfrm>
          <a:prstGeom prst="line">
            <a:avLst/>
          </a:prstGeom>
          <a:ln w="28575"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V="1">
            <a:off x="5304790" y="2307590"/>
            <a:ext cx="4127500" cy="10160"/>
          </a:xfrm>
          <a:prstGeom prst="line">
            <a:avLst/>
          </a:prstGeom>
          <a:ln w="28575"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473710" y="784225"/>
            <a:ext cx="9737725" cy="3548380"/>
          </a:xfrm>
          <a:prstGeom prst="rect">
            <a:avLst/>
          </a:prstGeom>
        </p:spPr>
      </p:pic>
      <p:pic>
        <p:nvPicPr>
          <p:cNvPr id="8" name="Picture 7"/>
          <p:cNvPicPr>
            <a:picLocks noChangeAspect="1"/>
          </p:cNvPicPr>
          <p:nvPr/>
        </p:nvPicPr>
        <p:blipFill>
          <a:blip r:embed="rId4"/>
          <a:stretch>
            <a:fillRect/>
          </a:stretch>
        </p:blipFill>
        <p:spPr>
          <a:xfrm>
            <a:off x="250825" y="4332605"/>
            <a:ext cx="9547860" cy="2336800"/>
          </a:xfrm>
          <a:prstGeom prst="rect">
            <a:avLst/>
          </a:prstGeom>
        </p:spPr>
      </p:pic>
      <p:grpSp>
        <p:nvGrpSpPr>
          <p:cNvPr id="31" name="Group 30"/>
          <p:cNvGrpSpPr/>
          <p:nvPr/>
        </p:nvGrpSpPr>
        <p:grpSpPr>
          <a:xfrm>
            <a:off x="1085216" y="6028055"/>
            <a:ext cx="10153649" cy="726651"/>
            <a:chOff x="916256" y="6033135"/>
            <a:chExt cx="5618523" cy="726651"/>
          </a:xfrm>
        </p:grpSpPr>
        <p:sp>
          <p:nvSpPr>
            <p:cNvPr id="32" name="TextBox 19"/>
            <p:cNvSpPr txBox="1"/>
            <p:nvPr/>
          </p:nvSpPr>
          <p:spPr>
            <a:xfrm>
              <a:off x="916256" y="6110605"/>
              <a:ext cx="5618523" cy="649181"/>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583565"/>
            </a:xfrm>
            <a:prstGeom prst="rect">
              <a:avLst/>
            </a:prstGeom>
            <a:noFill/>
          </p:spPr>
          <p:txBody>
            <a:bodyPr wrap="square">
              <a:spAutoFit/>
            </a:bodyPr>
            <a:lstStyle/>
            <a:p>
              <a:pPr algn="ct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2. Kể về những lần nhím trắng và nhím nâu gặp nhau?</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Content Placeholder 1"/>
          <p:cNvPicPr>
            <a:picLocks noGrp="1" noChangeAspect="1"/>
          </p:cNvPicPr>
          <p:nvPr>
            <p:ph sz="half" idx="2"/>
          </p:nvPr>
        </p:nvPicPr>
        <p:blipFill>
          <a:blip r:embed="rId5"/>
          <a:stretch>
            <a:fillRect/>
          </a:stretch>
        </p:blipFill>
        <p:spPr>
          <a:xfrm>
            <a:off x="10081895" y="784860"/>
            <a:ext cx="2110740" cy="1830070"/>
          </a:xfrm>
          <a:prstGeom prst="rect">
            <a:avLst/>
          </a:prstGeom>
          <a:ln>
            <a:solidFill>
              <a:schemeClr val="accent1"/>
            </a:solidFill>
          </a:ln>
        </p:spPr>
      </p:pic>
      <p:cxnSp>
        <p:nvCxnSpPr>
          <p:cNvPr id="6" name="Straight Connector 5"/>
          <p:cNvCxnSpPr/>
          <p:nvPr/>
        </p:nvCxnSpPr>
        <p:spPr>
          <a:xfrm>
            <a:off x="8763000" y="1171575"/>
            <a:ext cx="122745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8495" y="1567180"/>
            <a:ext cx="766826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03300" y="2804795"/>
            <a:ext cx="9048115" cy="2032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87375" y="3200400"/>
            <a:ext cx="7932420" cy="4064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a:latin typeface="Arial-Rounded" panose="020B0500000000000000" pitchFamily="34" charset="0"/>
                <a:cs typeface="Arial-Rounded" panose="020B0500000000000000" pitchFamily="34" charset="0"/>
              </a:rPr>
              <a:t>3. Theo em, vì sao Nhím nâu nhận lời kết bạn cùng Nhím trắng?</a:t>
            </a:r>
          </a:p>
        </p:txBody>
      </p:sp>
      <p:sp>
        <p:nvSpPr>
          <p:cNvPr id="5" name="Cloud 4"/>
          <p:cNvSpPr/>
          <p:nvPr/>
        </p:nvSpPr>
        <p:spPr>
          <a:xfrm>
            <a:off x="838835" y="1389380"/>
            <a:ext cx="9871710" cy="231203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Nhím nâu nhận lời kết bạn cùng Nhím trắng vì thấy Nhím trắng tốt bụng và nhận ra không có bạn bè thật buồn.</a:t>
            </a:r>
          </a:p>
        </p:txBody>
      </p:sp>
      <p:sp>
        <p:nvSpPr>
          <p:cNvPr id="6" name="Title 1"/>
          <p:cNvSpPr>
            <a:spLocks noGrp="1"/>
          </p:cNvSpPr>
          <p:nvPr/>
        </p:nvSpPr>
        <p:spPr>
          <a:xfrm>
            <a:off x="838200" y="3935730"/>
            <a:ext cx="1090041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110">
                <a:latin typeface="Arial-Rounded" panose="020B0500000000000000" pitchFamily="34" charset="0"/>
                <a:cs typeface="Arial-Rounded" panose="020B0500000000000000" pitchFamily="34" charset="0"/>
              </a:rPr>
              <a:t>4. Nhờ đâu Nhím trắng và Nhím nâu có những ngày mùa đông vui vẻ, ấm áp?</a:t>
            </a:r>
          </a:p>
        </p:txBody>
      </p:sp>
      <p:sp>
        <p:nvSpPr>
          <p:cNvPr id="7" name="Cloud 6"/>
          <p:cNvSpPr/>
          <p:nvPr/>
        </p:nvSpPr>
        <p:spPr>
          <a:xfrm>
            <a:off x="939800" y="4947920"/>
            <a:ext cx="9871710" cy="181673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Nhím trắng và Nhím nâu có những ngày mùa đông vui vẻ, ấm áp nhờ sự mạnh dạn của Nhím nâu.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395" y="365125"/>
            <a:ext cx="11793855" cy="1325880"/>
          </a:xfrm>
        </p:spPr>
        <p:txBody>
          <a:bodyPr>
            <a:normAutofit/>
          </a:bodyPr>
          <a:lstStyle/>
          <a:p>
            <a:r>
              <a:rPr lang="en-US" sz="3555">
                <a:latin typeface="Arial-Rounded" panose="020B0500000000000000" pitchFamily="34" charset="0"/>
                <a:cs typeface="Arial-Rounded" panose="020B0500000000000000" pitchFamily="34" charset="0"/>
              </a:rPr>
              <a:t>1. Đóng vai Nhím trắng, Nhím nâu trong lần gặp lại để nói tiếp các câu?</a:t>
            </a:r>
          </a:p>
        </p:txBody>
      </p:sp>
      <p:pic>
        <p:nvPicPr>
          <p:cNvPr id="6" name="Content Placeholder 5"/>
          <p:cNvPicPr>
            <a:picLocks noGrp="1" noChangeAspect="1"/>
          </p:cNvPicPr>
          <p:nvPr>
            <p:ph idx="1"/>
          </p:nvPr>
        </p:nvPicPr>
        <p:blipFill>
          <a:blip r:embed="rId3"/>
          <a:stretch>
            <a:fillRect/>
          </a:stretch>
        </p:blipFill>
        <p:spPr>
          <a:xfrm>
            <a:off x="1708785" y="1598930"/>
            <a:ext cx="8134350" cy="3282950"/>
          </a:xfrm>
          <a:prstGeom prst="rect">
            <a:avLst/>
          </a:prstGeom>
        </p:spPr>
      </p:pic>
      <p:sp>
        <p:nvSpPr>
          <p:cNvPr id="7" name="Rounded Rectangle 6"/>
          <p:cNvSpPr/>
          <p:nvPr/>
        </p:nvSpPr>
        <p:spPr>
          <a:xfrm>
            <a:off x="1709420" y="5051425"/>
            <a:ext cx="7449185" cy="1297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Nhím trắng: Xin lỗi, tớ không biết đây là nhà của bạn</a:t>
            </a:r>
          </a:p>
          <a:p>
            <a:pPr algn="ctr"/>
            <a:r>
              <a:rPr lang="en-US" sz="2400">
                <a:latin typeface="Arial-Rounded" panose="020B0500000000000000" pitchFamily="34" charset="0"/>
                <a:cs typeface="Arial-Rounded" panose="020B0500000000000000" pitchFamily="34" charset="0"/>
              </a:rPr>
              <a:t>Nhím nâu: Đứng ngại, gặp lại bạn tôi thấy rất vui!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10">
                <a:latin typeface="Arial-Rounded" panose="020B0500000000000000" pitchFamily="34" charset="0"/>
                <a:cs typeface="Arial-Rounded" panose="020B0500000000000000" pitchFamily="34" charset="0"/>
              </a:rPr>
              <a:t>2. Đóng vai Bình và An để nói và đáp lời xin lỗi trong tình huống: Bình vô tình va vào An, làm An ngã.</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1682750" y="2134870"/>
            <a:ext cx="8084185" cy="12071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sz="2800">
                <a:latin typeface="Arial-Rounded" panose="020B0500000000000000" pitchFamily="34" charset="0"/>
                <a:cs typeface="Arial-Rounded" panose="020B0500000000000000" pitchFamily="34" charset="0"/>
              </a:rPr>
              <a:t>Bình: Xin lỗi cậu có sao không?</a:t>
            </a:r>
          </a:p>
          <a:p>
            <a:pPr algn="just"/>
            <a:r>
              <a:rPr lang="en-US" sz="2800">
                <a:latin typeface="Arial-Rounded" panose="020B0500000000000000" pitchFamily="34" charset="0"/>
                <a:cs typeface="Arial-Rounded" panose="020B0500000000000000" pitchFamily="34" charset="0"/>
              </a:rPr>
              <a:t>An: Tớ không sao, lần sau cậu chú ý hơn nha!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2056130"/>
            <a:ext cx="12077700" cy="3232785"/>
          </a:xfrm>
          <a:prstGeom prst="rect">
            <a:avLst/>
          </a:prstGeom>
          <a:noFill/>
          <a:ln>
            <a:noFill/>
          </a:ln>
        </p:spPr>
      </p:pic>
      <p:sp>
        <p:nvSpPr>
          <p:cNvPr id="19462" name="TextBox 8"/>
          <p:cNvSpPr txBox="1"/>
          <p:nvPr/>
        </p:nvSpPr>
        <p:spPr>
          <a:xfrm>
            <a:off x="114300" y="2401570"/>
            <a:ext cx="1348168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Thấy nhím trắng tốt bụng, nhím nâu đã nhận lời kết bạn. Cả</a:t>
            </a:r>
          </a:p>
        </p:txBody>
      </p:sp>
      <p:sp>
        <p:nvSpPr>
          <p:cNvPr id="2" name="Rounded Rectangle 1"/>
          <p:cNvSpPr/>
          <p:nvPr/>
        </p:nvSpPr>
        <p:spPr>
          <a:xfrm>
            <a:off x="245110" y="365125"/>
            <a:ext cx="2442845"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Nghe - viết</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Rounded Rectangle 3"/>
          <p:cNvSpPr/>
          <p:nvPr/>
        </p:nvSpPr>
        <p:spPr>
          <a:xfrm>
            <a:off x="4417695" y="937895"/>
            <a:ext cx="4633595" cy="7531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Nhím nâu kết bạn</a:t>
            </a:r>
          </a:p>
        </p:txBody>
      </p:sp>
      <p:sp>
        <p:nvSpPr>
          <p:cNvPr id="6" name="TextBox 8"/>
          <p:cNvSpPr txBox="1"/>
          <p:nvPr/>
        </p:nvSpPr>
        <p:spPr>
          <a:xfrm>
            <a:off x="114300" y="3136900"/>
            <a:ext cx="1348168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hai cùng trang trí chỗ ở cho đẹp. Chúng trải qua những ngày vui </a:t>
            </a:r>
          </a:p>
        </p:txBody>
      </p:sp>
      <p:sp>
        <p:nvSpPr>
          <p:cNvPr id="7" name="TextBox 8"/>
          <p:cNvSpPr txBox="1"/>
          <p:nvPr/>
        </p:nvSpPr>
        <p:spPr>
          <a:xfrm>
            <a:off x="114300" y="3821430"/>
            <a:ext cx="1348168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vẻ, ấm áp vì không phải sống một mình giữa mùa đông lạnh giá.</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2"/>
                                        </p:tgtEl>
                                        <p:attrNameLst>
                                          <p:attrName>style.visibility</p:attrName>
                                        </p:attrNameLst>
                                      </p:cBhvr>
                                      <p:to>
                                        <p:strVal val="visible"/>
                                      </p:to>
                                    </p:set>
                                    <p:animEffect transition="in" filter="checkerboard(across)">
                                      <p:cBhvr>
                                        <p:cTn id="12" dur="500"/>
                                        <p:tgtEl>
                                          <p:spTgt spid="1946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animBg="1"/>
      <p:bldP spid="4" grpId="1" animBg="1"/>
      <p:bldP spid="6" grpId="0"/>
      <p:bldP spid="6" grpId="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0"/>
            <a:ext cx="10515600" cy="1325563"/>
          </a:xfrm>
        </p:spPr>
        <p:txBody>
          <a:bodyPr>
            <a:normAutofit/>
          </a:bodyPr>
          <a:lstStyle/>
          <a:p>
            <a:r>
              <a:rPr lang="en-US">
                <a:latin typeface="Arial-Rounded" panose="020B0500000000000000" pitchFamily="34" charset="0"/>
                <a:cs typeface="Arial-Rounded" panose="020B0500000000000000" pitchFamily="34" charset="0"/>
                <a:sym typeface="+mn-ea"/>
              </a:rPr>
              <a:t>2. Chọn g hoặc gh thay cho ô vuông</a:t>
            </a:r>
            <a:endParaRPr lang="en-US">
              <a:latin typeface="Arial-Rounded" panose="020B0500000000000000" pitchFamily="34" charset="0"/>
              <a:cs typeface="Arial-Rounded" panose="020B0500000000000000" pitchFamily="34" charset="0"/>
            </a:endParaRPr>
          </a:p>
        </p:txBody>
      </p:sp>
      <p:sp>
        <p:nvSpPr>
          <p:cNvPr id="5" name="Text Box 4"/>
          <p:cNvSpPr txBox="1"/>
          <p:nvPr/>
        </p:nvSpPr>
        <p:spPr>
          <a:xfrm>
            <a:off x="638175" y="1204595"/>
            <a:ext cx="7496175" cy="2306955"/>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Suối gặp bạn rồi</a:t>
            </a:r>
          </a:p>
          <a:p>
            <a:r>
              <a:rPr lang="en-US" sz="3600">
                <a:latin typeface="Arial-Rounded" panose="020B0500000000000000" pitchFamily="34" charset="0"/>
                <a:cs typeface="Arial-Rounded" panose="020B0500000000000000" pitchFamily="34" charset="0"/>
              </a:rPr>
              <a:t>Góp thành sông lớn</a:t>
            </a:r>
          </a:p>
          <a:p>
            <a:r>
              <a:rPr lang="en-US" sz="3600">
                <a:latin typeface="Arial-Rounded" panose="020B0500000000000000" pitchFamily="34" charset="0"/>
                <a:cs typeface="Arial-Rounded" panose="020B0500000000000000" pitchFamily="34" charset="0"/>
              </a:rPr>
              <a:t>Sông đi ra biển</a:t>
            </a:r>
          </a:p>
          <a:p>
            <a:r>
              <a:rPr lang="en-US" sz="3600">
                <a:latin typeface="Arial-Rounded" panose="020B0500000000000000" pitchFamily="34" charset="0"/>
                <a:cs typeface="Arial-Rounded" panose="020B0500000000000000" pitchFamily="34" charset="0"/>
              </a:rPr>
              <a:t>Biển thành mênh mông</a:t>
            </a:r>
          </a:p>
        </p:txBody>
      </p:sp>
      <p:pic>
        <p:nvPicPr>
          <p:cNvPr id="9" name="Content Placeholder 8" descr="0083"/>
          <p:cNvPicPr>
            <a:picLocks noGrp="1" noChangeAspect="1"/>
          </p:cNvPicPr>
          <p:nvPr>
            <p:ph idx="1"/>
          </p:nvPr>
        </p:nvPicPr>
        <p:blipFill>
          <a:blip r:embed="rId2"/>
          <a:stretch>
            <a:fillRect/>
          </a:stretch>
        </p:blipFill>
        <p:spPr>
          <a:xfrm>
            <a:off x="1543685" y="1325880"/>
            <a:ext cx="370840" cy="523240"/>
          </a:xfrm>
          <a:prstGeom prst="rect">
            <a:avLst/>
          </a:prstGeom>
        </p:spPr>
      </p:pic>
      <p:pic>
        <p:nvPicPr>
          <p:cNvPr id="10" name="Content Placeholder 8" descr="0083"/>
          <p:cNvPicPr>
            <a:picLocks noChangeAspect="1"/>
          </p:cNvPicPr>
          <p:nvPr/>
        </p:nvPicPr>
        <p:blipFill>
          <a:blip r:embed="rId2"/>
          <a:stretch>
            <a:fillRect/>
          </a:stretch>
        </p:blipFill>
        <p:spPr>
          <a:xfrm>
            <a:off x="638175" y="1849120"/>
            <a:ext cx="370840" cy="543560"/>
          </a:xfrm>
          <a:prstGeom prst="rect">
            <a:avLst/>
          </a:prstGeom>
        </p:spPr>
      </p:pic>
      <p:sp>
        <p:nvSpPr>
          <p:cNvPr id="3" name="Text Box 2"/>
          <p:cNvSpPr txBox="1"/>
          <p:nvPr/>
        </p:nvSpPr>
        <p:spPr>
          <a:xfrm>
            <a:off x="6550660" y="1325880"/>
            <a:ext cx="7496175"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 Quả gấc nào mà chín</a:t>
            </a:r>
          </a:p>
          <a:p>
            <a:r>
              <a:rPr lang="en-US" sz="3600">
                <a:latin typeface="Arial-Rounded" panose="020B0500000000000000" pitchFamily="34" charset="0"/>
                <a:cs typeface="Arial-Rounded" panose="020B0500000000000000" pitchFamily="34" charset="0"/>
              </a:rPr>
              <a:t>Cũng gặp được mặt trời</a:t>
            </a:r>
          </a:p>
        </p:txBody>
      </p:sp>
      <p:pic>
        <p:nvPicPr>
          <p:cNvPr id="6" name="Content Placeholder 8" descr="0083"/>
          <p:cNvPicPr>
            <a:picLocks noChangeAspect="1"/>
          </p:cNvPicPr>
          <p:nvPr/>
        </p:nvPicPr>
        <p:blipFill>
          <a:blip r:embed="rId2"/>
          <a:stretch>
            <a:fillRect/>
          </a:stretch>
        </p:blipFill>
        <p:spPr>
          <a:xfrm>
            <a:off x="7763510" y="1437640"/>
            <a:ext cx="370840" cy="523240"/>
          </a:xfrm>
          <a:prstGeom prst="rect">
            <a:avLst/>
          </a:prstGeom>
        </p:spPr>
      </p:pic>
      <p:pic>
        <p:nvPicPr>
          <p:cNvPr id="7" name="Content Placeholder 8" descr="0083"/>
          <p:cNvPicPr>
            <a:picLocks noChangeAspect="1"/>
          </p:cNvPicPr>
          <p:nvPr/>
        </p:nvPicPr>
        <p:blipFill>
          <a:blip r:embed="rId2"/>
          <a:stretch>
            <a:fillRect/>
          </a:stretch>
        </p:blipFill>
        <p:spPr>
          <a:xfrm>
            <a:off x="7672070" y="2001520"/>
            <a:ext cx="370840" cy="523240"/>
          </a:xfrm>
          <a:prstGeom prst="rect">
            <a:avLst/>
          </a:prstGeom>
        </p:spPr>
      </p:pic>
      <p:sp>
        <p:nvSpPr>
          <p:cNvPr id="8" name="Text Box 7"/>
          <p:cNvSpPr txBox="1"/>
          <p:nvPr/>
        </p:nvSpPr>
        <p:spPr>
          <a:xfrm>
            <a:off x="6409055" y="3131820"/>
            <a:ext cx="7496175"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 Nắng ghé vào cửa lớp</a:t>
            </a:r>
          </a:p>
          <a:p>
            <a:r>
              <a:rPr lang="en-US" sz="3600">
                <a:latin typeface="Arial-Rounded" panose="020B0500000000000000" pitchFamily="34" charset="0"/>
                <a:cs typeface="Arial-Rounded" panose="020B0500000000000000" pitchFamily="34" charset="0"/>
              </a:rPr>
              <a:t>  Xem chúng em học bài</a:t>
            </a:r>
          </a:p>
        </p:txBody>
      </p:sp>
      <p:pic>
        <p:nvPicPr>
          <p:cNvPr id="15" name="Content Placeholder 8" descr="0083"/>
          <p:cNvPicPr>
            <a:picLocks noChangeAspect="1"/>
          </p:cNvPicPr>
          <p:nvPr/>
        </p:nvPicPr>
        <p:blipFill>
          <a:blip r:embed="rId2"/>
          <a:stretch>
            <a:fillRect/>
          </a:stretch>
        </p:blipFill>
        <p:spPr>
          <a:xfrm>
            <a:off x="7834630" y="3273425"/>
            <a:ext cx="370840" cy="52324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xit" presetSubtype="12" fill="hold" nodeType="clickEffect">
                                  <p:stCondLst>
                                    <p:cond delay="0"/>
                                  </p:stCondLst>
                                  <p:childTnLst>
                                    <p:animEffect transition="out" filter="strips(downLeft)">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120"/>
            <a:ext cx="10515600" cy="1325563"/>
          </a:xfrm>
        </p:spPr>
        <p:txBody>
          <a:bodyPr/>
          <a:lstStyle/>
          <a:p>
            <a:r>
              <a:rPr lang="en-US">
                <a:latin typeface="Arial-Rounded" panose="020B0500000000000000" pitchFamily="34" charset="0"/>
                <a:cs typeface="Arial-Rounded" panose="020B0500000000000000" pitchFamily="34" charset="0"/>
              </a:rPr>
              <a:t>3. Chọn a hoặc b</a:t>
            </a:r>
          </a:p>
        </p:txBody>
      </p:sp>
      <p:sp>
        <p:nvSpPr>
          <p:cNvPr id="4" name="Title 1"/>
          <p:cNvSpPr>
            <a:spLocks noGrp="1"/>
          </p:cNvSpPr>
          <p:nvPr/>
        </p:nvSpPr>
        <p:spPr>
          <a:xfrm>
            <a:off x="716280" y="10140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latin typeface="Arial-Rounded" panose="020B0500000000000000" pitchFamily="34" charset="0"/>
                <a:cs typeface="Arial-Rounded" panose="020B0500000000000000" pitchFamily="34" charset="0"/>
              </a:rPr>
              <a:t>a. Tìm từ có tiếng chứ iu hoặc ưu.</a:t>
            </a:r>
          </a:p>
        </p:txBody>
      </p:sp>
      <p:sp>
        <p:nvSpPr>
          <p:cNvPr id="5" name="Cloud 4"/>
          <p:cNvSpPr/>
          <p:nvPr/>
        </p:nvSpPr>
        <p:spPr>
          <a:xfrm>
            <a:off x="2961005" y="2368550"/>
            <a:ext cx="6480810" cy="119697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líu lo, lưu luyến, quả lựu, ríu rít, mưu kế</a:t>
            </a:r>
          </a:p>
        </p:txBody>
      </p:sp>
      <p:sp>
        <p:nvSpPr>
          <p:cNvPr id="6" name="Title 1"/>
          <p:cNvSpPr>
            <a:spLocks noGrp="1"/>
          </p:cNvSpPr>
          <p:nvPr/>
        </p:nvSpPr>
        <p:spPr>
          <a:xfrm>
            <a:off x="614680" y="3823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latin typeface="Arial-Rounded" panose="020B0500000000000000" pitchFamily="34" charset="0"/>
                <a:cs typeface="Arial-Rounded" panose="020B0500000000000000" pitchFamily="34" charset="0"/>
              </a:rPr>
              <a:t>b. Tìm từ có tiếng chứa iên hoặc iêng</a:t>
            </a:r>
          </a:p>
        </p:txBody>
      </p:sp>
      <p:sp>
        <p:nvSpPr>
          <p:cNvPr id="9" name="Cloud 8"/>
          <p:cNvSpPr/>
          <p:nvPr/>
        </p:nvSpPr>
        <p:spPr>
          <a:xfrm>
            <a:off x="2855595" y="5149850"/>
            <a:ext cx="6480810" cy="119697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hiền lành, siêng năng, liên thiên, chao liệng.</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2"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2"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across)">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2"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heckerboard(across)">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heckerboard(across)">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4" grpId="0"/>
      <p:bldP spid="4" grpId="1"/>
      <p:bldP spid="4" grpId="2"/>
      <p:bldP spid="4" grpId="3"/>
      <p:bldP spid="5" grpId="0" animBg="1"/>
      <p:bldP spid="5" grpId="1" animBg="1"/>
      <p:bldP spid="6" grpId="0"/>
      <p:bldP spid="6" grpId="1"/>
      <p:bldP spid="6" grpId="2"/>
      <p:bldP spid="6" grpId="3"/>
      <p:bldP spid="9" grpId="0" bldLvl="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8131-1A7D-4F3E-9BBD-2FAE29C6BB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AA5361-3A14-4E0B-B5CA-6BE5EF754D26}"/>
              </a:ext>
            </a:extLst>
          </p:cNvPr>
          <p:cNvSpPr>
            <a:spLocks noGrp="1"/>
          </p:cNvSpPr>
          <p:nvPr>
            <p:ph idx="1"/>
          </p:nvPr>
        </p:nvSpPr>
        <p:spPr/>
        <p:txBody>
          <a:bodyPr/>
          <a:lstStyle/>
          <a:p>
            <a:endParaRPr lang="en-US" dirty="0"/>
          </a:p>
        </p:txBody>
      </p:sp>
      <p:sp>
        <p:nvSpPr>
          <p:cNvPr id="4" name="Text Box 1">
            <a:extLst>
              <a:ext uri="{FF2B5EF4-FFF2-40B4-BE49-F238E27FC236}">
                <a16:creationId xmlns:a16="http://schemas.microsoft.com/office/drawing/2014/main" id="{C0730D8E-2290-4410-A75A-B42269972D52}"/>
              </a:ext>
            </a:extLst>
          </p:cNvPr>
          <p:cNvSpPr txBox="1"/>
          <p:nvPr/>
        </p:nvSpPr>
        <p:spPr>
          <a:xfrm>
            <a:off x="2068195" y="487045"/>
            <a:ext cx="9504045"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Xếp các từ ngữ dưới đây vào nhóm thích hợp</a:t>
            </a:r>
          </a:p>
        </p:txBody>
      </p:sp>
      <p:pic>
        <p:nvPicPr>
          <p:cNvPr id="5" name="Picture 4">
            <a:extLst>
              <a:ext uri="{FF2B5EF4-FFF2-40B4-BE49-F238E27FC236}">
                <a16:creationId xmlns:a16="http://schemas.microsoft.com/office/drawing/2014/main" id="{C986E3BB-98BE-46DB-A205-220A5DF41E69}"/>
              </a:ext>
            </a:extLst>
          </p:cNvPr>
          <p:cNvPicPr>
            <a:picLocks noChangeAspect="1"/>
          </p:cNvPicPr>
          <p:nvPr/>
        </p:nvPicPr>
        <p:blipFill>
          <a:blip r:embed="rId2"/>
          <a:stretch>
            <a:fillRect/>
          </a:stretch>
        </p:blipFill>
        <p:spPr>
          <a:xfrm>
            <a:off x="2001520" y="1515110"/>
            <a:ext cx="8027670" cy="2183130"/>
          </a:xfrm>
          <a:prstGeom prst="rect">
            <a:avLst/>
          </a:prstGeom>
        </p:spPr>
      </p:pic>
      <p:sp>
        <p:nvSpPr>
          <p:cNvPr id="6" name="Rounded Rectangle 3">
            <a:extLst>
              <a:ext uri="{FF2B5EF4-FFF2-40B4-BE49-F238E27FC236}">
                <a16:creationId xmlns:a16="http://schemas.microsoft.com/office/drawing/2014/main" id="{55801FAC-A890-471C-BB1A-97E1119A93DE}"/>
              </a:ext>
            </a:extLst>
          </p:cNvPr>
          <p:cNvSpPr/>
          <p:nvPr/>
        </p:nvSpPr>
        <p:spPr>
          <a:xfrm>
            <a:off x="1915795" y="5020945"/>
            <a:ext cx="4037965" cy="7810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Từ ngữ chỉ hoạt động</a:t>
            </a:r>
          </a:p>
        </p:txBody>
      </p:sp>
      <p:sp>
        <p:nvSpPr>
          <p:cNvPr id="7" name="Rounded Rectangle 4">
            <a:extLst>
              <a:ext uri="{FF2B5EF4-FFF2-40B4-BE49-F238E27FC236}">
                <a16:creationId xmlns:a16="http://schemas.microsoft.com/office/drawing/2014/main" id="{7B98591C-29FB-4C57-9261-AC592487A13F}"/>
              </a:ext>
            </a:extLst>
          </p:cNvPr>
          <p:cNvSpPr/>
          <p:nvPr/>
        </p:nvSpPr>
        <p:spPr>
          <a:xfrm>
            <a:off x="6611620" y="5020945"/>
            <a:ext cx="4037965" cy="7810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Từ ngữ chỉ đặc điểm</a:t>
            </a:r>
          </a:p>
        </p:txBody>
      </p:sp>
      <p:cxnSp>
        <p:nvCxnSpPr>
          <p:cNvPr id="8" name="Straight Arrow Connector 7">
            <a:extLst>
              <a:ext uri="{FF2B5EF4-FFF2-40B4-BE49-F238E27FC236}">
                <a16:creationId xmlns:a16="http://schemas.microsoft.com/office/drawing/2014/main" id="{3ABD7F42-417E-49D2-9AFD-CC1C9BCFB8FA}"/>
              </a:ext>
            </a:extLst>
          </p:cNvPr>
          <p:cNvCxnSpPr>
            <a:endCxn id="6" idx="0"/>
          </p:cNvCxnSpPr>
          <p:nvPr/>
        </p:nvCxnSpPr>
        <p:spPr>
          <a:xfrm>
            <a:off x="2859405" y="2444750"/>
            <a:ext cx="1075690" cy="257619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BD9EAD49-50CE-42D3-A3EC-82BF1DB78874}"/>
              </a:ext>
            </a:extLst>
          </p:cNvPr>
          <p:cNvCxnSpPr>
            <a:endCxn id="7" idx="0"/>
          </p:cNvCxnSpPr>
          <p:nvPr/>
        </p:nvCxnSpPr>
        <p:spPr>
          <a:xfrm>
            <a:off x="5781040" y="2424430"/>
            <a:ext cx="2849880" cy="259651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9CBA0F7C-E362-4834-A15E-CD590DBB6359}"/>
              </a:ext>
            </a:extLst>
          </p:cNvPr>
          <p:cNvCxnSpPr/>
          <p:nvPr/>
        </p:nvCxnSpPr>
        <p:spPr>
          <a:xfrm flipH="1">
            <a:off x="3965575" y="2424430"/>
            <a:ext cx="4604385" cy="257619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1ED3DFAC-17E0-4364-9BD4-8196C9669386}"/>
              </a:ext>
            </a:extLst>
          </p:cNvPr>
          <p:cNvCxnSpPr/>
          <p:nvPr/>
        </p:nvCxnSpPr>
        <p:spPr>
          <a:xfrm flipH="1">
            <a:off x="3935095" y="3377565"/>
            <a:ext cx="547370" cy="161290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45868398-27B3-4E7C-A3F4-69D70FD6AECB}"/>
              </a:ext>
            </a:extLst>
          </p:cNvPr>
          <p:cNvCxnSpPr/>
          <p:nvPr/>
        </p:nvCxnSpPr>
        <p:spPr>
          <a:xfrm>
            <a:off x="6003925" y="3550285"/>
            <a:ext cx="2626995" cy="147066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6AC6B010-20D5-44FA-9BEC-EC1E48848EE0}"/>
              </a:ext>
            </a:extLst>
          </p:cNvPr>
          <p:cNvCxnSpPr/>
          <p:nvPr/>
        </p:nvCxnSpPr>
        <p:spPr>
          <a:xfrm flipH="1">
            <a:off x="8600440" y="3357245"/>
            <a:ext cx="243840" cy="165354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246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heckerboard(across)">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6F8B-1EFF-46AD-8A09-62B7F3C940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0C4782-681F-4636-8D13-EF1394C01CE8}"/>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id="{DE2964B3-CD65-412E-B134-84ECE9422224}"/>
              </a:ext>
            </a:extLst>
          </p:cNvPr>
          <p:cNvSpPr txBox="1"/>
          <p:nvPr/>
        </p:nvSpPr>
        <p:spPr>
          <a:xfrm>
            <a:off x="1875790" y="330835"/>
            <a:ext cx="10247630" cy="1076325"/>
          </a:xfrm>
          <a:prstGeom prst="rect">
            <a:avLst/>
          </a:prstGeom>
          <a:noFill/>
        </p:spPr>
        <p:txBody>
          <a:bodyPr wrap="square" rtlCol="0" anchor="t">
            <a:spAutoFit/>
          </a:bodyPr>
          <a:lstStyle/>
          <a:p>
            <a:r>
              <a:rPr lang="en-US" sz="3200">
                <a:latin typeface="Arial-Rounded" panose="020B0500000000000000" pitchFamily="34" charset="0"/>
                <a:cs typeface="Arial-Rounded" panose="020B0500000000000000" pitchFamily="34" charset="0"/>
              </a:rPr>
              <a:t>2. Chọn từ ngữ chỉ hoạt động đã tìm được ở bài tập 1 thay cho ô vuông:</a:t>
            </a:r>
          </a:p>
        </p:txBody>
      </p:sp>
      <p:pic>
        <p:nvPicPr>
          <p:cNvPr id="5" name="Picture 4">
            <a:extLst>
              <a:ext uri="{FF2B5EF4-FFF2-40B4-BE49-F238E27FC236}">
                <a16:creationId xmlns:a16="http://schemas.microsoft.com/office/drawing/2014/main" id="{574714C6-3F7D-400E-801C-1457FF64A0A4}"/>
              </a:ext>
            </a:extLst>
          </p:cNvPr>
          <p:cNvPicPr>
            <a:picLocks noChangeAspect="1"/>
          </p:cNvPicPr>
          <p:nvPr/>
        </p:nvPicPr>
        <p:blipFill>
          <a:blip r:embed="rId2"/>
          <a:stretch>
            <a:fillRect/>
          </a:stretch>
        </p:blipFill>
        <p:spPr>
          <a:xfrm>
            <a:off x="1561465" y="1590675"/>
            <a:ext cx="8848725" cy="4908550"/>
          </a:xfrm>
          <a:prstGeom prst="rect">
            <a:avLst/>
          </a:prstGeom>
        </p:spPr>
      </p:pic>
      <p:sp>
        <p:nvSpPr>
          <p:cNvPr id="6" name="Rounded Rectangle 3">
            <a:extLst>
              <a:ext uri="{FF2B5EF4-FFF2-40B4-BE49-F238E27FC236}">
                <a16:creationId xmlns:a16="http://schemas.microsoft.com/office/drawing/2014/main" id="{6F103084-BB23-4C03-9525-6EEDC31836E0}"/>
              </a:ext>
            </a:extLst>
          </p:cNvPr>
          <p:cNvSpPr/>
          <p:nvPr/>
        </p:nvSpPr>
        <p:spPr>
          <a:xfrm>
            <a:off x="435610" y="5567998"/>
            <a:ext cx="1501140" cy="6699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nhường bạn</a:t>
            </a:r>
          </a:p>
        </p:txBody>
      </p:sp>
      <p:sp>
        <p:nvSpPr>
          <p:cNvPr id="7" name="Rounded Rectangle 4">
            <a:extLst>
              <a:ext uri="{FF2B5EF4-FFF2-40B4-BE49-F238E27FC236}">
                <a16:creationId xmlns:a16="http://schemas.microsoft.com/office/drawing/2014/main" id="{AFDC4629-30BF-49CF-8428-34DF1B97DC5E}"/>
              </a:ext>
            </a:extLst>
          </p:cNvPr>
          <p:cNvSpPr/>
          <p:nvPr/>
        </p:nvSpPr>
        <p:spPr>
          <a:xfrm>
            <a:off x="374650" y="3956050"/>
            <a:ext cx="1501140" cy="6699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giúp đỡ</a:t>
            </a:r>
          </a:p>
        </p:txBody>
      </p:sp>
      <p:sp>
        <p:nvSpPr>
          <p:cNvPr id="8" name="Rounded Rectangle 5">
            <a:extLst>
              <a:ext uri="{FF2B5EF4-FFF2-40B4-BE49-F238E27FC236}">
                <a16:creationId xmlns:a16="http://schemas.microsoft.com/office/drawing/2014/main" id="{03710343-6C13-424E-BB71-B0A0B7F39CEE}"/>
              </a:ext>
            </a:extLst>
          </p:cNvPr>
          <p:cNvSpPr/>
          <p:nvPr/>
        </p:nvSpPr>
        <p:spPr>
          <a:xfrm>
            <a:off x="247968" y="2297748"/>
            <a:ext cx="1501140" cy="6699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Arial-Rounded" panose="020B0500000000000000" pitchFamily="34" charset="0"/>
                <a:cs typeface="Arial-Rounded" panose="020B0500000000000000" pitchFamily="34" charset="0"/>
              </a:rPr>
              <a:t>chia </a:t>
            </a:r>
            <a:r>
              <a:rPr lang="en-US" dirty="0" err="1">
                <a:latin typeface="Arial-Rounded" panose="020B0500000000000000" pitchFamily="34" charset="0"/>
                <a:cs typeface="Arial-Rounded" panose="020B0500000000000000" pitchFamily="34" charset="0"/>
              </a:rPr>
              <a:t>sẻ</a:t>
            </a:r>
            <a:endParaRPr lang="en-US"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794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bldLvl="0" animBg="1"/>
      <p:bldP spid="7" grpId="1" animBg="1"/>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 tha lâu cũng đầy....</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Tổ</a:t>
            </a:r>
            <a:endParaRPr 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C0464-00B7-408E-9575-CCEEBB6C26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D1D1F8-F55A-44B6-8430-75C4AE857603}"/>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id="{9D156A37-8C95-4AC0-AAEA-7EAD03FECF2C}"/>
              </a:ext>
            </a:extLst>
          </p:cNvPr>
          <p:cNvSpPr txBox="1"/>
          <p:nvPr/>
        </p:nvSpPr>
        <p:spPr>
          <a:xfrm>
            <a:off x="1714500" y="344805"/>
            <a:ext cx="1001966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3. Đặt một câu nói về hoạt động của các bạn trong tranh:</a:t>
            </a:r>
          </a:p>
        </p:txBody>
      </p:sp>
      <p:pic>
        <p:nvPicPr>
          <p:cNvPr id="5" name="Picture 4">
            <a:extLst>
              <a:ext uri="{FF2B5EF4-FFF2-40B4-BE49-F238E27FC236}">
                <a16:creationId xmlns:a16="http://schemas.microsoft.com/office/drawing/2014/main" id="{91B1452E-E669-4EBE-A994-156DD0DE5904}"/>
              </a:ext>
            </a:extLst>
          </p:cNvPr>
          <p:cNvPicPr>
            <a:picLocks noChangeAspect="1"/>
          </p:cNvPicPr>
          <p:nvPr/>
        </p:nvPicPr>
        <p:blipFill>
          <a:blip r:embed="rId2"/>
          <a:stretch>
            <a:fillRect/>
          </a:stretch>
        </p:blipFill>
        <p:spPr>
          <a:xfrm>
            <a:off x="1790065" y="1400175"/>
            <a:ext cx="9362440" cy="3724275"/>
          </a:xfrm>
          <a:prstGeom prst="rect">
            <a:avLst/>
          </a:prstGeom>
        </p:spPr>
      </p:pic>
      <p:sp>
        <p:nvSpPr>
          <p:cNvPr id="6" name="Rounded Rectangle 4">
            <a:extLst>
              <a:ext uri="{FF2B5EF4-FFF2-40B4-BE49-F238E27FC236}">
                <a16:creationId xmlns:a16="http://schemas.microsoft.com/office/drawing/2014/main" id="{8EA6D874-FB9A-40FD-8AB7-1866C87D9735}"/>
              </a:ext>
            </a:extLst>
          </p:cNvPr>
          <p:cNvSpPr/>
          <p:nvPr/>
        </p:nvSpPr>
        <p:spPr>
          <a:xfrm>
            <a:off x="6947535" y="4594860"/>
            <a:ext cx="4726305" cy="8820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Cô giáo và các bạn đến thăm bạn Hoa bị ốm.</a:t>
            </a:r>
          </a:p>
        </p:txBody>
      </p:sp>
    </p:spTree>
    <p:extLst>
      <p:ext uri="{BB962C8B-B14F-4D97-AF65-F5344CB8AC3E}">
        <p14:creationId xmlns:p14="http://schemas.microsoft.com/office/powerpoint/2010/main" val="320898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357C-FDBE-42EA-AC9B-070B61616C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CDD7E5-AA60-40DF-90D1-39282FDED54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7A3014C-3A63-48C8-8A5E-396CD91765DB}"/>
              </a:ext>
            </a:extLst>
          </p:cNvPr>
          <p:cNvPicPr>
            <a:picLocks noChangeAspect="1"/>
          </p:cNvPicPr>
          <p:nvPr/>
        </p:nvPicPr>
        <p:blipFill>
          <a:blip r:embed="rId2"/>
          <a:stretch>
            <a:fillRect/>
          </a:stretch>
        </p:blipFill>
        <p:spPr>
          <a:xfrm>
            <a:off x="1179830" y="1280160"/>
            <a:ext cx="9601835" cy="3425825"/>
          </a:xfrm>
          <a:prstGeom prst="rect">
            <a:avLst/>
          </a:prstGeom>
        </p:spPr>
      </p:pic>
      <p:sp>
        <p:nvSpPr>
          <p:cNvPr id="6" name="Rounded Rectangle 2">
            <a:extLst>
              <a:ext uri="{FF2B5EF4-FFF2-40B4-BE49-F238E27FC236}">
                <a16:creationId xmlns:a16="http://schemas.microsoft.com/office/drawing/2014/main" id="{DA696311-0358-45C0-B802-0D0E8029D857}"/>
              </a:ext>
            </a:extLst>
          </p:cNvPr>
          <p:cNvSpPr/>
          <p:nvPr/>
        </p:nvSpPr>
        <p:spPr>
          <a:xfrm>
            <a:off x="1622425" y="4958080"/>
            <a:ext cx="4351020" cy="6489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cs typeface="Arial-Rounded" panose="020B0500000000000000" pitchFamily="34" charset="0"/>
              </a:rPr>
              <a:t>Phong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và</a:t>
            </a:r>
            <a:r>
              <a:rPr lang="en-US" sz="2400" dirty="0">
                <a:latin typeface="Arial-Rounded" panose="020B0500000000000000" pitchFamily="34" charset="0"/>
                <a:cs typeface="Arial-Rounded" panose="020B0500000000000000" pitchFamily="34" charset="0"/>
              </a:rPr>
              <a:t> Mai </a:t>
            </a:r>
            <a:r>
              <a:rPr lang="en-US" sz="2400" dirty="0" err="1">
                <a:latin typeface="Arial-Rounded" panose="020B0500000000000000" pitchFamily="34" charset="0"/>
                <a:cs typeface="Arial-Rounded" panose="020B0500000000000000" pitchFamily="34" charset="0"/>
              </a:rPr>
              <a:t>làm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trực</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nhật</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lớp</a:t>
            </a:r>
            <a:r>
              <a:rPr lang="en-US" sz="2400" dirty="0">
                <a:latin typeface="Arial-Rounded" panose="020B0500000000000000" pitchFamily="34" charset="0"/>
                <a:cs typeface="Arial-Rounded" panose="020B0500000000000000" pitchFamily="34" charset="0"/>
              </a:rPr>
              <a:t>.</a:t>
            </a:r>
          </a:p>
        </p:txBody>
      </p:sp>
      <p:sp>
        <p:nvSpPr>
          <p:cNvPr id="7" name="Rounded Rectangle 3">
            <a:extLst>
              <a:ext uri="{FF2B5EF4-FFF2-40B4-BE49-F238E27FC236}">
                <a16:creationId xmlns:a16="http://schemas.microsoft.com/office/drawing/2014/main" id="{63EF1D70-EDB4-4A79-9D9E-7E532D6D7530}"/>
              </a:ext>
            </a:extLst>
          </p:cNvPr>
          <p:cNvSpPr/>
          <p:nvPr/>
        </p:nvSpPr>
        <p:spPr>
          <a:xfrm>
            <a:off x="6237605" y="4927600"/>
            <a:ext cx="4351020" cy="6489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cs typeface="Arial-Rounded" panose="020B0500000000000000" pitchFamily="34" charset="0"/>
              </a:rPr>
              <a:t>Các</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bạn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đang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tập</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múa</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hát</a:t>
            </a:r>
            <a:r>
              <a:rPr lang="en-US" sz="2400" dirty="0">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9996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1" animBg="1"/>
      <p:bldP spid="7"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308718" y="1556684"/>
              <a:ext cx="1277944"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CA67DC-A34B-47D9-AB46-31E6CC281E46}"/>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id="{866C7E2F-F1DE-4B50-87A3-1D59ECB6F881}"/>
              </a:ext>
            </a:extLst>
          </p:cNvPr>
          <p:cNvSpPr txBox="1"/>
          <p:nvPr/>
        </p:nvSpPr>
        <p:spPr>
          <a:xfrm>
            <a:off x="1334135" y="789940"/>
            <a:ext cx="10019665" cy="583565"/>
          </a:xfrm>
          <a:prstGeom prst="rect">
            <a:avLst/>
          </a:prstGeom>
          <a:noFill/>
        </p:spPr>
        <p:txBody>
          <a:bodyPr wrap="square" rtlCol="0">
            <a:spAutoFit/>
          </a:bodyPr>
          <a:lstStyle/>
          <a:p>
            <a:r>
              <a:rPr lang="en-US" sz="3200" dirty="0">
                <a:latin typeface="Arial-Rounded" panose="020B0500000000000000" pitchFamily="34" charset="0"/>
                <a:cs typeface="Arial-Rounded" panose="020B0500000000000000" pitchFamily="34" charset="0"/>
              </a:rPr>
              <a:t>1. </a:t>
            </a:r>
            <a:r>
              <a:rPr lang="en-US" sz="3200" dirty="0" err="1">
                <a:latin typeface="Arial-Rounded" panose="020B0500000000000000" pitchFamily="34" charset="0"/>
                <a:cs typeface="Arial-Rounded" panose="020B0500000000000000" pitchFamily="34" charset="0"/>
              </a:rPr>
              <a:t>Kể</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tên</a:t>
            </a:r>
            <a:r>
              <a:rPr lang="en-US" sz="3200" dirty="0">
                <a:latin typeface="Arial-Rounded" panose="020B0500000000000000" pitchFamily="34" charset="0"/>
                <a:cs typeface="Arial-Rounded" panose="020B0500000000000000" pitchFamily="34" charset="0"/>
              </a:rPr>
              <a:t> 1 </a:t>
            </a:r>
            <a:r>
              <a:rPr lang="en-US" sz="3200" dirty="0" err="1">
                <a:latin typeface="Arial-Rounded" panose="020B0500000000000000" pitchFamily="34" charset="0"/>
                <a:cs typeface="Arial-Rounded" panose="020B0500000000000000" pitchFamily="34" charset="0"/>
              </a:rPr>
              <a:t>số</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hoạt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động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của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sinh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trong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ra </a:t>
            </a:r>
            <a:r>
              <a:rPr lang="en-US" sz="3200" dirty="0" err="1">
                <a:latin typeface="Arial-Rounded" panose="020B0500000000000000" pitchFamily="34" charset="0"/>
                <a:cs typeface="Arial-Rounded" panose="020B0500000000000000" pitchFamily="34" charset="0"/>
              </a:rPr>
              <a:t>chơi</a:t>
            </a:r>
            <a:r>
              <a:rPr lang="en-US" sz="3200" dirty="0">
                <a:latin typeface="Arial-Rounded" panose="020B0500000000000000" pitchFamily="34" charset="0"/>
                <a:cs typeface="Arial-Rounded" panose="020B0500000000000000" pitchFamily="34" charset="0"/>
              </a:rPr>
              <a:t>?</a:t>
            </a:r>
          </a:p>
        </p:txBody>
      </p:sp>
      <p:sp>
        <p:nvSpPr>
          <p:cNvPr id="5" name="Cloud 4">
            <a:extLst>
              <a:ext uri="{FF2B5EF4-FFF2-40B4-BE49-F238E27FC236}">
                <a16:creationId xmlns:a16="http://schemas.microsoft.com/office/drawing/2014/main" id="{0075BCBC-178F-47D8-8F71-BE8869BC76D2}"/>
              </a:ext>
            </a:extLst>
          </p:cNvPr>
          <p:cNvSpPr/>
          <p:nvPr/>
        </p:nvSpPr>
        <p:spPr>
          <a:xfrm>
            <a:off x="3208227" y="2977039"/>
            <a:ext cx="5994400" cy="204851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sách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đá</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cầu</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nhảy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chơi</a:t>
            </a:r>
            <a:r>
              <a:rPr lang="en-US" sz="3200" dirty="0">
                <a:latin typeface="Arial-Rounded" panose="020B0500000000000000" pitchFamily="34" charset="0"/>
                <a:cs typeface="Arial-Rounded" panose="020B0500000000000000" pitchFamily="34" charset="0"/>
              </a:rPr>
              <a:t> ô, </a:t>
            </a:r>
            <a:r>
              <a:rPr lang="en-US" sz="3200" dirty="0" err="1">
                <a:latin typeface="Arial-Rounded" panose="020B0500000000000000" pitchFamily="34" charset="0"/>
                <a:cs typeface="Arial-Rounded" panose="020B0500000000000000" pitchFamily="34" charset="0"/>
              </a:rPr>
              <a:t>trốn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đuổi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bắt</a:t>
            </a:r>
            <a:endParaRPr lang="en-US" sz="3200"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856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82B1-5565-4633-A9A5-9207F34A147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5119AFC-3EBB-4D4E-802E-86FF63265EC7}"/>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id="{E0C3ED40-E253-4DF8-A09E-E913B56F5883}"/>
              </a:ext>
            </a:extLst>
          </p:cNvPr>
          <p:cNvSpPr txBox="1"/>
          <p:nvPr/>
        </p:nvSpPr>
        <p:spPr>
          <a:xfrm>
            <a:off x="1714500" y="344805"/>
            <a:ext cx="1001966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2. Viết 3 - 4 câu kể về một giờ ra chơi ở trường em?</a:t>
            </a:r>
          </a:p>
        </p:txBody>
      </p:sp>
      <p:sp>
        <p:nvSpPr>
          <p:cNvPr id="5" name="Rounded Rectangle 2">
            <a:extLst>
              <a:ext uri="{FF2B5EF4-FFF2-40B4-BE49-F238E27FC236}">
                <a16:creationId xmlns:a16="http://schemas.microsoft.com/office/drawing/2014/main" id="{DBBDE164-1F05-4C3B-9150-AA03A765B050}"/>
              </a:ext>
            </a:extLst>
          </p:cNvPr>
          <p:cNvSpPr/>
          <p:nvPr/>
        </p:nvSpPr>
        <p:spPr>
          <a:xfrm>
            <a:off x="1409065" y="1612900"/>
            <a:ext cx="9717405" cy="41484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trống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báo</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hiệu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giờ</a:t>
            </a:r>
            <a:r>
              <a:rPr lang="en-US" sz="2800" dirty="0">
                <a:latin typeface="Arial-Rounded" panose="020B0500000000000000" pitchFamily="34" charset="0"/>
                <a:cs typeface="Arial-Rounded" panose="020B0500000000000000" pitchFamily="34" charset="0"/>
              </a:rPr>
              <a:t> ra </a:t>
            </a:r>
            <a:r>
              <a:rPr lang="en-US" sz="2800" dirty="0" err="1">
                <a:latin typeface="Arial-Rounded" panose="020B0500000000000000" pitchFamily="34" charset="0"/>
                <a:cs typeface="Arial-Rounded" panose="020B0500000000000000" pitchFamily="34" charset="0"/>
              </a:rPr>
              <a:t>chơi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đã</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đến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Các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em</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đứng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lên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chào</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cô</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rồi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ùa</a:t>
            </a:r>
            <a:r>
              <a:rPr lang="en-US" sz="2800" dirty="0">
                <a:latin typeface="Arial-Rounded" panose="020B0500000000000000" pitchFamily="34" charset="0"/>
                <a:cs typeface="Arial-Rounded" panose="020B0500000000000000" pitchFamily="34" charset="0"/>
              </a:rPr>
              <a:t> ra </a:t>
            </a:r>
            <a:r>
              <a:rPr lang="en-US" sz="2800" dirty="0" err="1">
                <a:latin typeface="Arial-Rounded" panose="020B0500000000000000" pitchFamily="34" charset="0"/>
                <a:cs typeface="Arial-Rounded" panose="020B0500000000000000" pitchFamily="34" charset="0"/>
              </a:rPr>
              <a:t>sân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như</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một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đàn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ong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vỡ</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tổ</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Phút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chốc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sân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trường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đã</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rộn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rã</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cười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nói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của</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mấy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trăm</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học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sinh</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đang</a:t>
            </a:r>
            <a:r>
              <a:rPr lang="en-US" sz="2800" dirty="0">
                <a:latin typeface="Arial-Rounded" panose="020B0500000000000000" pitchFamily="34" charset="0"/>
                <a:cs typeface="Arial-Rounded" panose="020B0500000000000000" pitchFamily="34" charset="0"/>
              </a:rPr>
              <a:t> tung </a:t>
            </a:r>
            <a:r>
              <a:rPr lang="en-US" sz="2800" dirty="0" err="1">
                <a:latin typeface="Arial-Rounded" panose="020B0500000000000000" pitchFamily="34" charset="0"/>
                <a:cs typeface="Arial-Rounded" panose="020B0500000000000000" pitchFamily="34" charset="0"/>
              </a:rPr>
              <a:t>tăng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chạy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nhảy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nói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cười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đùa</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chân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chạy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đã</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phá</a:t>
            </a:r>
            <a:r>
              <a:rPr lang="en-US" sz="2800" dirty="0">
                <a:latin typeface="Arial-Rounded" panose="020B0500000000000000" pitchFamily="34" charset="0"/>
                <a:cs typeface="Arial-Rounded" panose="020B0500000000000000" pitchFamily="34" charset="0"/>
              </a:rPr>
              <a:t> tan </a:t>
            </a:r>
            <a:r>
              <a:rPr lang="en-US" sz="2800" dirty="0" err="1">
                <a:latin typeface="Arial-Rounded" panose="020B0500000000000000" pitchFamily="34" charset="0"/>
                <a:cs typeface="Arial-Rounded" panose="020B0500000000000000" pitchFamily="34" charset="0"/>
              </a:rPr>
              <a:t>cái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bầu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không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khí</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yên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lặng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Có</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bạn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thì</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nô</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đùa</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chạy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nhảy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có</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bạn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thì</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ngồi</a:t>
            </a:r>
            <a:r>
              <a:rPr lang="en-US" sz="2800" dirty="0">
                <a:latin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cs typeface="Arial-Rounded" panose="020B0500000000000000" pitchFamily="34" charset="0"/>
              </a:rPr>
              <a:t>ghế</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đá</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đọc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truyện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hoặc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cùng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nhau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nói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chuyện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rất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vui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vẻ</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Giờ</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trôi</a:t>
            </a:r>
            <a:r>
              <a:rPr lang="en-US" sz="2800" dirty="0">
                <a:latin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cs typeface="Arial-Rounded" panose="020B0500000000000000" pitchFamily="34" charset="0"/>
              </a:rPr>
              <a:t>nhanh</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chóng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Tuy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ngắn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ngủi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nhưng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thật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bổ</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ích</a:t>
            </a:r>
            <a:r>
              <a:rPr lang="en-US" sz="2800" dirty="0">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949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spTree>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804D-5BA7-4DDC-B977-F6F8C42B63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DD738C-4637-4CF1-B2A9-7D29E632F45D}"/>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id="{2D1AD964-D445-435A-8482-AAF7F2DD156F}"/>
              </a:ext>
            </a:extLst>
          </p:cNvPr>
          <p:cNvSpPr txBox="1"/>
          <p:nvPr/>
        </p:nvSpPr>
        <p:spPr>
          <a:xfrm>
            <a:off x="1714500" y="527685"/>
            <a:ext cx="1001966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Tìm đọc một số bài viết về hoạt động của học sinh ở trường?</a:t>
            </a:r>
          </a:p>
        </p:txBody>
      </p:sp>
      <p:pic>
        <p:nvPicPr>
          <p:cNvPr id="5" name="video bài 20">
            <a:hlinkClick r:id="" action="ppaction://media"/>
            <a:extLst>
              <a:ext uri="{FF2B5EF4-FFF2-40B4-BE49-F238E27FC236}">
                <a16:creationId xmlns:a16="http://schemas.microsoft.com/office/drawing/2014/main" id="{3C60B67D-E6A2-480A-89D4-CBE8ABFF9EE4}"/>
              </a:ext>
            </a:extLst>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111375" y="1973580"/>
            <a:ext cx="8131810" cy="3924935"/>
          </a:xfrm>
          <a:prstGeom prst="rect">
            <a:avLst/>
          </a:prstGeom>
        </p:spPr>
      </p:pic>
    </p:spTree>
    <p:extLst>
      <p:ext uri="{BB962C8B-B14F-4D97-AF65-F5344CB8AC3E}">
        <p14:creationId xmlns:p14="http://schemas.microsoft.com/office/powerpoint/2010/main" val="106499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7116-810A-4009-9636-013F0F1BA1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AC0082-FF66-452B-8D6A-D6755372124D}"/>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id="{85430622-D8E0-4234-A4FD-1E14883884D9}"/>
              </a:ext>
            </a:extLst>
          </p:cNvPr>
          <p:cNvSpPr txBox="1"/>
          <p:nvPr/>
        </p:nvSpPr>
        <p:spPr>
          <a:xfrm>
            <a:off x="1714500" y="527685"/>
            <a:ext cx="1001966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2. Nói với bạn về hoạt động mà em yêu thích?</a:t>
            </a:r>
          </a:p>
        </p:txBody>
      </p:sp>
      <p:pic>
        <p:nvPicPr>
          <p:cNvPr id="5" name="Picture 4">
            <a:extLst>
              <a:ext uri="{FF2B5EF4-FFF2-40B4-BE49-F238E27FC236}">
                <a16:creationId xmlns:a16="http://schemas.microsoft.com/office/drawing/2014/main" id="{2F879524-F80E-4696-AA3F-4E539E805900}"/>
              </a:ext>
            </a:extLst>
          </p:cNvPr>
          <p:cNvPicPr>
            <a:picLocks noChangeAspect="1"/>
          </p:cNvPicPr>
          <p:nvPr/>
        </p:nvPicPr>
        <p:blipFill>
          <a:blip r:embed="rId2"/>
          <a:stretch>
            <a:fillRect/>
          </a:stretch>
        </p:blipFill>
        <p:spPr>
          <a:xfrm>
            <a:off x="1651000" y="1647190"/>
            <a:ext cx="8788400" cy="3321050"/>
          </a:xfrm>
          <a:prstGeom prst="rect">
            <a:avLst/>
          </a:prstGeom>
        </p:spPr>
      </p:pic>
    </p:spTree>
    <p:extLst>
      <p:ext uri="{BB962C8B-B14F-4D97-AF65-F5344CB8AC3E}">
        <p14:creationId xmlns:p14="http://schemas.microsoft.com/office/powerpoint/2010/main" val="24356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 A mơ ước làm ra cái gì?</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cuốn sách</a:t>
            </a:r>
            <a:endParaRPr 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 nhỏ mà có bốn chân.</a:t>
              </a:r>
            </a:p>
            <a:p>
              <a:pPr algn="ct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Lưng đầy tên nhọn, khi cần bắn ngay.</a:t>
              </a:r>
            </a:p>
            <a:p>
              <a:pPr algn="ct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con gì?</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Con nhím</a:t>
            </a:r>
            <a:endParaRPr 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8445"/>
            </a:xfrm>
            <a:prstGeom prst="rect">
              <a:avLst/>
            </a:prstGeom>
            <a:noFill/>
          </p:spPr>
          <p:txBody>
            <a:bodyPr wrap="square" lIns="89301" tIns="44651" rIns="89301" bIns="44651" rtlCol="0">
              <a:spAutoFit/>
            </a:bodyPr>
            <a:lstStyle/>
            <a:p>
              <a:pPr algn="ctr"/>
              <a:r>
                <a:rPr lang="en-US" sz="4295"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Nhím nâu kết bạn</a:t>
              </a: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20</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Hãy kể tên những đức tính của bạn em?</a:t>
            </a:r>
          </a:p>
        </p:txBody>
      </p:sp>
      <p:pic>
        <p:nvPicPr>
          <p:cNvPr id="9" name="Content Placeholder 8" descr="C:\Users\user\Desktop\Capture.PNGCapture"/>
          <p:cNvPicPr>
            <a:picLocks noGrp="1" noChangeAspect="1"/>
          </p:cNvPicPr>
          <p:nvPr>
            <p:ph sz="half" idx="2"/>
          </p:nvPr>
        </p:nvPicPr>
        <p:blipFill>
          <a:blip r:embed="rId4"/>
          <a:srcRect/>
          <a:stretch>
            <a:fillRect/>
          </a:stretch>
        </p:blipFill>
        <p:spPr>
          <a:xfrm>
            <a:off x="3009265" y="1551305"/>
            <a:ext cx="7398385" cy="3823970"/>
          </a:xfrm>
          <a:prstGeom prst="rect">
            <a:avLst/>
          </a:prstGeom>
        </p:spPr>
      </p:pic>
      <p:sp>
        <p:nvSpPr>
          <p:cNvPr id="11" name="Text Box 10"/>
          <p:cNvSpPr txBox="1"/>
          <p:nvPr/>
        </p:nvSpPr>
        <p:spPr>
          <a:xfrm>
            <a:off x="2739390" y="5589905"/>
            <a:ext cx="884364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2. Em muốn học tập đức tính nào của bạn?</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945</Words>
  <Application>Microsoft Office PowerPoint</Application>
  <PresentationFormat>Widescreen</PresentationFormat>
  <Paragraphs>110</Paragraphs>
  <Slides>38</Slides>
  <Notes>15</Notes>
  <HiddenSlides>0</HiddenSlides>
  <MMClips>12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38</vt:i4>
      </vt:variant>
    </vt:vector>
  </HeadingPairs>
  <TitlesOfParts>
    <vt:vector size="56" baseType="lpstr">
      <vt:lpstr>Microsoft YaHei</vt:lpstr>
      <vt:lpstr>SimSun</vt:lpstr>
      <vt:lpstr>SimSun</vt:lpstr>
      <vt:lpstr>Arial</vt:lpstr>
      <vt:lpstr>Arial Rounded MT Bold</vt:lpstr>
      <vt:lpstr>Arial-Rounded</vt:lpstr>
      <vt:lpstr>Calibri</vt:lpstr>
      <vt:lpstr>Calibri Light</vt:lpstr>
      <vt:lpstr>等线</vt:lpstr>
      <vt:lpstr>HP001 4 hàng</vt:lpstr>
      <vt:lpstr>黑体</vt:lpstr>
      <vt:lpstr>Times New Roman</vt:lpstr>
      <vt:lpstr>1_Office Theme</vt:lpstr>
      <vt:lpstr>2_Office Theme</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3. Theo em, vì sao Nhím nâu nhận lời kết bạn cùng Nhím trắng?</vt:lpstr>
      <vt:lpstr>1. Đóng vai Nhím trắng, Nhím nâu trong lần gặp lại để nói tiếp các câu?</vt:lpstr>
      <vt:lpstr>2. Đóng vai Bình và An để nói và đáp lời xin lỗi trong tình huống: Bình vô tình va vào An, làm An ngã.</vt:lpstr>
      <vt:lpstr>PowerPoint Presentation</vt:lpstr>
      <vt:lpstr>PowerPoint Presentation</vt:lpstr>
      <vt:lpstr>PowerPoint Presentation</vt:lpstr>
      <vt:lpstr>2. Chọn g hoặc gh thay cho ô vuông</vt:lpstr>
      <vt:lpstr>3. Chọn a hoặc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AA</cp:lastModifiedBy>
  <cp:revision>6</cp:revision>
  <dcterms:created xsi:type="dcterms:W3CDTF">2021-05-27T04:03:00Z</dcterms:created>
  <dcterms:modified xsi:type="dcterms:W3CDTF">2024-11-25T01:02:20Z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