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8" r:id="rId2"/>
    <p:sldId id="419" r:id="rId3"/>
    <p:sldId id="410" r:id="rId4"/>
    <p:sldId id="414" r:id="rId5"/>
    <p:sldId id="416" r:id="rId6"/>
    <p:sldId id="413" r:id="rId7"/>
    <p:sldId id="417" r:id="rId8"/>
  </p:sldIdLst>
  <p:sldSz cx="12161838" cy="6858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42683" indent="-1969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86567" indent="-39500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29250" indent="-5919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173134" indent="-79001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28902" algn="l" defTabSz="6915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74682" algn="l" defTabSz="6915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20463" algn="l" defTabSz="6915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66243" algn="l" defTabSz="6915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CC"/>
    <a:srgbClr val="0000CC"/>
    <a:srgbClr val="0000FF"/>
    <a:srgbClr val="A6E7F4"/>
    <a:srgbClr val="FF0066"/>
    <a:srgbClr val="FF6600"/>
    <a:srgbClr val="FF7C8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1" d="100"/>
          <a:sy n="51" d="100"/>
        </p:scale>
        <p:origin x="-282" y="77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8938" y="685800"/>
            <a:ext cx="6080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4268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08656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292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17313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716796" algn="l" defTabSz="108671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0155" algn="l" defTabSz="108671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3515" algn="l" defTabSz="108671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46874" algn="l" defTabSz="108671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43359" indent="0" algn="ctr">
              <a:buNone/>
              <a:defRPr/>
            </a:lvl2pPr>
            <a:lvl3pPr marL="1086718" indent="0" algn="ctr">
              <a:buNone/>
              <a:defRPr/>
            </a:lvl3pPr>
            <a:lvl4pPr marL="1630078" indent="0" algn="ctr">
              <a:buNone/>
              <a:defRPr/>
            </a:lvl4pPr>
            <a:lvl5pPr marL="2173437" indent="0" algn="ctr">
              <a:buNone/>
              <a:defRPr/>
            </a:lvl5pPr>
            <a:lvl6pPr marL="2716796" indent="0" algn="ctr">
              <a:buNone/>
              <a:defRPr/>
            </a:lvl6pPr>
            <a:lvl7pPr marL="3260155" indent="0" algn="ctr">
              <a:buNone/>
              <a:defRPr/>
            </a:lvl7pPr>
            <a:lvl8pPr marL="3803515" indent="0" algn="ctr">
              <a:buNone/>
              <a:defRPr/>
            </a:lvl8pPr>
            <a:lvl9pPr marL="4346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0"/>
            <a:ext cx="10337562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4"/>
            <a:ext cx="10337562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43359" indent="0">
              <a:buNone/>
              <a:defRPr sz="2100"/>
            </a:lvl2pPr>
            <a:lvl3pPr marL="1086718" indent="0">
              <a:buNone/>
              <a:defRPr sz="1900"/>
            </a:lvl3pPr>
            <a:lvl4pPr marL="1630078" indent="0">
              <a:buNone/>
              <a:defRPr sz="1700"/>
            </a:lvl4pPr>
            <a:lvl5pPr marL="2173437" indent="0">
              <a:buNone/>
              <a:defRPr sz="1700"/>
            </a:lvl5pPr>
            <a:lvl6pPr marL="2716796" indent="0">
              <a:buNone/>
              <a:defRPr sz="1700"/>
            </a:lvl6pPr>
            <a:lvl7pPr marL="3260155" indent="0">
              <a:buNone/>
              <a:defRPr sz="1700"/>
            </a:lvl7pPr>
            <a:lvl8pPr marL="3803515" indent="0">
              <a:buNone/>
              <a:defRPr sz="1700"/>
            </a:lvl8pPr>
            <a:lvl9pPr marL="4346874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359" indent="0">
              <a:buNone/>
              <a:defRPr sz="2300" b="1"/>
            </a:lvl2pPr>
            <a:lvl3pPr marL="1086718" indent="0">
              <a:buNone/>
              <a:defRPr sz="2100" b="1"/>
            </a:lvl3pPr>
            <a:lvl4pPr marL="1630078" indent="0">
              <a:buNone/>
              <a:defRPr sz="1900" b="1"/>
            </a:lvl4pPr>
            <a:lvl5pPr marL="2173437" indent="0">
              <a:buNone/>
              <a:defRPr sz="1900" b="1"/>
            </a:lvl5pPr>
            <a:lvl6pPr marL="2716796" indent="0">
              <a:buNone/>
              <a:defRPr sz="1900" b="1"/>
            </a:lvl6pPr>
            <a:lvl7pPr marL="3260155" indent="0">
              <a:buNone/>
              <a:defRPr sz="1900" b="1"/>
            </a:lvl7pPr>
            <a:lvl8pPr marL="3803515" indent="0">
              <a:buNone/>
              <a:defRPr sz="1900" b="1"/>
            </a:lvl8pPr>
            <a:lvl9pPr marL="43468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3359" indent="0">
              <a:buNone/>
              <a:defRPr sz="2300" b="1"/>
            </a:lvl2pPr>
            <a:lvl3pPr marL="1086718" indent="0">
              <a:buNone/>
              <a:defRPr sz="2100" b="1"/>
            </a:lvl3pPr>
            <a:lvl4pPr marL="1630078" indent="0">
              <a:buNone/>
              <a:defRPr sz="1900" b="1"/>
            </a:lvl4pPr>
            <a:lvl5pPr marL="2173437" indent="0">
              <a:buNone/>
              <a:defRPr sz="1900" b="1"/>
            </a:lvl5pPr>
            <a:lvl6pPr marL="2716796" indent="0">
              <a:buNone/>
              <a:defRPr sz="1900" b="1"/>
            </a:lvl6pPr>
            <a:lvl7pPr marL="3260155" indent="0">
              <a:buNone/>
              <a:defRPr sz="1900" b="1"/>
            </a:lvl7pPr>
            <a:lvl8pPr marL="3803515" indent="0">
              <a:buNone/>
              <a:defRPr sz="1900" b="1"/>
            </a:lvl8pPr>
            <a:lvl9pPr marL="434687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6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3359" indent="0">
              <a:buNone/>
              <a:defRPr sz="1400"/>
            </a:lvl2pPr>
            <a:lvl3pPr marL="1086718" indent="0">
              <a:buNone/>
              <a:defRPr sz="1200"/>
            </a:lvl3pPr>
            <a:lvl4pPr marL="1630078" indent="0">
              <a:buNone/>
              <a:defRPr sz="1100"/>
            </a:lvl4pPr>
            <a:lvl5pPr marL="2173437" indent="0">
              <a:buNone/>
              <a:defRPr sz="1100"/>
            </a:lvl5pPr>
            <a:lvl6pPr marL="2716796" indent="0">
              <a:buNone/>
              <a:defRPr sz="1100"/>
            </a:lvl6pPr>
            <a:lvl7pPr marL="3260155" indent="0">
              <a:buNone/>
              <a:defRPr sz="1100"/>
            </a:lvl7pPr>
            <a:lvl8pPr marL="3803515" indent="0">
              <a:buNone/>
              <a:defRPr sz="1100"/>
            </a:lvl8pPr>
            <a:lvl9pPr marL="43468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1"/>
            <a:ext cx="7297103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3359" indent="0">
              <a:buNone/>
              <a:defRPr sz="3300"/>
            </a:lvl2pPr>
            <a:lvl3pPr marL="1086718" indent="0">
              <a:buNone/>
              <a:defRPr sz="2900"/>
            </a:lvl3pPr>
            <a:lvl4pPr marL="1630078" indent="0">
              <a:buNone/>
              <a:defRPr sz="2300"/>
            </a:lvl4pPr>
            <a:lvl5pPr marL="2173437" indent="0">
              <a:buNone/>
              <a:defRPr sz="2300"/>
            </a:lvl5pPr>
            <a:lvl6pPr marL="2716796" indent="0">
              <a:buNone/>
              <a:defRPr sz="2300"/>
            </a:lvl6pPr>
            <a:lvl7pPr marL="3260155" indent="0">
              <a:buNone/>
              <a:defRPr sz="2300"/>
            </a:lvl7pPr>
            <a:lvl8pPr marL="3803515" indent="0">
              <a:buNone/>
              <a:defRPr sz="2300"/>
            </a:lvl8pPr>
            <a:lvl9pPr marL="4346874" indent="0">
              <a:buNone/>
              <a:defRPr sz="23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9"/>
            <a:ext cx="7297103" cy="804862"/>
          </a:xfrm>
        </p:spPr>
        <p:txBody>
          <a:bodyPr/>
          <a:lstStyle>
            <a:lvl1pPr marL="0" indent="0">
              <a:buNone/>
              <a:defRPr sz="1700"/>
            </a:lvl1pPr>
            <a:lvl2pPr marL="543359" indent="0">
              <a:buNone/>
              <a:defRPr sz="1400"/>
            </a:lvl2pPr>
            <a:lvl3pPr marL="1086718" indent="0">
              <a:buNone/>
              <a:defRPr sz="1200"/>
            </a:lvl3pPr>
            <a:lvl4pPr marL="1630078" indent="0">
              <a:buNone/>
              <a:defRPr sz="1100"/>
            </a:lvl4pPr>
            <a:lvl5pPr marL="2173437" indent="0">
              <a:buNone/>
              <a:defRPr sz="1100"/>
            </a:lvl5pPr>
            <a:lvl6pPr marL="2716796" indent="0">
              <a:buNone/>
              <a:defRPr sz="1100"/>
            </a:lvl6pPr>
            <a:lvl7pPr marL="3260155" indent="0">
              <a:buNone/>
              <a:defRPr sz="1100"/>
            </a:lvl7pPr>
            <a:lvl8pPr marL="3803515" indent="0">
              <a:buNone/>
              <a:defRPr sz="1100"/>
            </a:lvl8pPr>
            <a:lvl9pPr marL="434687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092" y="275035"/>
            <a:ext cx="1094565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72" tIns="54336" rIns="108672" bIns="543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92" y="1600200"/>
            <a:ext cx="10945654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72" tIns="54336" rIns="108672" bIns="54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092" y="6244829"/>
            <a:ext cx="28377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72" tIns="54336" rIns="108672" bIns="5433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55295" y="6244829"/>
            <a:ext cx="3851249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72" tIns="54336" rIns="108672" bIns="5433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5984" y="6244829"/>
            <a:ext cx="28377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672" tIns="54336" rIns="108672" bIns="543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5pPr>
      <a:lvl6pPr marL="543359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6pPr>
      <a:lvl7pPr marL="1086718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7pPr>
      <a:lvl8pPr marL="1630078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8pPr>
      <a:lvl9pPr marL="2173437" algn="ctr" rtl="0" fontAlgn="base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Arial" charset="0"/>
        </a:defRPr>
      </a:lvl9pPr>
    </p:titleStyle>
    <p:bodyStyle>
      <a:lvl1pPr marL="407013" indent="-40701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2461" indent="-338577" algn="l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57909" indent="-271342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</a:defRPr>
      </a:lvl3pPr>
      <a:lvl4pPr marL="1900592" indent="-271342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444475" indent="-271342" algn="l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88476" indent="-27168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531836" indent="-27168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4075195" indent="-27168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618554" indent="-271680" algn="l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3359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718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0078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3437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6796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0155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3515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46874" algn="l" defTabSz="108671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file:///C:\Users\MyPC\Downloads\Gatrongmeoconcuncon-XuanMai_gs8s.mp3" TargetMode="External"/><Relationship Id="rId1" Type="http://schemas.openxmlformats.org/officeDocument/2006/relationships/audio" Target="file:///C:\Users\MyPC\Downloads\Thatlahay-Dangcapnhat_fh22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ummer_Fantasy_landscape_by_photo_manipulation_223459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91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1966119" y="10668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EB2D75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Bình Ninh</a:t>
            </a:r>
            <a:endParaRPr lang="en-US" sz="3600" kern="10">
              <a:ln w="3175">
                <a:solidFill>
                  <a:schemeClr val="bg1"/>
                </a:solidFill>
                <a:round/>
                <a:headEnd/>
                <a:tailEnd/>
              </a:ln>
              <a:solidFill>
                <a:srgbClr val="EB2D75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052" name="Picture 9" descr="Picture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320" y="4876800"/>
            <a:ext cx="752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Picture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320" y="4800600"/>
            <a:ext cx="752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3" name="WordArt 17"/>
          <p:cNvSpPr>
            <a:spLocks noChangeArrowheads="1" noChangeShapeType="1" noTextEdit="1"/>
          </p:cNvSpPr>
          <p:nvPr/>
        </p:nvSpPr>
        <p:spPr bwMode="auto">
          <a:xfrm>
            <a:off x="3713958" y="5295900"/>
            <a:ext cx="442436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kern="10" dirty="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kern="10" dirty="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600" kern="10" dirty="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kern="10" dirty="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600" kern="10" dirty="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en-US" sz="3600" kern="10" dirty="0">
              <a:ln w="222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337719" y="2362200"/>
            <a:ext cx="5105400" cy="13716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2400" kern="10" dirty="0" err="1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Môn</a:t>
            </a:r>
            <a:r>
              <a:rPr lang="en-US" sz="2400" kern="10" dirty="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: </a:t>
            </a:r>
            <a:r>
              <a:rPr lang="en-US" sz="2400" kern="10" dirty="0" err="1" smtClean="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Tậ</a:t>
            </a:r>
            <a:r>
              <a:rPr lang="vi-VN" sz="2400" kern="10" dirty="0" smtClean="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p đọc</a:t>
            </a:r>
            <a:r>
              <a:rPr lang="en-US" sz="2400" kern="10" dirty="0" smtClean="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400" kern="10" dirty="0" err="1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400" kern="10" dirty="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62626"/>
                </a:solidFill>
                <a:effectLst>
                  <a:outerShdw dist="38100" dir="2700000" algn="bl" rotWithShape="0">
                    <a:srgbClr val="AAE2CA"/>
                  </a:outerShdw>
                </a:effectLst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2" name="Thatlahay-Dangcapnhat_fh2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257" y="4876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atrongmeoconcuncon-XuanMai_gs8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257" y="48831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0647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53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86028" y="48225"/>
            <a:ext cx="3834704" cy="709795"/>
            <a:chOff x="4586762" y="398606"/>
            <a:chExt cx="5045529" cy="769376"/>
          </a:xfrm>
        </p:grpSpPr>
        <p:grpSp>
          <p:nvGrpSpPr>
            <p:cNvPr id="9" name="Group 8"/>
            <p:cNvGrpSpPr/>
            <p:nvPr/>
          </p:nvGrpSpPr>
          <p:grpSpPr>
            <a:xfrm>
              <a:off x="4586762" y="398606"/>
              <a:ext cx="5045529" cy="769376"/>
              <a:chOff x="4586762" y="398606"/>
              <a:chExt cx="5045529" cy="769376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86762" y="398606"/>
                <a:ext cx="5045529" cy="433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 </a:t>
                </a:r>
                <a:r>
                  <a:rPr lang="en-US" sz="20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</a:t>
                </a:r>
                <a:r>
                  <a:rPr lang="en-US" sz="20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10</a:t>
                </a:r>
                <a:r>
                  <a:rPr lang="en-US" sz="20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2021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82190" y="734287"/>
                <a:ext cx="2236384" cy="433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6823513" y="1109883"/>
              <a:ext cx="192500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160966" y="762000"/>
            <a:ext cx="5524599" cy="439163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2: NGÀY HÔM QUA ĐÂU RỒI (T2)</a:t>
            </a:r>
            <a:endParaRPr lang="en-US" sz="2400" b="1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93" y="1525052"/>
            <a:ext cx="4212013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20000"/>
              </a:lnSpc>
            </a:pPr>
            <a:r>
              <a:rPr lang="vi-VN" sz="2400" smtClean="0">
                <a:solidFill>
                  <a:srgbClr val="0000FF"/>
                </a:solidFill>
              </a:rPr>
              <a:t>Em </a:t>
            </a:r>
            <a:r>
              <a:rPr lang="vi-VN" sz="2400">
                <a:solidFill>
                  <a:srgbClr val="0000FF"/>
                </a:solidFill>
              </a:rPr>
              <a:t>cầm tờ lịch cũ: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- Ngày hôm qua đâu rồi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Ra ngoài sân hỏi bố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Xoa đầu em, bố cười.</a:t>
            </a:r>
          </a:p>
          <a:p>
            <a:pPr fontAlgn="t">
              <a:lnSpc>
                <a:spcPct val="120000"/>
              </a:lnSpc>
            </a:pPr>
            <a:endParaRPr lang="en-US" sz="1400" smtClean="0">
              <a:solidFill>
                <a:srgbClr val="0000FF"/>
              </a:solidFill>
            </a:endParaRPr>
          </a:p>
          <a:p>
            <a:pPr fontAlgn="t">
              <a:lnSpc>
                <a:spcPct val="120000"/>
              </a:lnSpc>
            </a:pPr>
            <a:r>
              <a:rPr lang="vi-VN" sz="2400" smtClean="0">
                <a:solidFill>
                  <a:srgbClr val="0000FF"/>
                </a:solidFill>
              </a:rPr>
              <a:t>- </a:t>
            </a:r>
            <a:r>
              <a:rPr lang="vi-VN" sz="2400">
                <a:solidFill>
                  <a:srgbClr val="0000FF"/>
                </a:solidFill>
              </a:rPr>
              <a:t>Ngày hôm qua ở lại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Trên cành hoa trong vườn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Nụ hồng lớn lên mãi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Đợi đến ngày tỏa hương</a:t>
            </a:r>
            <a:r>
              <a:rPr lang="vi-VN" sz="2400" smtClean="0">
                <a:solidFill>
                  <a:srgbClr val="0000FF"/>
                </a:solidFill>
              </a:rPr>
              <a:t>.</a:t>
            </a:r>
            <a:endParaRPr lang="vi-VN" sz="240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0706" y="1527434"/>
            <a:ext cx="421201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20000"/>
              </a:lnSpc>
            </a:pPr>
            <a:r>
              <a:rPr lang="vi-VN" sz="2400" dirty="0" smtClean="0">
                <a:solidFill>
                  <a:srgbClr val="0000FF"/>
                </a:solidFill>
              </a:rPr>
              <a:t>- </a:t>
            </a:r>
            <a:r>
              <a:rPr lang="vi-VN" sz="2400" dirty="0">
                <a:solidFill>
                  <a:srgbClr val="0000FF"/>
                </a:solidFill>
              </a:rPr>
              <a:t>Ngày hôm qua ở lại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Trong hạt lúa mẹ trồng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Cánh đồng chờ gặt hái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Chín vàng màu ước mong.</a:t>
            </a:r>
          </a:p>
          <a:p>
            <a:pPr fontAlgn="t">
              <a:lnSpc>
                <a:spcPct val="120000"/>
              </a:lnSpc>
            </a:pPr>
            <a:endParaRPr lang="en-US" sz="1400" dirty="0" smtClean="0">
              <a:solidFill>
                <a:srgbClr val="0000FF"/>
              </a:solidFill>
            </a:endParaRPr>
          </a:p>
          <a:p>
            <a:pPr fontAlgn="t">
              <a:lnSpc>
                <a:spcPct val="120000"/>
              </a:lnSpc>
            </a:pPr>
            <a:r>
              <a:rPr lang="vi-VN" sz="2400" dirty="0" smtClean="0">
                <a:solidFill>
                  <a:srgbClr val="0000FF"/>
                </a:solidFill>
              </a:rPr>
              <a:t>- </a:t>
            </a:r>
            <a:r>
              <a:rPr lang="vi-VN" sz="2400" dirty="0">
                <a:solidFill>
                  <a:srgbClr val="0000FF"/>
                </a:solidFill>
              </a:rPr>
              <a:t>Ngày hôm qua ở lại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Trong vở hồng của con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Con học hành chăm chỉ</a:t>
            </a:r>
            <a:br>
              <a:rPr lang="vi-VN" sz="2400" dirty="0">
                <a:solidFill>
                  <a:srgbClr val="0000FF"/>
                </a:solidFill>
              </a:rPr>
            </a:br>
            <a:r>
              <a:rPr lang="vi-VN" sz="2400" dirty="0">
                <a:solidFill>
                  <a:srgbClr val="0000FF"/>
                </a:solidFill>
              </a:rPr>
              <a:t>Là ngày qua vẫn còn.</a:t>
            </a:r>
          </a:p>
          <a:p>
            <a:pPr algn="r" fontAlgn="t">
              <a:lnSpc>
                <a:spcPct val="120000"/>
              </a:lnSpc>
            </a:pPr>
            <a:r>
              <a:rPr lang="vi-VN" sz="2400" i="1" dirty="0">
                <a:solidFill>
                  <a:srgbClr val="FF0000"/>
                </a:solidFill>
              </a:rPr>
              <a:t>(</a:t>
            </a:r>
            <a:r>
              <a:rPr lang="vi-VN" sz="2400" b="1" i="1" dirty="0">
                <a:solidFill>
                  <a:srgbClr val="FF0000"/>
                </a:solidFill>
              </a:rPr>
              <a:t>Bế Kiến Quốc</a:t>
            </a:r>
            <a:r>
              <a:rPr lang="vi-VN" sz="2400" i="1" dirty="0">
                <a:solidFill>
                  <a:srgbClr val="FF0000"/>
                </a:solidFill>
              </a:rPr>
              <a:t>)</a:t>
            </a:r>
            <a:endParaRPr lang="vi-VN" sz="2400" dirty="0">
              <a:solidFill>
                <a:srgbClr val="FF000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237A63C-FB7F-4314-A209-7EDB574E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319" y="1434419"/>
            <a:ext cx="3506435" cy="398200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13519" y="16002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1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1493" y="3697259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2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80719" y="160528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3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80719" y="3661699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4</a:t>
            </a:r>
            <a:endParaRPr lang="en-US" sz="28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560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60966" y="48225"/>
            <a:ext cx="5524599" cy="1152938"/>
            <a:chOff x="3160966" y="48225"/>
            <a:chExt cx="5524599" cy="1152938"/>
          </a:xfrm>
        </p:grpSpPr>
        <p:grpSp>
          <p:nvGrpSpPr>
            <p:cNvPr id="8" name="Group 7"/>
            <p:cNvGrpSpPr/>
            <p:nvPr/>
          </p:nvGrpSpPr>
          <p:grpSpPr>
            <a:xfrm>
              <a:off x="3486028" y="48225"/>
              <a:ext cx="3834704" cy="709795"/>
              <a:chOff x="4586762" y="398606"/>
              <a:chExt cx="5045532" cy="76937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86762" y="398606"/>
                <a:ext cx="5045532" cy="769376"/>
                <a:chOff x="4586762" y="398606"/>
                <a:chExt cx="5045532" cy="7693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586762" y="398606"/>
                  <a:ext cx="5045532" cy="7673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ba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5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10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2021</a:t>
                  </a:r>
                </a:p>
                <a:p>
                  <a:endParaRPr 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682190" y="734287"/>
                  <a:ext cx="2236384" cy="4336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6823513" y="1109883"/>
                <a:ext cx="192500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3160966" y="762000"/>
              <a:ext cx="5524599" cy="439163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2: NGÀY HÔM QUA ĐÂU RỒI (T2)</a:t>
              </a:r>
              <a:endPara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4963400" y="167496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546704" y="1442589"/>
            <a:ext cx="1745873" cy="500719"/>
            <a:chOff x="1546704" y="1442589"/>
            <a:chExt cx="1745873" cy="500719"/>
          </a:xfrm>
        </p:grpSpPr>
        <p:sp>
          <p:nvSpPr>
            <p:cNvPr id="28" name="Rectangle 27"/>
            <p:cNvSpPr/>
            <p:nvPr/>
          </p:nvSpPr>
          <p:spPr>
            <a:xfrm>
              <a:off x="1546704" y="1442589"/>
              <a:ext cx="1745873" cy="500719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2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44919" y="1928052"/>
              <a:ext cx="155448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231548" y="1424601"/>
            <a:ext cx="2095327" cy="500719"/>
            <a:chOff x="1371979" y="1442589"/>
            <a:chExt cx="2095327" cy="500719"/>
          </a:xfrm>
        </p:grpSpPr>
        <p:sp>
          <p:nvSpPr>
            <p:cNvPr id="31" name="Rectangle 30"/>
            <p:cNvSpPr/>
            <p:nvPr/>
          </p:nvSpPr>
          <p:spPr>
            <a:xfrm>
              <a:off x="1371979" y="1442589"/>
              <a:ext cx="2095327" cy="500719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2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517594" y="1928052"/>
              <a:ext cx="19202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52514" y="4343400"/>
            <a:ext cx="4826081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20000"/>
              </a:lnSpc>
            </a:pPr>
            <a:r>
              <a:rPr lang="vi-VN" sz="2400">
                <a:solidFill>
                  <a:srgbClr val="0000FF"/>
                </a:solidFill>
              </a:rPr>
              <a:t>- Ngày hôm qua ở </a:t>
            </a:r>
            <a:r>
              <a:rPr lang="vi-VN" sz="2400" smtClean="0">
                <a:solidFill>
                  <a:srgbClr val="0000FF"/>
                </a:solidFill>
              </a:rPr>
              <a:t>lại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Trên cành hoa trong </a:t>
            </a:r>
            <a:r>
              <a:rPr lang="vi-VN" sz="2400" smtClean="0">
                <a:solidFill>
                  <a:srgbClr val="0000FF"/>
                </a:solidFill>
              </a:rPr>
              <a:t>vườn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Nụ hồng lớn lên </a:t>
            </a:r>
            <a:r>
              <a:rPr lang="vi-VN" sz="2400" smtClean="0">
                <a:solidFill>
                  <a:srgbClr val="0000FF"/>
                </a:solidFill>
              </a:rPr>
              <a:t>mãi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Đợi đến ngày tỏa hương</a:t>
            </a:r>
            <a:r>
              <a:rPr lang="vi-VN" sz="2400" smtClean="0">
                <a:solidFill>
                  <a:srgbClr val="0000FF"/>
                </a:solidFill>
              </a:rPr>
              <a:t>.</a:t>
            </a:r>
            <a:r>
              <a:rPr lang="en-US" sz="2400" smtClean="0">
                <a:solidFill>
                  <a:srgbClr val="FF0000"/>
                </a:solidFill>
              </a:rPr>
              <a:t>//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319" y="2209800"/>
            <a:ext cx="482608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err="1">
                <a:solidFill>
                  <a:srgbClr val="0000FF"/>
                </a:solidFill>
              </a:rPr>
              <a:t>Lịch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cũ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nụ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hồng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t</a:t>
            </a:r>
            <a:r>
              <a:rPr lang="en-US" sz="2400" dirty="0" err="1">
                <a:solidFill>
                  <a:srgbClr val="FF0000"/>
                </a:solidFill>
              </a:rPr>
              <a:t>ỏa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hương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endParaRPr lang="vi-VN" sz="2400" dirty="0">
              <a:solidFill>
                <a:srgbClr val="0000FF"/>
              </a:solidFill>
            </a:endParaRPr>
          </a:p>
          <a:p>
            <a:pPr algn="just" fontAlgn="t">
              <a:lnSpc>
                <a:spcPct val="120000"/>
              </a:lnSpc>
            </a:pPr>
            <a:r>
              <a:rPr lang="en-US" sz="2400" dirty="0" err="1">
                <a:solidFill>
                  <a:srgbClr val="0000FF"/>
                </a:solidFill>
              </a:rPr>
              <a:t>h</a:t>
            </a:r>
            <a:r>
              <a:rPr lang="en-US" sz="2400" dirty="0" err="1">
                <a:solidFill>
                  <a:srgbClr val="FF0000"/>
                </a:solidFill>
              </a:rPr>
              <a:t>ạt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lúa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ch</a:t>
            </a:r>
            <a:r>
              <a:rPr lang="en-US" sz="2400" dirty="0" err="1">
                <a:solidFill>
                  <a:srgbClr val="FF0000"/>
                </a:solidFill>
              </a:rPr>
              <a:t>ín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</a:t>
            </a:r>
            <a:r>
              <a:rPr lang="en-US" sz="2400" dirty="0" err="1">
                <a:solidFill>
                  <a:srgbClr val="0000FF"/>
                </a:solidFill>
              </a:rPr>
              <a:t>àng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vẫn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còn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vi-VN" sz="2400" dirty="0">
              <a:solidFill>
                <a:srgbClr val="0000FF"/>
              </a:solidFill>
            </a:endParaRPr>
          </a:p>
          <a:p>
            <a:pPr algn="just" fontAlgn="t">
              <a:lnSpc>
                <a:spcPct val="120000"/>
              </a:lnSpc>
            </a:pPr>
            <a:endParaRPr lang="vi-VN" sz="2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98324" y="2574397"/>
            <a:ext cx="48862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78595" y="3124200"/>
            <a:ext cx="41104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1. </a:t>
            </a:r>
            <a:r>
              <a:rPr 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Bạn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nhỏ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bố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gì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021B82-93CD-4DB0-B071-C923085FC772}"/>
              </a:ext>
            </a:extLst>
          </p:cNvPr>
          <p:cNvSpPr txBox="1"/>
          <p:nvPr/>
        </p:nvSpPr>
        <p:spPr>
          <a:xfrm>
            <a:off x="5125044" y="3697117"/>
            <a:ext cx="67470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32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Bạn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nhỏ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đã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bố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hôm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qua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đâu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rồi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33304" y="4343400"/>
            <a:ext cx="54697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2, 3,4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99782" y="4913497"/>
            <a:ext cx="65085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2. Theo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lời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bố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ngày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hôm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qua ở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lại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những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327375-4554-4BE3-B834-83A4D5E673F9}"/>
              </a:ext>
            </a:extLst>
          </p:cNvPr>
          <p:cNvSpPr txBox="1"/>
          <p:nvPr/>
        </p:nvSpPr>
        <p:spPr>
          <a:xfrm>
            <a:off x="5288854" y="5483594"/>
            <a:ext cx="6419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32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Cành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60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hoa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, </a:t>
            </a:r>
            <a:r>
              <a:rPr kumimoji="0" lang="en-US" altLang="zh-CN" sz="260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hạt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60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lúa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, </a:t>
            </a:r>
            <a:r>
              <a:rPr kumimoji="0" lang="en-US" altLang="zh-CN" sz="260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vở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hồng</a:t>
            </a:r>
            <a:r>
              <a:rPr kumimoji="0" lang="en-US" altLang="zh-CN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+mn-lt"/>
              </a:rPr>
              <a:t>.</a:t>
            </a:r>
            <a:endParaRPr kumimoji="0" lang="zh-CN" altLang="en-US" sz="2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77915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7" grpId="0"/>
      <p:bldP spid="1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60966" y="48225"/>
            <a:ext cx="5524599" cy="1152938"/>
            <a:chOff x="3160966" y="48225"/>
            <a:chExt cx="5524599" cy="1152938"/>
          </a:xfrm>
        </p:grpSpPr>
        <p:grpSp>
          <p:nvGrpSpPr>
            <p:cNvPr id="8" name="Group 7"/>
            <p:cNvGrpSpPr/>
            <p:nvPr/>
          </p:nvGrpSpPr>
          <p:grpSpPr>
            <a:xfrm>
              <a:off x="3486028" y="48225"/>
              <a:ext cx="3292263" cy="709795"/>
              <a:chOff x="4586762" y="398606"/>
              <a:chExt cx="4331812" cy="76937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86762" y="398606"/>
                <a:ext cx="4331812" cy="769376"/>
                <a:chOff x="4586762" y="398606"/>
                <a:chExt cx="4331812" cy="7693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586762" y="398606"/>
                  <a:ext cx="243061" cy="4336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682190" y="734287"/>
                  <a:ext cx="2236384" cy="4336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6823513" y="1109883"/>
                <a:ext cx="192500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3160966" y="762000"/>
              <a:ext cx="5524599" cy="439163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2: NGÀY HÔM QUA ĐÂU RỒI (T2)</a:t>
              </a:r>
              <a:endPara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4963400" y="167496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546704" y="1442589"/>
            <a:ext cx="1745873" cy="500719"/>
            <a:chOff x="1546704" y="1442589"/>
            <a:chExt cx="1745873" cy="500719"/>
          </a:xfrm>
        </p:grpSpPr>
        <p:sp>
          <p:nvSpPr>
            <p:cNvPr id="28" name="Rectangle 27"/>
            <p:cNvSpPr/>
            <p:nvPr/>
          </p:nvSpPr>
          <p:spPr>
            <a:xfrm>
              <a:off x="1546704" y="1442589"/>
              <a:ext cx="1745873" cy="500719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2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644919" y="1928052"/>
              <a:ext cx="155448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231548" y="1424601"/>
            <a:ext cx="2095327" cy="500719"/>
            <a:chOff x="1371979" y="1442589"/>
            <a:chExt cx="2095327" cy="500719"/>
          </a:xfrm>
        </p:grpSpPr>
        <p:sp>
          <p:nvSpPr>
            <p:cNvPr id="31" name="Rectangle 30"/>
            <p:cNvSpPr/>
            <p:nvPr/>
          </p:nvSpPr>
          <p:spPr>
            <a:xfrm>
              <a:off x="1371979" y="1442589"/>
              <a:ext cx="2095327" cy="500719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2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517594" y="1928052"/>
              <a:ext cx="19202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52514" y="4343400"/>
            <a:ext cx="4826081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20000"/>
              </a:lnSpc>
            </a:pPr>
            <a:r>
              <a:rPr lang="vi-VN" sz="2400">
                <a:solidFill>
                  <a:srgbClr val="0000FF"/>
                </a:solidFill>
              </a:rPr>
              <a:t>- Ngày hôm qua ở </a:t>
            </a:r>
            <a:r>
              <a:rPr lang="vi-VN" sz="2400" smtClean="0">
                <a:solidFill>
                  <a:srgbClr val="0000FF"/>
                </a:solidFill>
              </a:rPr>
              <a:t>lại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Trên cành hoa trong </a:t>
            </a:r>
            <a:r>
              <a:rPr lang="vi-VN" sz="2400" smtClean="0">
                <a:solidFill>
                  <a:srgbClr val="0000FF"/>
                </a:solidFill>
              </a:rPr>
              <a:t>vườn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Nụ hồng lớn lên </a:t>
            </a:r>
            <a:r>
              <a:rPr lang="vi-VN" sz="2400" smtClean="0">
                <a:solidFill>
                  <a:srgbClr val="0000FF"/>
                </a:solidFill>
              </a:rPr>
              <a:t>mãi</a:t>
            </a:r>
            <a:r>
              <a:rPr lang="en-US" sz="2400" smtClean="0">
                <a:solidFill>
                  <a:srgbClr val="FF0000"/>
                </a:solidFill>
              </a:rPr>
              <a:t>/</a:t>
            </a:r>
            <a:r>
              <a:rPr lang="vi-VN" sz="2400">
                <a:solidFill>
                  <a:srgbClr val="0000FF"/>
                </a:solidFill>
              </a:rPr>
              <a:t/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Đợi đến ngày tỏa hương</a:t>
            </a:r>
            <a:r>
              <a:rPr lang="vi-VN" sz="2400" smtClean="0">
                <a:solidFill>
                  <a:srgbClr val="0000FF"/>
                </a:solidFill>
              </a:rPr>
              <a:t>.</a:t>
            </a:r>
            <a:r>
              <a:rPr lang="en-US" sz="2400" smtClean="0">
                <a:solidFill>
                  <a:srgbClr val="FF0000"/>
                </a:solidFill>
              </a:rPr>
              <a:t>//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319" y="2209800"/>
            <a:ext cx="482608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Lịch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cũ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nụ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hồng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ỏa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hương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endParaRPr lang="vi-VN" sz="2400" dirty="0" smtClean="0">
              <a:solidFill>
                <a:srgbClr val="0000FF"/>
              </a:solidFill>
            </a:endParaRPr>
          </a:p>
          <a:p>
            <a:pPr algn="just" fontAlgn="t">
              <a:lnSpc>
                <a:spcPct val="12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h</a:t>
            </a:r>
            <a:r>
              <a:rPr lang="en-US" sz="2400" dirty="0" err="1" smtClean="0">
                <a:solidFill>
                  <a:srgbClr val="FF0000"/>
                </a:solidFill>
              </a:rPr>
              <a:t>ạt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lúa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ch</a:t>
            </a:r>
            <a:r>
              <a:rPr lang="en-US" sz="2400" dirty="0" err="1" smtClean="0">
                <a:solidFill>
                  <a:srgbClr val="FF0000"/>
                </a:solidFill>
              </a:rPr>
              <a:t>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0000FF"/>
                </a:solidFill>
              </a:rPr>
              <a:t>àng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vẫn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còn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vi-VN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9608" y="2465222"/>
            <a:ext cx="6838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3256" eaLnBrk="1" hangingPunct="1">
              <a:defRPr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3.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khổ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thơ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cuối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,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bố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đã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dặn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bạn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nhỏ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điều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gì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để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ngày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hôm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qua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vẫn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400" dirty="0" err="1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còn</a:t>
            </a: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F097F0-3C46-4C7A-B4C7-C6BA027FEEE6}"/>
              </a:ext>
            </a:extLst>
          </p:cNvPr>
          <p:cNvSpPr txBox="1"/>
          <p:nvPr/>
        </p:nvSpPr>
        <p:spPr>
          <a:xfrm>
            <a:off x="5761208" y="3605288"/>
            <a:ext cx="6602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32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Dặn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bạn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nhỏ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học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hành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chăm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  <a:sym typeface="+mn-lt"/>
              </a:rPr>
              <a:t>chỉ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18919" y="3781680"/>
            <a:ext cx="442289" cy="346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2634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60966" y="48225"/>
            <a:ext cx="5524599" cy="1152938"/>
            <a:chOff x="3160966" y="48225"/>
            <a:chExt cx="5524599" cy="1152938"/>
          </a:xfrm>
        </p:grpSpPr>
        <p:grpSp>
          <p:nvGrpSpPr>
            <p:cNvPr id="8" name="Group 7"/>
            <p:cNvGrpSpPr/>
            <p:nvPr/>
          </p:nvGrpSpPr>
          <p:grpSpPr>
            <a:xfrm>
              <a:off x="3486028" y="48225"/>
              <a:ext cx="3834704" cy="709795"/>
              <a:chOff x="4586762" y="398606"/>
              <a:chExt cx="5045532" cy="76937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86762" y="398606"/>
                <a:ext cx="5045532" cy="769376"/>
                <a:chOff x="4586762" y="398606"/>
                <a:chExt cx="5045532" cy="7693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586762" y="398606"/>
                  <a:ext cx="5045532" cy="7673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ba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5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10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2021</a:t>
                  </a:r>
                </a:p>
                <a:p>
                  <a:endParaRPr 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682190" y="734287"/>
                  <a:ext cx="2236384" cy="4336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6823513" y="1109883"/>
                <a:ext cx="192500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3160966" y="762000"/>
              <a:ext cx="5524599" cy="439163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2: NGÀY HÔM QUA ĐÂU RỒI (T1)</a:t>
              </a:r>
              <a:endPara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6237A63C-FB7F-4314-A209-7EDB574E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519" y="1295399"/>
            <a:ext cx="4725635" cy="536656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94519" y="1993071"/>
            <a:ext cx="605452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Dựa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bức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minh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họa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hãy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tìm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từ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chỉ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chỉ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vi-VN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4519" y="2975169"/>
            <a:ext cx="605452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VD: </a:t>
            </a:r>
            <a:r>
              <a:rPr lang="en-US" sz="2400" dirty="0" err="1" smtClean="0">
                <a:solidFill>
                  <a:srgbClr val="FF0000"/>
                </a:solidFill>
              </a:rPr>
              <a:t>mẹ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6600CC"/>
                </a:solidFill>
              </a:rPr>
              <a:t>(</a:t>
            </a:r>
            <a:r>
              <a:rPr lang="en-US" sz="2400" dirty="0" err="1" smtClean="0">
                <a:solidFill>
                  <a:srgbClr val="6600CC"/>
                </a:solidFill>
              </a:rPr>
              <a:t>chỉ</a:t>
            </a:r>
            <a:r>
              <a:rPr lang="en-US" sz="2400" dirty="0" smtClean="0">
                <a:solidFill>
                  <a:srgbClr val="6600CC"/>
                </a:solidFill>
              </a:rPr>
              <a:t> </a:t>
            </a:r>
            <a:r>
              <a:rPr lang="en-US" sz="2400" dirty="0" err="1" smtClean="0">
                <a:solidFill>
                  <a:srgbClr val="6600CC"/>
                </a:solidFill>
              </a:rPr>
              <a:t>người</a:t>
            </a:r>
            <a:r>
              <a:rPr lang="en-US" sz="2400" dirty="0" smtClean="0">
                <a:solidFill>
                  <a:srgbClr val="6600CC"/>
                </a:solidFill>
              </a:rPr>
              <a:t>)</a:t>
            </a:r>
          </a:p>
          <a:p>
            <a:pPr algn="just" fontAlgn="t">
              <a:lnSpc>
                <a:spcPct val="12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       </a:t>
            </a:r>
            <a:r>
              <a:rPr lang="en-US" sz="2400" dirty="0" err="1" smtClean="0">
                <a:solidFill>
                  <a:srgbClr val="00B050"/>
                </a:solidFill>
              </a:rPr>
              <a:t>cánh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đồng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(</a:t>
            </a:r>
            <a:r>
              <a:rPr lang="en-US" sz="2400" dirty="0" err="1" smtClean="0">
                <a:solidFill>
                  <a:srgbClr val="FFC000"/>
                </a:solidFill>
              </a:rPr>
              <a:t>chỉ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vật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  <a:endParaRPr lang="vi-VN" sz="2400" dirty="0">
              <a:solidFill>
                <a:srgbClr val="FFC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9598" y="4202871"/>
            <a:ext cx="60545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Từ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ngữ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chỉ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người</a:t>
            </a:r>
            <a:r>
              <a:rPr lang="en-US" sz="2400" dirty="0" smtClean="0">
                <a:solidFill>
                  <a:srgbClr val="0000FF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mẹ</a:t>
            </a:r>
            <a:r>
              <a:rPr lang="en-US" sz="2400" dirty="0" smtClean="0">
                <a:solidFill>
                  <a:srgbClr val="FF0000"/>
                </a:solidFill>
              </a:rPr>
              <a:t>, con, </a:t>
            </a:r>
            <a:r>
              <a:rPr lang="en-US" sz="2400" dirty="0" err="1" smtClean="0">
                <a:solidFill>
                  <a:srgbClr val="FF0000"/>
                </a:solidFill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nhỏ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9758" y="4964871"/>
            <a:ext cx="674592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err="1" smtClean="0">
                <a:solidFill>
                  <a:srgbClr val="FFC000"/>
                </a:solidFill>
              </a:rPr>
              <a:t>Từ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ngữ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chỉ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vật</a:t>
            </a:r>
            <a:r>
              <a:rPr lang="en-US" sz="2400" dirty="0" smtClean="0">
                <a:solidFill>
                  <a:srgbClr val="0000FF"/>
                </a:solidFill>
              </a:rPr>
              <a:t>: </a:t>
            </a:r>
            <a:r>
              <a:rPr lang="en-US" sz="2400" dirty="0" err="1" smtClean="0">
                <a:solidFill>
                  <a:srgbClr val="00B050"/>
                </a:solidFill>
              </a:rPr>
              <a:t>tờ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lịch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lúa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sách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vở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đèn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bàn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bàn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ghế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vi-VN" sz="2400" dirty="0" smtClean="0">
                <a:solidFill>
                  <a:srgbClr val="00B050"/>
                </a:solidFill>
              </a:rPr>
              <a:t>hoa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hồng</a:t>
            </a:r>
            <a:r>
              <a:rPr lang="en-US" sz="2400" dirty="0" smtClean="0">
                <a:solidFill>
                  <a:srgbClr val="00B050"/>
                </a:solidFill>
              </a:rPr>
              <a:t>…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9598" y="1201163"/>
            <a:ext cx="60545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smtClean="0">
                <a:solidFill>
                  <a:srgbClr val="FF0000"/>
                </a:solidFill>
              </a:rPr>
              <a:t>LUYỆN TẬP THEO VĂN BẢN ĐỌC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051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60966" y="48225"/>
            <a:ext cx="5524599" cy="1152938"/>
            <a:chOff x="3160966" y="48225"/>
            <a:chExt cx="5524599" cy="1152938"/>
          </a:xfrm>
        </p:grpSpPr>
        <p:grpSp>
          <p:nvGrpSpPr>
            <p:cNvPr id="8" name="Group 7"/>
            <p:cNvGrpSpPr/>
            <p:nvPr/>
          </p:nvGrpSpPr>
          <p:grpSpPr>
            <a:xfrm>
              <a:off x="3486028" y="48225"/>
              <a:ext cx="3834704" cy="709795"/>
              <a:chOff x="4586762" y="398606"/>
              <a:chExt cx="5045532" cy="76937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586762" y="398606"/>
                <a:ext cx="5045532" cy="769376"/>
                <a:chOff x="4586762" y="398606"/>
                <a:chExt cx="5045532" cy="769376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4586762" y="398606"/>
                  <a:ext cx="5045532" cy="7673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ba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5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vi-VN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10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dirty="0" err="1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2000" dirty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 2021</a:t>
                  </a:r>
                </a:p>
                <a:p>
                  <a:endParaRPr lang="en-US" sz="2000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682190" y="734287"/>
                  <a:ext cx="2236384" cy="4336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6823513" y="1109883"/>
                <a:ext cx="192500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3160966" y="762000"/>
              <a:ext cx="5524599" cy="439163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smtClean="0">
                  <a:ln w="11430"/>
                  <a:solidFill>
                    <a:srgbClr val="0000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2: NGÀY HÔM QUA ĐÂU RỒI (T1)</a:t>
              </a:r>
              <a:endPara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6237A63C-FB7F-4314-A209-7EDB574E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519" y="1295399"/>
            <a:ext cx="4725635" cy="536656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94519" y="1993071"/>
            <a:ext cx="605452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smtClean="0">
                <a:solidFill>
                  <a:srgbClr val="FF0000"/>
                </a:solidFill>
              </a:rPr>
              <a:t>    2. </a:t>
            </a:r>
            <a:r>
              <a:rPr lang="vi-VN" sz="2400">
                <a:solidFill>
                  <a:srgbClr val="FF0000"/>
                </a:solidFill>
              </a:rPr>
              <a:t>Đặt 2 câu với từ ngữ tìm được ở bài tập 1.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4519" y="2975169"/>
            <a:ext cx="60545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VD: </a:t>
            </a:r>
            <a:r>
              <a:rPr lang="vi-VN" sz="2400" dirty="0">
                <a:solidFill>
                  <a:srgbClr val="00B050"/>
                </a:solidFill>
              </a:rPr>
              <a:t>Cánh đồng rộng mênh mông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9758" y="4114800"/>
            <a:ext cx="6054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CC"/>
                </a:solidFill>
              </a:rPr>
              <a:t>- </a:t>
            </a:r>
            <a:r>
              <a:rPr lang="pt-BR" sz="2400" dirty="0" smtClean="0">
                <a:solidFill>
                  <a:srgbClr val="00B050"/>
                </a:solidFill>
              </a:rPr>
              <a:t>Cánh </a:t>
            </a:r>
            <a:r>
              <a:rPr lang="pt-BR" sz="2400" dirty="0">
                <a:solidFill>
                  <a:srgbClr val="00B050"/>
                </a:solidFill>
              </a:rPr>
              <a:t>đồng </a:t>
            </a:r>
            <a:r>
              <a:rPr lang="pt-BR" sz="2400" dirty="0">
                <a:solidFill>
                  <a:srgbClr val="0000CC"/>
                </a:solidFill>
              </a:rPr>
              <a:t>quê em </a:t>
            </a:r>
            <a:r>
              <a:rPr lang="vi-VN" sz="2400" dirty="0" smtClean="0">
                <a:solidFill>
                  <a:srgbClr val="0000CC"/>
                </a:solidFill>
              </a:rPr>
              <a:t>xanh mát.</a:t>
            </a:r>
            <a:endParaRPr lang="pt-BR" sz="2400" dirty="0">
              <a:solidFill>
                <a:srgbClr val="0000CC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9758" y="4876800"/>
            <a:ext cx="6745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- </a:t>
            </a:r>
            <a:r>
              <a:rPr lang="vi-VN" sz="2400" dirty="0" smtClean="0">
                <a:solidFill>
                  <a:srgbClr val="0000CC"/>
                </a:solidFill>
              </a:rPr>
              <a:t>Vườn </a:t>
            </a:r>
            <a:r>
              <a:rPr lang="vi-VN" sz="2400" dirty="0">
                <a:solidFill>
                  <a:srgbClr val="00B050"/>
                </a:solidFill>
              </a:rPr>
              <a:t>hoa hồng </a:t>
            </a:r>
            <a:r>
              <a:rPr lang="vi-VN" sz="2400" dirty="0">
                <a:solidFill>
                  <a:srgbClr val="0000CC"/>
                </a:solidFill>
              </a:rPr>
              <a:t>tỏa hương thơm ngào ngạt.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9598" y="1201163"/>
            <a:ext cx="605452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20000"/>
              </a:lnSpc>
            </a:pPr>
            <a:r>
              <a:rPr lang="en-US" sz="2400" smtClean="0">
                <a:solidFill>
                  <a:srgbClr val="FF0000"/>
                </a:solidFill>
              </a:rPr>
              <a:t>LUYỆN TẬP THEO VĂN BẢN ĐỌC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289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86028" y="48225"/>
            <a:ext cx="3834704" cy="709795"/>
            <a:chOff x="4586762" y="398606"/>
            <a:chExt cx="5045532" cy="769376"/>
          </a:xfrm>
        </p:grpSpPr>
        <p:grpSp>
          <p:nvGrpSpPr>
            <p:cNvPr id="9" name="Group 8"/>
            <p:cNvGrpSpPr/>
            <p:nvPr/>
          </p:nvGrpSpPr>
          <p:grpSpPr>
            <a:xfrm>
              <a:off x="4586762" y="398606"/>
              <a:ext cx="5045532" cy="769376"/>
              <a:chOff x="4586762" y="398606"/>
              <a:chExt cx="5045532" cy="769376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4586762" y="398606"/>
                <a:ext cx="5045532" cy="767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vi-VN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ba </a:t>
                </a:r>
                <a:r>
                  <a:rPr lang="en-US" sz="2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5 </a:t>
                </a:r>
                <a:r>
                  <a:rPr lang="en-US" sz="2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10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2021</a:t>
                </a:r>
              </a:p>
              <a:p>
                <a:endParaRPr lang="en-US" sz="20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82190" y="734287"/>
                <a:ext cx="2236384" cy="433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6823513" y="1109883"/>
              <a:ext cx="192500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160966" y="762000"/>
            <a:ext cx="5524599" cy="439163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2: NGÀY HÔM QUA ĐÂU RỒI (T2)</a:t>
            </a:r>
            <a:endParaRPr lang="en-US" sz="2400" b="1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0919" y="1532198"/>
            <a:ext cx="4212013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20000"/>
              </a:lnSpc>
            </a:pPr>
            <a:r>
              <a:rPr lang="vi-VN" sz="2400" smtClean="0">
                <a:solidFill>
                  <a:srgbClr val="0000FF"/>
                </a:solidFill>
              </a:rPr>
              <a:t>- </a:t>
            </a:r>
            <a:r>
              <a:rPr lang="vi-VN" sz="2400">
                <a:solidFill>
                  <a:srgbClr val="0000FF"/>
                </a:solidFill>
              </a:rPr>
              <a:t>Ngày hôm qua ở lại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Trong hạt lúa mẹ trồng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Cánh đồng chờ gặt hái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Chín vàng màu ước mong.</a:t>
            </a:r>
          </a:p>
          <a:p>
            <a:pPr fontAlgn="t">
              <a:lnSpc>
                <a:spcPct val="120000"/>
              </a:lnSpc>
            </a:pPr>
            <a:endParaRPr lang="en-US" sz="1400" smtClean="0">
              <a:solidFill>
                <a:srgbClr val="0000FF"/>
              </a:solidFill>
            </a:endParaRPr>
          </a:p>
          <a:p>
            <a:pPr fontAlgn="t">
              <a:lnSpc>
                <a:spcPct val="120000"/>
              </a:lnSpc>
            </a:pPr>
            <a:r>
              <a:rPr lang="vi-VN" sz="2400" smtClean="0">
                <a:solidFill>
                  <a:srgbClr val="0000FF"/>
                </a:solidFill>
              </a:rPr>
              <a:t>- </a:t>
            </a:r>
            <a:r>
              <a:rPr lang="vi-VN" sz="2400">
                <a:solidFill>
                  <a:srgbClr val="0000FF"/>
                </a:solidFill>
              </a:rPr>
              <a:t>Ngày hôm qua ở lại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Trong vở hồng của con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Con học hành chăm chỉ</a:t>
            </a:r>
            <a:br>
              <a:rPr lang="vi-VN" sz="2400">
                <a:solidFill>
                  <a:srgbClr val="0000FF"/>
                </a:solidFill>
              </a:rPr>
            </a:br>
            <a:r>
              <a:rPr lang="vi-VN" sz="2400">
                <a:solidFill>
                  <a:srgbClr val="0000FF"/>
                </a:solidFill>
              </a:rPr>
              <a:t>Là ngày qua vẫn </a:t>
            </a:r>
            <a:r>
              <a:rPr lang="vi-VN" sz="2400" smtClean="0">
                <a:solidFill>
                  <a:srgbClr val="0000FF"/>
                </a:solidFill>
              </a:rPr>
              <a:t>còn</a:t>
            </a:r>
            <a:endParaRPr lang="vi-VN" sz="2400">
              <a:solidFill>
                <a:srgbClr val="0000FF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237A63C-FB7F-4314-A209-7EDB574EB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319" y="1434419"/>
            <a:ext cx="3506435" cy="3982004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910932" y="1610044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3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910932" y="3581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4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9519" y="1532198"/>
            <a:ext cx="2819400" cy="535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9998" y="3596324"/>
            <a:ext cx="2819400" cy="535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317" y="2438400"/>
            <a:ext cx="3870801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44771" y="4502023"/>
            <a:ext cx="3870801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427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9329</TotalTime>
  <Words>432</Words>
  <Application>Microsoft Office PowerPoint</Application>
  <PresentationFormat>Custom</PresentationFormat>
  <Paragraphs>65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Arial-Rounded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Chuẩn kiến thức</dc:creator>
  <cp:lastModifiedBy>Admin</cp:lastModifiedBy>
  <cp:revision>825</cp:revision>
  <dcterms:created xsi:type="dcterms:W3CDTF">2008-09-09T22:52:10Z</dcterms:created>
  <dcterms:modified xsi:type="dcterms:W3CDTF">2021-10-03T14:36:23Z</dcterms:modified>
</cp:coreProperties>
</file>