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18" r:id="rId2"/>
    <p:sldId id="419" r:id="rId3"/>
    <p:sldId id="410" r:id="rId4"/>
    <p:sldId id="414" r:id="rId5"/>
    <p:sldId id="416" r:id="rId6"/>
    <p:sldId id="413" r:id="rId7"/>
    <p:sldId id="417" r:id="rId8"/>
  </p:sldIdLst>
  <p:sldSz cx="12161838" cy="6858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42683" indent="-19690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86567" indent="-39500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29250" indent="-59190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173134" indent="-79001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728902" algn="l" defTabSz="69156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074682" algn="l" defTabSz="69156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420463" algn="l" defTabSz="69156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2766243" algn="l" defTabSz="69156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00CC"/>
    <a:srgbClr val="0000CC"/>
    <a:srgbClr val="0000FF"/>
    <a:srgbClr val="A6E7F4"/>
    <a:srgbClr val="FF0066"/>
    <a:srgbClr val="FF6600"/>
    <a:srgbClr val="FF7C8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1" d="100"/>
          <a:sy n="51" d="100"/>
        </p:scale>
        <p:origin x="-282" y="774"/>
      </p:cViewPr>
      <p:guideLst>
        <p:guide orient="horz" pos="2160"/>
        <p:guide pos="38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8938" y="685800"/>
            <a:ext cx="6080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54268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1086567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62925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2173134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716796" algn="l" defTabSz="108671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0155" algn="l" defTabSz="108671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03515" algn="l" defTabSz="108671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46874" algn="l" defTabSz="108671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6"/>
            <a:ext cx="10337562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43359" indent="0" algn="ctr">
              <a:buNone/>
              <a:defRPr/>
            </a:lvl2pPr>
            <a:lvl3pPr marL="1086718" indent="0" algn="ctr">
              <a:buNone/>
              <a:defRPr/>
            </a:lvl3pPr>
            <a:lvl4pPr marL="1630078" indent="0" algn="ctr">
              <a:buNone/>
              <a:defRPr/>
            </a:lvl4pPr>
            <a:lvl5pPr marL="2173437" indent="0" algn="ctr">
              <a:buNone/>
              <a:defRPr/>
            </a:lvl5pPr>
            <a:lvl6pPr marL="2716796" indent="0" algn="ctr">
              <a:buNone/>
              <a:defRPr/>
            </a:lvl6pPr>
            <a:lvl7pPr marL="3260155" indent="0" algn="ctr">
              <a:buNone/>
              <a:defRPr/>
            </a:lvl7pPr>
            <a:lvl8pPr marL="3803515" indent="0" algn="ctr">
              <a:buNone/>
              <a:defRPr/>
            </a:lvl8pPr>
            <a:lvl9pPr marL="434687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7332" y="274639"/>
            <a:ext cx="2736414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92" y="274639"/>
            <a:ext cx="800654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0"/>
            <a:ext cx="10337562" cy="1362075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4"/>
            <a:ext cx="10337562" cy="1500187"/>
          </a:xfrm>
        </p:spPr>
        <p:txBody>
          <a:bodyPr anchor="b"/>
          <a:lstStyle>
            <a:lvl1pPr marL="0" indent="0">
              <a:buNone/>
              <a:defRPr sz="2300"/>
            </a:lvl1pPr>
            <a:lvl2pPr marL="543359" indent="0">
              <a:buNone/>
              <a:defRPr sz="2100"/>
            </a:lvl2pPr>
            <a:lvl3pPr marL="1086718" indent="0">
              <a:buNone/>
              <a:defRPr sz="1900"/>
            </a:lvl3pPr>
            <a:lvl4pPr marL="1630078" indent="0">
              <a:buNone/>
              <a:defRPr sz="1700"/>
            </a:lvl4pPr>
            <a:lvl5pPr marL="2173437" indent="0">
              <a:buNone/>
              <a:defRPr sz="1700"/>
            </a:lvl5pPr>
            <a:lvl6pPr marL="2716796" indent="0">
              <a:buNone/>
              <a:defRPr sz="1700"/>
            </a:lvl6pPr>
            <a:lvl7pPr marL="3260155" indent="0">
              <a:buNone/>
              <a:defRPr sz="1700"/>
            </a:lvl7pPr>
            <a:lvl8pPr marL="3803515" indent="0">
              <a:buNone/>
              <a:defRPr sz="1700"/>
            </a:lvl8pPr>
            <a:lvl9pPr marL="4346874" indent="0">
              <a:buNone/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600201"/>
            <a:ext cx="5371478" cy="452596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600201"/>
            <a:ext cx="5371478" cy="452596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2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3359" indent="0">
              <a:buNone/>
              <a:defRPr sz="2300" b="1"/>
            </a:lvl2pPr>
            <a:lvl3pPr marL="1086718" indent="0">
              <a:buNone/>
              <a:defRPr sz="2100" b="1"/>
            </a:lvl3pPr>
            <a:lvl4pPr marL="1630078" indent="0">
              <a:buNone/>
              <a:defRPr sz="1900" b="1"/>
            </a:lvl4pPr>
            <a:lvl5pPr marL="2173437" indent="0">
              <a:buNone/>
              <a:defRPr sz="1900" b="1"/>
            </a:lvl5pPr>
            <a:lvl6pPr marL="2716796" indent="0">
              <a:buNone/>
              <a:defRPr sz="1900" b="1"/>
            </a:lvl6pPr>
            <a:lvl7pPr marL="3260155" indent="0">
              <a:buNone/>
              <a:defRPr sz="1900" b="1"/>
            </a:lvl7pPr>
            <a:lvl8pPr marL="3803515" indent="0">
              <a:buNone/>
              <a:defRPr sz="1900" b="1"/>
            </a:lvl8pPr>
            <a:lvl9pPr marL="4346874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8"/>
          </a:xfrm>
        </p:spPr>
        <p:txBody>
          <a:bodyPr/>
          <a:lstStyle>
            <a:lvl1pPr>
              <a:defRPr sz="29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6" y="1535113"/>
            <a:ext cx="5375701" cy="639762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3359" indent="0">
              <a:buNone/>
              <a:defRPr sz="2300" b="1"/>
            </a:lvl2pPr>
            <a:lvl3pPr marL="1086718" indent="0">
              <a:buNone/>
              <a:defRPr sz="2100" b="1"/>
            </a:lvl3pPr>
            <a:lvl4pPr marL="1630078" indent="0">
              <a:buNone/>
              <a:defRPr sz="1900" b="1"/>
            </a:lvl4pPr>
            <a:lvl5pPr marL="2173437" indent="0">
              <a:buNone/>
              <a:defRPr sz="1900" b="1"/>
            </a:lvl5pPr>
            <a:lvl6pPr marL="2716796" indent="0">
              <a:buNone/>
              <a:defRPr sz="1900" b="1"/>
            </a:lvl6pPr>
            <a:lvl7pPr marL="3260155" indent="0">
              <a:buNone/>
              <a:defRPr sz="1900" b="1"/>
            </a:lvl7pPr>
            <a:lvl8pPr marL="3803515" indent="0">
              <a:buNone/>
              <a:defRPr sz="1900" b="1"/>
            </a:lvl8pPr>
            <a:lvl9pPr marL="4346874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6" y="2174875"/>
            <a:ext cx="5375701" cy="3951288"/>
          </a:xfrm>
        </p:spPr>
        <p:txBody>
          <a:bodyPr/>
          <a:lstStyle>
            <a:lvl1pPr>
              <a:defRPr sz="29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3" y="273050"/>
            <a:ext cx="4001161" cy="116205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1"/>
            <a:ext cx="6798806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3" y="1435101"/>
            <a:ext cx="4001161" cy="4691063"/>
          </a:xfrm>
        </p:spPr>
        <p:txBody>
          <a:bodyPr/>
          <a:lstStyle>
            <a:lvl1pPr marL="0" indent="0">
              <a:buNone/>
              <a:defRPr sz="1700"/>
            </a:lvl1pPr>
            <a:lvl2pPr marL="543359" indent="0">
              <a:buNone/>
              <a:defRPr sz="1400"/>
            </a:lvl2pPr>
            <a:lvl3pPr marL="1086718" indent="0">
              <a:buNone/>
              <a:defRPr sz="1200"/>
            </a:lvl3pPr>
            <a:lvl4pPr marL="1630078" indent="0">
              <a:buNone/>
              <a:defRPr sz="1100"/>
            </a:lvl4pPr>
            <a:lvl5pPr marL="2173437" indent="0">
              <a:buNone/>
              <a:defRPr sz="1100"/>
            </a:lvl5pPr>
            <a:lvl6pPr marL="2716796" indent="0">
              <a:buNone/>
              <a:defRPr sz="1100"/>
            </a:lvl6pPr>
            <a:lvl7pPr marL="3260155" indent="0">
              <a:buNone/>
              <a:defRPr sz="1100"/>
            </a:lvl7pPr>
            <a:lvl8pPr marL="3803515" indent="0">
              <a:buNone/>
              <a:defRPr sz="1100"/>
            </a:lvl8pPr>
            <a:lvl9pPr marL="4346874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1"/>
            <a:ext cx="7297103" cy="5667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43359" indent="0">
              <a:buNone/>
              <a:defRPr sz="3300"/>
            </a:lvl2pPr>
            <a:lvl3pPr marL="1086718" indent="0">
              <a:buNone/>
              <a:defRPr sz="2900"/>
            </a:lvl3pPr>
            <a:lvl4pPr marL="1630078" indent="0">
              <a:buNone/>
              <a:defRPr sz="2300"/>
            </a:lvl4pPr>
            <a:lvl5pPr marL="2173437" indent="0">
              <a:buNone/>
              <a:defRPr sz="2300"/>
            </a:lvl5pPr>
            <a:lvl6pPr marL="2716796" indent="0">
              <a:buNone/>
              <a:defRPr sz="2300"/>
            </a:lvl6pPr>
            <a:lvl7pPr marL="3260155" indent="0">
              <a:buNone/>
              <a:defRPr sz="2300"/>
            </a:lvl7pPr>
            <a:lvl8pPr marL="3803515" indent="0">
              <a:buNone/>
              <a:defRPr sz="2300"/>
            </a:lvl8pPr>
            <a:lvl9pPr marL="4346874" indent="0">
              <a:buNone/>
              <a:defRPr sz="23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9"/>
            <a:ext cx="7297103" cy="804862"/>
          </a:xfrm>
        </p:spPr>
        <p:txBody>
          <a:bodyPr/>
          <a:lstStyle>
            <a:lvl1pPr marL="0" indent="0">
              <a:buNone/>
              <a:defRPr sz="1700"/>
            </a:lvl1pPr>
            <a:lvl2pPr marL="543359" indent="0">
              <a:buNone/>
              <a:defRPr sz="1400"/>
            </a:lvl2pPr>
            <a:lvl3pPr marL="1086718" indent="0">
              <a:buNone/>
              <a:defRPr sz="1200"/>
            </a:lvl3pPr>
            <a:lvl4pPr marL="1630078" indent="0">
              <a:buNone/>
              <a:defRPr sz="1100"/>
            </a:lvl4pPr>
            <a:lvl5pPr marL="2173437" indent="0">
              <a:buNone/>
              <a:defRPr sz="1100"/>
            </a:lvl5pPr>
            <a:lvl6pPr marL="2716796" indent="0">
              <a:buNone/>
              <a:defRPr sz="1100"/>
            </a:lvl6pPr>
            <a:lvl7pPr marL="3260155" indent="0">
              <a:buNone/>
              <a:defRPr sz="1100"/>
            </a:lvl7pPr>
            <a:lvl8pPr marL="3803515" indent="0">
              <a:buNone/>
              <a:defRPr sz="1100"/>
            </a:lvl8pPr>
            <a:lvl9pPr marL="4346874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8092" y="275035"/>
            <a:ext cx="1094565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672" tIns="54336" rIns="108672" bIns="543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92" y="1600200"/>
            <a:ext cx="10945654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672" tIns="54336" rIns="108672" bIns="543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8092" y="6244829"/>
            <a:ext cx="28377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672" tIns="54336" rIns="108672" bIns="5433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7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55295" y="6244829"/>
            <a:ext cx="3851249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672" tIns="54336" rIns="108672" bIns="5433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7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15984" y="6244829"/>
            <a:ext cx="28377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672" tIns="54336" rIns="108672" bIns="5433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7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5pPr>
      <a:lvl6pPr marL="543359" algn="ctr" rtl="0" fontAlgn="base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6pPr>
      <a:lvl7pPr marL="1086718" algn="ctr" rtl="0" fontAlgn="base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7pPr>
      <a:lvl8pPr marL="1630078" algn="ctr" rtl="0" fontAlgn="base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8pPr>
      <a:lvl9pPr marL="2173437" algn="ctr" rtl="0" fontAlgn="base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9pPr>
    </p:titleStyle>
    <p:bodyStyle>
      <a:lvl1pPr marL="407013" indent="-407013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1pPr>
      <a:lvl2pPr marL="882461" indent="-338577" algn="l" rtl="0" eaLnBrk="0" fontAlgn="base" hangingPunct="0">
        <a:spcBef>
          <a:spcPct val="20000"/>
        </a:spcBef>
        <a:spcAft>
          <a:spcPct val="0"/>
        </a:spcAft>
        <a:buChar char="–"/>
        <a:defRPr sz="3300">
          <a:solidFill>
            <a:schemeClr val="tx1"/>
          </a:solidFill>
          <a:latin typeface="+mn-lt"/>
        </a:defRPr>
      </a:lvl2pPr>
      <a:lvl3pPr marL="1357909" indent="-271342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</a:defRPr>
      </a:lvl3pPr>
      <a:lvl4pPr marL="1900592" indent="-271342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444475" indent="-271342" algn="l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988476" indent="-271680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531836" indent="-271680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4075195" indent="-271680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618554" indent="-271680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08671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3359" algn="l" defTabSz="108671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6718" algn="l" defTabSz="108671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0078" algn="l" defTabSz="108671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3437" algn="l" defTabSz="108671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16796" algn="l" defTabSz="108671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0155" algn="l" defTabSz="108671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3515" algn="l" defTabSz="108671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46874" algn="l" defTabSz="108671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audio" Target="file:///C:\Users\MyPC\Downloads\Gatrongmeoconcuncon-XuanMai_gs8s.mp3" TargetMode="External"/><Relationship Id="rId1" Type="http://schemas.openxmlformats.org/officeDocument/2006/relationships/audio" Target="file:///C:\Users\MyPC\Downloads\Thatlahay-Dangcapnhat_fh22.mp3" TargetMode="External"/><Relationship Id="rId6" Type="http://schemas.openxmlformats.org/officeDocument/2006/relationships/image" Target="../media/image3.gif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Summer_Fantasy_landscape_by_photo_manipulation_2234597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918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2" name="WordArt 6"/>
          <p:cNvSpPr>
            <a:spLocks noChangeArrowheads="1" noChangeShapeType="1" noTextEdit="1"/>
          </p:cNvSpPr>
          <p:nvPr/>
        </p:nvSpPr>
        <p:spPr bwMode="auto">
          <a:xfrm>
            <a:off x="1966119" y="1066800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31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EB2D75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Trường Tiểu học Bình Ninh</a:t>
            </a:r>
            <a:endParaRPr lang="en-US" sz="3600" kern="10">
              <a:ln w="3175">
                <a:solidFill>
                  <a:schemeClr val="bg1"/>
                </a:solidFill>
                <a:round/>
                <a:headEnd/>
                <a:tailEnd/>
              </a:ln>
              <a:solidFill>
                <a:srgbClr val="EB2D75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2052" name="Picture 9" descr="Picture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320" y="4876800"/>
            <a:ext cx="7524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0" descr="Picture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320" y="4800600"/>
            <a:ext cx="7524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13" name="WordArt 17"/>
          <p:cNvSpPr>
            <a:spLocks noChangeArrowheads="1" noChangeShapeType="1" noTextEdit="1"/>
          </p:cNvSpPr>
          <p:nvPr/>
        </p:nvSpPr>
        <p:spPr bwMode="auto">
          <a:xfrm>
            <a:off x="3713958" y="5295900"/>
            <a:ext cx="4424362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222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kern="10" dirty="0">
                <a:ln w="222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222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kern="10" dirty="0">
                <a:ln w="222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kern="10" dirty="0" err="1">
                <a:ln w="222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3600" kern="10" dirty="0">
                <a:ln w="222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222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kern="10" dirty="0">
                <a:ln w="222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222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600" kern="10" dirty="0">
                <a:ln w="222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222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endParaRPr lang="en-US" sz="3600" kern="10" dirty="0">
              <a:ln w="22225">
                <a:solidFill>
                  <a:schemeClr val="accent2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3337719" y="2362200"/>
            <a:ext cx="5105400" cy="1371600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en-US" sz="2400" kern="10" dirty="0" err="1">
                <a:ln w="13462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262626"/>
                </a:solidFill>
                <a:effectLst>
                  <a:outerShdw dist="38100" dir="2700000" algn="bl" rotWithShape="0">
                    <a:srgbClr val="AAE2CA"/>
                  </a:outerShdw>
                </a:effectLst>
                <a:cs typeface="Times New Roman" panose="02020603050405020304" pitchFamily="18" charset="0"/>
              </a:rPr>
              <a:t>Môn</a:t>
            </a:r>
            <a:r>
              <a:rPr lang="en-US" sz="2400" kern="10" dirty="0">
                <a:ln w="13462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262626"/>
                </a:solidFill>
                <a:effectLst>
                  <a:outerShdw dist="38100" dir="2700000" algn="bl" rotWithShape="0">
                    <a:srgbClr val="AAE2CA"/>
                  </a:outerShdw>
                </a:effectLst>
                <a:cs typeface="Times New Roman" panose="02020603050405020304" pitchFamily="18" charset="0"/>
              </a:rPr>
              <a:t>: </a:t>
            </a:r>
            <a:r>
              <a:rPr lang="en-US" sz="2400" kern="10" dirty="0" err="1" smtClean="0">
                <a:ln w="13462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262626"/>
                </a:solidFill>
                <a:effectLst>
                  <a:outerShdw dist="38100" dir="2700000" algn="bl" rotWithShape="0">
                    <a:srgbClr val="AAE2CA"/>
                  </a:outerShdw>
                </a:effectLst>
                <a:cs typeface="Times New Roman" panose="02020603050405020304" pitchFamily="18" charset="0"/>
              </a:rPr>
              <a:t>Tậ</a:t>
            </a:r>
            <a:r>
              <a:rPr lang="vi-VN" sz="2400" kern="10" dirty="0" smtClean="0">
                <a:ln w="13462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262626"/>
                </a:solidFill>
                <a:effectLst>
                  <a:outerShdw dist="38100" dir="2700000" algn="bl" rotWithShape="0">
                    <a:srgbClr val="AAE2CA"/>
                  </a:outerShdw>
                </a:effectLst>
                <a:cs typeface="Times New Roman" panose="02020603050405020304" pitchFamily="18" charset="0"/>
              </a:rPr>
              <a:t>p đọc</a:t>
            </a:r>
            <a:r>
              <a:rPr lang="en-US" sz="2400" kern="10" dirty="0" smtClean="0">
                <a:ln w="13462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262626"/>
                </a:solidFill>
                <a:effectLst>
                  <a:outerShdw dist="38100" dir="2700000" algn="bl" rotWithShape="0">
                    <a:srgbClr val="AAE2CA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400" kern="10" dirty="0" err="1">
                <a:ln w="13462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262626"/>
                </a:solidFill>
                <a:effectLst>
                  <a:outerShdw dist="38100" dir="2700000" algn="bl" rotWithShape="0">
                    <a:srgbClr val="AAE2CA"/>
                  </a:outerShdw>
                </a:effectLst>
                <a:cs typeface="Times New Roman" panose="02020603050405020304" pitchFamily="18" charset="0"/>
              </a:rPr>
              <a:t>lớp</a:t>
            </a:r>
            <a:r>
              <a:rPr lang="en-US" sz="2400" kern="10" dirty="0">
                <a:ln w="13462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262626"/>
                </a:solidFill>
                <a:effectLst>
                  <a:outerShdw dist="38100" dir="2700000" algn="bl" rotWithShape="0">
                    <a:srgbClr val="AAE2CA"/>
                  </a:outerShdw>
                </a:effectLst>
                <a:cs typeface="Times New Roman" panose="02020603050405020304" pitchFamily="18" charset="0"/>
              </a:rPr>
              <a:t> 2</a:t>
            </a:r>
          </a:p>
        </p:txBody>
      </p:sp>
      <p:pic>
        <p:nvPicPr>
          <p:cNvPr id="2" name="Thatlahay-Dangcapnhat_fh2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2257" y="48768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atrongmeoconcuncon-XuanMai_gs8s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2257" y="488315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0647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53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61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2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86028" y="48225"/>
            <a:ext cx="3834704" cy="709795"/>
            <a:chOff x="4586762" y="398606"/>
            <a:chExt cx="5045529" cy="769376"/>
          </a:xfrm>
        </p:grpSpPr>
        <p:grpSp>
          <p:nvGrpSpPr>
            <p:cNvPr id="9" name="Group 8"/>
            <p:cNvGrpSpPr/>
            <p:nvPr/>
          </p:nvGrpSpPr>
          <p:grpSpPr>
            <a:xfrm>
              <a:off x="4586762" y="398606"/>
              <a:ext cx="5045529" cy="769376"/>
              <a:chOff x="4586762" y="398606"/>
              <a:chExt cx="5045529" cy="769376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4586762" y="398606"/>
                <a:ext cx="5045529" cy="433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2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0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ba </a:t>
                </a:r>
                <a:r>
                  <a:rPr lang="en-US" sz="20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0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0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</a:t>
                </a:r>
                <a:r>
                  <a:rPr lang="en-US" sz="20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0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0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10</a:t>
                </a:r>
                <a:r>
                  <a:rPr lang="en-US" sz="20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2021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682190" y="734287"/>
                <a:ext cx="2236384" cy="433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>
              <a:off x="6823513" y="1109883"/>
              <a:ext cx="192500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3160966" y="762000"/>
            <a:ext cx="5524599" cy="439163"/>
          </a:xfrm>
          <a:prstGeom prst="rect">
            <a:avLst/>
          </a:prstGeom>
          <a:noFill/>
        </p:spPr>
        <p:txBody>
          <a:bodyPr wrap="none" lIns="69156" tIns="34578" rIns="69156" bIns="3457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400" b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b="1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2: NGÀY HÔM QUA ĐÂU RỒI (T2)</a:t>
            </a:r>
            <a:endParaRPr lang="en-US" sz="2400" b="1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8693" y="1525052"/>
            <a:ext cx="4212013" cy="3896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20000"/>
              </a:lnSpc>
            </a:pPr>
            <a:r>
              <a:rPr lang="vi-VN" sz="2400" smtClean="0">
                <a:solidFill>
                  <a:srgbClr val="0000FF"/>
                </a:solidFill>
              </a:rPr>
              <a:t>Em </a:t>
            </a:r>
            <a:r>
              <a:rPr lang="vi-VN" sz="2400">
                <a:solidFill>
                  <a:srgbClr val="0000FF"/>
                </a:solidFill>
              </a:rPr>
              <a:t>cầm tờ lịch cũ:</a:t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- Ngày hôm qua đâu rồi</a:t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Ra ngoài sân hỏi bố</a:t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Xoa đầu em, bố cười.</a:t>
            </a:r>
          </a:p>
          <a:p>
            <a:pPr fontAlgn="t">
              <a:lnSpc>
                <a:spcPct val="120000"/>
              </a:lnSpc>
            </a:pPr>
            <a:endParaRPr lang="en-US" sz="1400" smtClean="0">
              <a:solidFill>
                <a:srgbClr val="0000FF"/>
              </a:solidFill>
            </a:endParaRPr>
          </a:p>
          <a:p>
            <a:pPr fontAlgn="t">
              <a:lnSpc>
                <a:spcPct val="120000"/>
              </a:lnSpc>
            </a:pPr>
            <a:r>
              <a:rPr lang="vi-VN" sz="2400" smtClean="0">
                <a:solidFill>
                  <a:srgbClr val="0000FF"/>
                </a:solidFill>
              </a:rPr>
              <a:t>- </a:t>
            </a:r>
            <a:r>
              <a:rPr lang="vi-VN" sz="2400">
                <a:solidFill>
                  <a:srgbClr val="0000FF"/>
                </a:solidFill>
              </a:rPr>
              <a:t>Ngày hôm qua ở lại</a:t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Trên cành hoa trong vườn</a:t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Nụ hồng lớn lên mãi</a:t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Đợi đến ngày tỏa hương</a:t>
            </a:r>
            <a:r>
              <a:rPr lang="vi-VN" sz="2400" smtClean="0">
                <a:solidFill>
                  <a:srgbClr val="0000FF"/>
                </a:solidFill>
              </a:rPr>
              <a:t>.</a:t>
            </a:r>
            <a:endParaRPr lang="vi-VN" sz="2400">
              <a:solidFill>
                <a:srgbClr val="0000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40706" y="1527434"/>
            <a:ext cx="421201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20000"/>
              </a:lnSpc>
            </a:pPr>
            <a:r>
              <a:rPr lang="vi-VN" sz="2400" dirty="0" smtClean="0">
                <a:solidFill>
                  <a:srgbClr val="0000FF"/>
                </a:solidFill>
              </a:rPr>
              <a:t>- </a:t>
            </a:r>
            <a:r>
              <a:rPr lang="vi-VN" sz="2400" dirty="0">
                <a:solidFill>
                  <a:srgbClr val="0000FF"/>
                </a:solidFill>
              </a:rPr>
              <a:t>Ngày hôm qua ở lại</a:t>
            </a:r>
            <a:br>
              <a:rPr lang="vi-VN" sz="2400" dirty="0">
                <a:solidFill>
                  <a:srgbClr val="0000FF"/>
                </a:solidFill>
              </a:rPr>
            </a:br>
            <a:r>
              <a:rPr lang="vi-VN" sz="2400" dirty="0">
                <a:solidFill>
                  <a:srgbClr val="0000FF"/>
                </a:solidFill>
              </a:rPr>
              <a:t>Trong hạt lúa mẹ trồng</a:t>
            </a:r>
            <a:br>
              <a:rPr lang="vi-VN" sz="2400" dirty="0">
                <a:solidFill>
                  <a:srgbClr val="0000FF"/>
                </a:solidFill>
              </a:rPr>
            </a:br>
            <a:r>
              <a:rPr lang="vi-VN" sz="2400" dirty="0">
                <a:solidFill>
                  <a:srgbClr val="0000FF"/>
                </a:solidFill>
              </a:rPr>
              <a:t>Cánh đồng chờ gặt hái</a:t>
            </a:r>
            <a:br>
              <a:rPr lang="vi-VN" sz="2400" dirty="0">
                <a:solidFill>
                  <a:srgbClr val="0000FF"/>
                </a:solidFill>
              </a:rPr>
            </a:br>
            <a:r>
              <a:rPr lang="vi-VN" sz="2400" dirty="0">
                <a:solidFill>
                  <a:srgbClr val="0000FF"/>
                </a:solidFill>
              </a:rPr>
              <a:t>Chín vàng màu ước mong.</a:t>
            </a:r>
          </a:p>
          <a:p>
            <a:pPr fontAlgn="t">
              <a:lnSpc>
                <a:spcPct val="120000"/>
              </a:lnSpc>
            </a:pPr>
            <a:endParaRPr lang="en-US" sz="1400" dirty="0" smtClean="0">
              <a:solidFill>
                <a:srgbClr val="0000FF"/>
              </a:solidFill>
            </a:endParaRPr>
          </a:p>
          <a:p>
            <a:pPr fontAlgn="t">
              <a:lnSpc>
                <a:spcPct val="120000"/>
              </a:lnSpc>
            </a:pPr>
            <a:r>
              <a:rPr lang="vi-VN" sz="2400" dirty="0" smtClean="0">
                <a:solidFill>
                  <a:srgbClr val="0000FF"/>
                </a:solidFill>
              </a:rPr>
              <a:t>- </a:t>
            </a:r>
            <a:r>
              <a:rPr lang="vi-VN" sz="2400" dirty="0">
                <a:solidFill>
                  <a:srgbClr val="0000FF"/>
                </a:solidFill>
              </a:rPr>
              <a:t>Ngày hôm qua ở lại</a:t>
            </a:r>
            <a:br>
              <a:rPr lang="vi-VN" sz="2400" dirty="0">
                <a:solidFill>
                  <a:srgbClr val="0000FF"/>
                </a:solidFill>
              </a:rPr>
            </a:br>
            <a:r>
              <a:rPr lang="vi-VN" sz="2400" dirty="0">
                <a:solidFill>
                  <a:srgbClr val="0000FF"/>
                </a:solidFill>
              </a:rPr>
              <a:t>Trong vở hồng của con</a:t>
            </a:r>
            <a:br>
              <a:rPr lang="vi-VN" sz="2400" dirty="0">
                <a:solidFill>
                  <a:srgbClr val="0000FF"/>
                </a:solidFill>
              </a:rPr>
            </a:br>
            <a:r>
              <a:rPr lang="vi-VN" sz="2400" dirty="0">
                <a:solidFill>
                  <a:srgbClr val="0000FF"/>
                </a:solidFill>
              </a:rPr>
              <a:t>Con học hành chăm chỉ</a:t>
            </a:r>
            <a:br>
              <a:rPr lang="vi-VN" sz="2400" dirty="0">
                <a:solidFill>
                  <a:srgbClr val="0000FF"/>
                </a:solidFill>
              </a:rPr>
            </a:br>
            <a:r>
              <a:rPr lang="vi-VN" sz="2400" dirty="0">
                <a:solidFill>
                  <a:srgbClr val="0000FF"/>
                </a:solidFill>
              </a:rPr>
              <a:t>Là ngày qua vẫn còn.</a:t>
            </a:r>
          </a:p>
          <a:p>
            <a:pPr algn="r" fontAlgn="t">
              <a:lnSpc>
                <a:spcPct val="120000"/>
              </a:lnSpc>
            </a:pPr>
            <a:r>
              <a:rPr lang="vi-VN" sz="2400" i="1" dirty="0">
                <a:solidFill>
                  <a:srgbClr val="FF0000"/>
                </a:solidFill>
              </a:rPr>
              <a:t>(</a:t>
            </a:r>
            <a:r>
              <a:rPr lang="vi-VN" sz="2400" b="1" i="1" dirty="0">
                <a:solidFill>
                  <a:srgbClr val="FF0000"/>
                </a:solidFill>
              </a:rPr>
              <a:t>Bế Kiến Quốc</a:t>
            </a:r>
            <a:r>
              <a:rPr lang="vi-VN" sz="2400" i="1" dirty="0">
                <a:solidFill>
                  <a:srgbClr val="FF0000"/>
                </a:solidFill>
              </a:rPr>
              <a:t>)</a:t>
            </a:r>
            <a:endParaRPr lang="vi-VN" sz="2400" dirty="0">
              <a:solidFill>
                <a:srgbClr val="FF000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237A63C-FB7F-4314-A209-7EDB574EB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9319" y="1434419"/>
            <a:ext cx="3506435" cy="3982004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13519" y="16002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FF00"/>
                </a:solidFill>
              </a:rPr>
              <a:t>1</a:t>
            </a: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71493" y="3697259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FF00"/>
                </a:solidFill>
              </a:rPr>
              <a:t>2</a:t>
            </a: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480719" y="160528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FF00"/>
                </a:solidFill>
              </a:rPr>
              <a:t>3</a:t>
            </a: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480719" y="3661699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FF00"/>
                </a:solidFill>
              </a:rPr>
              <a:t>4</a:t>
            </a:r>
            <a:endParaRPr lang="en-US" sz="28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560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160966" y="48225"/>
            <a:ext cx="5524599" cy="1152938"/>
            <a:chOff x="3160966" y="48225"/>
            <a:chExt cx="5524599" cy="1152938"/>
          </a:xfrm>
        </p:grpSpPr>
        <p:grpSp>
          <p:nvGrpSpPr>
            <p:cNvPr id="8" name="Group 7"/>
            <p:cNvGrpSpPr/>
            <p:nvPr/>
          </p:nvGrpSpPr>
          <p:grpSpPr>
            <a:xfrm>
              <a:off x="3486028" y="48225"/>
              <a:ext cx="3834704" cy="709795"/>
              <a:chOff x="4586762" y="398606"/>
              <a:chExt cx="5045532" cy="769376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4586762" y="398606"/>
                <a:ext cx="5045532" cy="769376"/>
                <a:chOff x="4586762" y="398606"/>
                <a:chExt cx="5045532" cy="769376"/>
              </a:xfrm>
            </p:grpSpPr>
            <p:sp>
              <p:nvSpPr>
                <p:cNvPr id="12" name="TextBox 11"/>
                <p:cNvSpPr txBox="1"/>
                <p:nvPr/>
              </p:nvSpPr>
              <p:spPr>
                <a:xfrm>
                  <a:off x="4586762" y="398606"/>
                  <a:ext cx="5045532" cy="7673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vi-VN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ba </a:t>
                  </a:r>
                  <a:r>
                    <a:rPr lang="en-US" sz="20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vi-VN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5 </a:t>
                  </a:r>
                  <a:r>
                    <a:rPr lang="en-US" sz="20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vi-VN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10</a:t>
                  </a:r>
                  <a:r>
                    <a:rPr lang="en-US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0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2021</a:t>
                  </a:r>
                </a:p>
                <a:p>
                  <a:endParaRPr lang="en-US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6682190" y="734287"/>
                  <a:ext cx="2236384" cy="4336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0" name="Straight Connector 9"/>
              <p:cNvCxnSpPr/>
              <p:nvPr/>
            </p:nvCxnSpPr>
            <p:spPr>
              <a:xfrm>
                <a:off x="6823513" y="1109883"/>
                <a:ext cx="1925002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" name="Rectangle 1"/>
            <p:cNvSpPr/>
            <p:nvPr/>
          </p:nvSpPr>
          <p:spPr>
            <a:xfrm>
              <a:off x="3160966" y="762000"/>
              <a:ext cx="5524599" cy="439163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2400" b="1">
                  <a:ln w="11430"/>
                  <a:solidFill>
                    <a:srgbClr val="0000FF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en-US" sz="2400" b="1" smtClean="0">
                  <a:ln w="11430"/>
                  <a:solidFill>
                    <a:srgbClr val="0000FF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2: NGÀY HÔM QUA ĐÂU RỒI (T2)</a:t>
              </a:r>
              <a:endParaRPr lang="en-US" sz="2400" b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6" name="Straight Connector 25"/>
          <p:cNvCxnSpPr/>
          <p:nvPr/>
        </p:nvCxnSpPr>
        <p:spPr>
          <a:xfrm>
            <a:off x="4963400" y="167496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546704" y="1442589"/>
            <a:ext cx="1745873" cy="500719"/>
            <a:chOff x="1546704" y="1442589"/>
            <a:chExt cx="1745873" cy="500719"/>
          </a:xfrm>
        </p:grpSpPr>
        <p:sp>
          <p:nvSpPr>
            <p:cNvPr id="28" name="Rectangle 27"/>
            <p:cNvSpPr/>
            <p:nvPr/>
          </p:nvSpPr>
          <p:spPr>
            <a:xfrm>
              <a:off x="1546704" y="1442589"/>
              <a:ext cx="1745873" cy="500719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2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2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644919" y="1928052"/>
              <a:ext cx="155448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231548" y="1424601"/>
            <a:ext cx="2095327" cy="500719"/>
            <a:chOff x="1371979" y="1442589"/>
            <a:chExt cx="2095327" cy="500719"/>
          </a:xfrm>
        </p:grpSpPr>
        <p:sp>
          <p:nvSpPr>
            <p:cNvPr id="31" name="Rectangle 30"/>
            <p:cNvSpPr/>
            <p:nvPr/>
          </p:nvSpPr>
          <p:spPr>
            <a:xfrm>
              <a:off x="1371979" y="1442589"/>
              <a:ext cx="2095327" cy="500719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2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2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517594" y="1928052"/>
              <a:ext cx="19202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252514" y="4343400"/>
            <a:ext cx="4826081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20000"/>
              </a:lnSpc>
            </a:pPr>
            <a:r>
              <a:rPr lang="vi-VN" sz="2400">
                <a:solidFill>
                  <a:srgbClr val="0000FF"/>
                </a:solidFill>
              </a:rPr>
              <a:t>- Ngày hôm qua ở </a:t>
            </a:r>
            <a:r>
              <a:rPr lang="vi-VN" sz="2400" smtClean="0">
                <a:solidFill>
                  <a:srgbClr val="0000FF"/>
                </a:solidFill>
              </a:rPr>
              <a:t>lại</a:t>
            </a:r>
            <a:r>
              <a:rPr lang="en-US" sz="2400" smtClean="0">
                <a:solidFill>
                  <a:srgbClr val="FF0000"/>
                </a:solidFill>
              </a:rPr>
              <a:t>/</a:t>
            </a:r>
            <a:r>
              <a:rPr lang="vi-VN" sz="2400">
                <a:solidFill>
                  <a:srgbClr val="0000FF"/>
                </a:solidFill>
              </a:rPr>
              <a:t/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Trên cành hoa trong </a:t>
            </a:r>
            <a:r>
              <a:rPr lang="vi-VN" sz="2400" smtClean="0">
                <a:solidFill>
                  <a:srgbClr val="0000FF"/>
                </a:solidFill>
              </a:rPr>
              <a:t>vườn</a:t>
            </a:r>
            <a:r>
              <a:rPr lang="en-US" sz="2400" smtClean="0">
                <a:solidFill>
                  <a:srgbClr val="FF0000"/>
                </a:solidFill>
              </a:rPr>
              <a:t>/</a:t>
            </a:r>
            <a:r>
              <a:rPr lang="vi-VN" sz="2400">
                <a:solidFill>
                  <a:srgbClr val="0000FF"/>
                </a:solidFill>
              </a:rPr>
              <a:t/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Nụ hồng lớn lên </a:t>
            </a:r>
            <a:r>
              <a:rPr lang="vi-VN" sz="2400" smtClean="0">
                <a:solidFill>
                  <a:srgbClr val="0000FF"/>
                </a:solidFill>
              </a:rPr>
              <a:t>mãi</a:t>
            </a:r>
            <a:r>
              <a:rPr lang="en-US" sz="2400" smtClean="0">
                <a:solidFill>
                  <a:srgbClr val="FF0000"/>
                </a:solidFill>
              </a:rPr>
              <a:t>/</a:t>
            </a:r>
            <a:r>
              <a:rPr lang="vi-VN" sz="2400">
                <a:solidFill>
                  <a:srgbClr val="0000FF"/>
                </a:solidFill>
              </a:rPr>
              <a:t/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Đợi đến ngày tỏa hương</a:t>
            </a:r>
            <a:r>
              <a:rPr lang="vi-VN" sz="2400" smtClean="0">
                <a:solidFill>
                  <a:srgbClr val="0000FF"/>
                </a:solidFill>
              </a:rPr>
              <a:t>.</a:t>
            </a:r>
            <a:r>
              <a:rPr lang="en-US" sz="2400" smtClean="0">
                <a:solidFill>
                  <a:srgbClr val="FF0000"/>
                </a:solidFill>
              </a:rPr>
              <a:t>//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7319" y="2209800"/>
            <a:ext cx="4826081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20000"/>
              </a:lnSpc>
            </a:pPr>
            <a:r>
              <a:rPr lang="en-US" sz="2400" dirty="0" err="1">
                <a:solidFill>
                  <a:srgbClr val="0000FF"/>
                </a:solidFill>
              </a:rPr>
              <a:t>Lịch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cũ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dirty="0" err="1">
                <a:solidFill>
                  <a:srgbClr val="0000FF"/>
                </a:solidFill>
              </a:rPr>
              <a:t>nụ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hồng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dirty="0" err="1">
                <a:solidFill>
                  <a:srgbClr val="0000FF"/>
                </a:solidFill>
              </a:rPr>
              <a:t>t</a:t>
            </a:r>
            <a:r>
              <a:rPr lang="en-US" sz="2400" dirty="0" err="1">
                <a:solidFill>
                  <a:srgbClr val="FF0000"/>
                </a:solidFill>
              </a:rPr>
              <a:t>ỏa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hương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endParaRPr lang="vi-VN" sz="2400" dirty="0">
              <a:solidFill>
                <a:srgbClr val="0000FF"/>
              </a:solidFill>
            </a:endParaRPr>
          </a:p>
          <a:p>
            <a:pPr algn="just" fontAlgn="t">
              <a:lnSpc>
                <a:spcPct val="120000"/>
              </a:lnSpc>
            </a:pPr>
            <a:r>
              <a:rPr lang="en-US" sz="2400" dirty="0" err="1">
                <a:solidFill>
                  <a:srgbClr val="0000FF"/>
                </a:solidFill>
              </a:rPr>
              <a:t>h</a:t>
            </a:r>
            <a:r>
              <a:rPr lang="en-US" sz="2400" dirty="0" err="1">
                <a:solidFill>
                  <a:srgbClr val="FF0000"/>
                </a:solidFill>
              </a:rPr>
              <a:t>ạt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lúa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dirty="0" err="1">
                <a:solidFill>
                  <a:srgbClr val="0000FF"/>
                </a:solidFill>
              </a:rPr>
              <a:t>ch</a:t>
            </a:r>
            <a:r>
              <a:rPr lang="en-US" sz="2400" dirty="0" err="1">
                <a:solidFill>
                  <a:srgbClr val="FF0000"/>
                </a:solidFill>
              </a:rPr>
              <a:t>ín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v</a:t>
            </a:r>
            <a:r>
              <a:rPr lang="en-US" sz="2400" dirty="0" err="1">
                <a:solidFill>
                  <a:srgbClr val="0000FF"/>
                </a:solidFill>
              </a:rPr>
              <a:t>àng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vẫn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còn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endParaRPr lang="vi-VN" sz="2400" dirty="0">
              <a:solidFill>
                <a:srgbClr val="0000FF"/>
              </a:solidFill>
            </a:endParaRPr>
          </a:p>
          <a:p>
            <a:pPr algn="just" fontAlgn="t">
              <a:lnSpc>
                <a:spcPct val="120000"/>
              </a:lnSpc>
            </a:pPr>
            <a:endParaRPr lang="vi-VN" sz="24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98324" y="2574397"/>
            <a:ext cx="488627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6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78595" y="3124200"/>
            <a:ext cx="411042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1. </a:t>
            </a:r>
            <a:r>
              <a:rPr lang="en-US" sz="2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Bạn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nhỏ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đã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hỏi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bố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điều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gì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?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C021B82-93CD-4DB0-B071-C923085FC772}"/>
              </a:ext>
            </a:extLst>
          </p:cNvPr>
          <p:cNvSpPr txBox="1"/>
          <p:nvPr/>
        </p:nvSpPr>
        <p:spPr>
          <a:xfrm>
            <a:off x="5125044" y="3697117"/>
            <a:ext cx="67470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3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Bạn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nhỏ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đã</a:t>
            </a:r>
            <a:r>
              <a:rPr lang="en-US" sz="2600" dirty="0" smtClean="0">
                <a:solidFill>
                  <a:srgbClr val="0000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hỏi</a:t>
            </a:r>
            <a:r>
              <a:rPr lang="en-US" sz="2600" dirty="0" smtClean="0">
                <a:solidFill>
                  <a:srgbClr val="0000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bố</a:t>
            </a:r>
            <a:r>
              <a:rPr lang="en-US" sz="2600" dirty="0" smtClean="0">
                <a:solidFill>
                  <a:srgbClr val="0000FF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ngày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hôm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qua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đâu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</a:rPr>
              <a:t>rồi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233304" y="4343400"/>
            <a:ext cx="546976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2, 3,4 </a:t>
            </a:r>
            <a:r>
              <a:rPr lang="en-US" sz="26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99782" y="4913497"/>
            <a:ext cx="650852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2. Theo </a:t>
            </a:r>
            <a:r>
              <a:rPr lang="en-US" altLang="zh-CN" sz="2600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lời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600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bố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600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ngày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600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hôm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qua ở </a:t>
            </a:r>
            <a:r>
              <a:rPr lang="en-US" altLang="zh-CN" sz="2600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lại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600" dirty="0" err="1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những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B327375-4554-4BE3-B834-83A4D5E673F9}"/>
              </a:ext>
            </a:extLst>
          </p:cNvPr>
          <p:cNvSpPr txBox="1"/>
          <p:nvPr/>
        </p:nvSpPr>
        <p:spPr>
          <a:xfrm>
            <a:off x="5288854" y="5483594"/>
            <a:ext cx="64194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3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Cành</a:t>
            </a:r>
            <a:r>
              <a:rPr kumimoji="0" lang="en-US" altLang="zh-CN" sz="26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kumimoji="0" lang="en-US" altLang="zh-CN" sz="260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hoa</a:t>
            </a:r>
            <a:r>
              <a:rPr kumimoji="0" lang="en-US" altLang="zh-CN" sz="26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, </a:t>
            </a:r>
            <a:r>
              <a:rPr kumimoji="0" lang="en-US" altLang="zh-CN" sz="260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hạt</a:t>
            </a:r>
            <a:r>
              <a:rPr kumimoji="0" lang="en-US" altLang="zh-CN" sz="26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kumimoji="0" lang="en-US" altLang="zh-CN" sz="260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lúa</a:t>
            </a:r>
            <a:r>
              <a:rPr kumimoji="0" lang="en-US" altLang="zh-CN" sz="26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, </a:t>
            </a:r>
            <a:r>
              <a:rPr kumimoji="0" lang="en-US" altLang="zh-CN" sz="260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vở</a:t>
            </a:r>
            <a:r>
              <a:rPr kumimoji="0" lang="en-US" altLang="zh-CN" sz="26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kumimoji="0" lang="en-US" altLang="zh-CN" sz="26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hồng</a:t>
            </a:r>
            <a:r>
              <a:rPr kumimoji="0" lang="en-US" altLang="zh-CN" sz="26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+mn-lt"/>
              </a:rPr>
              <a:t>.</a:t>
            </a:r>
            <a:endParaRPr kumimoji="0" lang="zh-CN" altLang="en-US" sz="26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779156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5" grpId="0"/>
      <p:bldP spid="36" grpId="0"/>
      <p:bldP spid="37" grpId="0"/>
      <p:bldP spid="14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160966" y="48225"/>
            <a:ext cx="5524599" cy="1152938"/>
            <a:chOff x="3160966" y="48225"/>
            <a:chExt cx="5524599" cy="1152938"/>
          </a:xfrm>
        </p:grpSpPr>
        <p:grpSp>
          <p:nvGrpSpPr>
            <p:cNvPr id="8" name="Group 7"/>
            <p:cNvGrpSpPr/>
            <p:nvPr/>
          </p:nvGrpSpPr>
          <p:grpSpPr>
            <a:xfrm>
              <a:off x="3486028" y="48225"/>
              <a:ext cx="3292263" cy="709795"/>
              <a:chOff x="4586762" y="398606"/>
              <a:chExt cx="4331812" cy="769376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4586762" y="398606"/>
                <a:ext cx="4331812" cy="769376"/>
                <a:chOff x="4586762" y="398606"/>
                <a:chExt cx="4331812" cy="769376"/>
              </a:xfrm>
            </p:grpSpPr>
            <p:sp>
              <p:nvSpPr>
                <p:cNvPr id="12" name="TextBox 11"/>
                <p:cNvSpPr txBox="1"/>
                <p:nvPr/>
              </p:nvSpPr>
              <p:spPr>
                <a:xfrm>
                  <a:off x="4586762" y="398606"/>
                  <a:ext cx="243061" cy="4336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en-US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6682190" y="734287"/>
                  <a:ext cx="2236384" cy="4336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0" name="Straight Connector 9"/>
              <p:cNvCxnSpPr/>
              <p:nvPr/>
            </p:nvCxnSpPr>
            <p:spPr>
              <a:xfrm>
                <a:off x="6823513" y="1109883"/>
                <a:ext cx="1925002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" name="Rectangle 1"/>
            <p:cNvSpPr/>
            <p:nvPr/>
          </p:nvSpPr>
          <p:spPr>
            <a:xfrm>
              <a:off x="3160966" y="762000"/>
              <a:ext cx="5524599" cy="439163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2400" b="1">
                  <a:ln w="11430"/>
                  <a:solidFill>
                    <a:srgbClr val="0000FF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en-US" sz="2400" b="1" smtClean="0">
                  <a:ln w="11430"/>
                  <a:solidFill>
                    <a:srgbClr val="0000FF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2: NGÀY HÔM QUA ĐÂU RỒI (T2)</a:t>
              </a:r>
              <a:endParaRPr lang="en-US" sz="2400" b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6" name="Straight Connector 25"/>
          <p:cNvCxnSpPr/>
          <p:nvPr/>
        </p:nvCxnSpPr>
        <p:spPr>
          <a:xfrm>
            <a:off x="4963400" y="167496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546704" y="1442589"/>
            <a:ext cx="1745873" cy="500719"/>
            <a:chOff x="1546704" y="1442589"/>
            <a:chExt cx="1745873" cy="500719"/>
          </a:xfrm>
        </p:grpSpPr>
        <p:sp>
          <p:nvSpPr>
            <p:cNvPr id="28" name="Rectangle 27"/>
            <p:cNvSpPr/>
            <p:nvPr/>
          </p:nvSpPr>
          <p:spPr>
            <a:xfrm>
              <a:off x="1546704" y="1442589"/>
              <a:ext cx="1745873" cy="500719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2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2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644919" y="1928052"/>
              <a:ext cx="155448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231548" y="1424601"/>
            <a:ext cx="2095327" cy="500719"/>
            <a:chOff x="1371979" y="1442589"/>
            <a:chExt cx="2095327" cy="500719"/>
          </a:xfrm>
        </p:grpSpPr>
        <p:sp>
          <p:nvSpPr>
            <p:cNvPr id="31" name="Rectangle 30"/>
            <p:cNvSpPr/>
            <p:nvPr/>
          </p:nvSpPr>
          <p:spPr>
            <a:xfrm>
              <a:off x="1371979" y="1442589"/>
              <a:ext cx="2095327" cy="500719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2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2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517594" y="1928052"/>
              <a:ext cx="19202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252514" y="4343400"/>
            <a:ext cx="4826081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20000"/>
              </a:lnSpc>
            </a:pPr>
            <a:r>
              <a:rPr lang="vi-VN" sz="2400">
                <a:solidFill>
                  <a:srgbClr val="0000FF"/>
                </a:solidFill>
              </a:rPr>
              <a:t>- Ngày hôm qua ở </a:t>
            </a:r>
            <a:r>
              <a:rPr lang="vi-VN" sz="2400" smtClean="0">
                <a:solidFill>
                  <a:srgbClr val="0000FF"/>
                </a:solidFill>
              </a:rPr>
              <a:t>lại</a:t>
            </a:r>
            <a:r>
              <a:rPr lang="en-US" sz="2400" smtClean="0">
                <a:solidFill>
                  <a:srgbClr val="FF0000"/>
                </a:solidFill>
              </a:rPr>
              <a:t>/</a:t>
            </a:r>
            <a:r>
              <a:rPr lang="vi-VN" sz="2400">
                <a:solidFill>
                  <a:srgbClr val="0000FF"/>
                </a:solidFill>
              </a:rPr>
              <a:t/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Trên cành hoa trong </a:t>
            </a:r>
            <a:r>
              <a:rPr lang="vi-VN" sz="2400" smtClean="0">
                <a:solidFill>
                  <a:srgbClr val="0000FF"/>
                </a:solidFill>
              </a:rPr>
              <a:t>vườn</a:t>
            </a:r>
            <a:r>
              <a:rPr lang="en-US" sz="2400" smtClean="0">
                <a:solidFill>
                  <a:srgbClr val="FF0000"/>
                </a:solidFill>
              </a:rPr>
              <a:t>/</a:t>
            </a:r>
            <a:r>
              <a:rPr lang="vi-VN" sz="2400">
                <a:solidFill>
                  <a:srgbClr val="0000FF"/>
                </a:solidFill>
              </a:rPr>
              <a:t/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Nụ hồng lớn lên </a:t>
            </a:r>
            <a:r>
              <a:rPr lang="vi-VN" sz="2400" smtClean="0">
                <a:solidFill>
                  <a:srgbClr val="0000FF"/>
                </a:solidFill>
              </a:rPr>
              <a:t>mãi</a:t>
            </a:r>
            <a:r>
              <a:rPr lang="en-US" sz="2400" smtClean="0">
                <a:solidFill>
                  <a:srgbClr val="FF0000"/>
                </a:solidFill>
              </a:rPr>
              <a:t>/</a:t>
            </a:r>
            <a:r>
              <a:rPr lang="vi-VN" sz="2400">
                <a:solidFill>
                  <a:srgbClr val="0000FF"/>
                </a:solidFill>
              </a:rPr>
              <a:t/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Đợi đến ngày tỏa hương</a:t>
            </a:r>
            <a:r>
              <a:rPr lang="vi-VN" sz="2400" smtClean="0">
                <a:solidFill>
                  <a:srgbClr val="0000FF"/>
                </a:solidFill>
              </a:rPr>
              <a:t>.</a:t>
            </a:r>
            <a:r>
              <a:rPr lang="en-US" sz="2400" smtClean="0">
                <a:solidFill>
                  <a:srgbClr val="FF0000"/>
                </a:solidFill>
              </a:rPr>
              <a:t>//</a:t>
            </a:r>
            <a:endParaRPr lang="vi-VN" sz="240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7319" y="2209800"/>
            <a:ext cx="482608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20000"/>
              </a:lnSpc>
            </a:pPr>
            <a:r>
              <a:rPr lang="en-US" sz="2400" dirty="0" err="1" smtClean="0">
                <a:solidFill>
                  <a:srgbClr val="0000FF"/>
                </a:solidFill>
              </a:rPr>
              <a:t>Lịch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cũ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</a:rPr>
              <a:t>nụ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hồng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</a:rPr>
              <a:t>t</a:t>
            </a:r>
            <a:r>
              <a:rPr lang="en-US" sz="2400" dirty="0" err="1" smtClean="0">
                <a:solidFill>
                  <a:srgbClr val="FF0000"/>
                </a:solidFill>
              </a:rPr>
              <a:t>ỏa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hương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endParaRPr lang="vi-VN" sz="2400" dirty="0" smtClean="0">
              <a:solidFill>
                <a:srgbClr val="0000FF"/>
              </a:solidFill>
            </a:endParaRPr>
          </a:p>
          <a:p>
            <a:pPr algn="just" fontAlgn="t">
              <a:lnSpc>
                <a:spcPct val="120000"/>
              </a:lnSpc>
            </a:pPr>
            <a:r>
              <a:rPr lang="en-US" sz="2400" dirty="0" err="1" smtClean="0">
                <a:solidFill>
                  <a:srgbClr val="0000FF"/>
                </a:solidFill>
              </a:rPr>
              <a:t>h</a:t>
            </a:r>
            <a:r>
              <a:rPr lang="en-US" sz="2400" dirty="0" err="1" smtClean="0">
                <a:solidFill>
                  <a:srgbClr val="FF0000"/>
                </a:solidFill>
              </a:rPr>
              <a:t>ạt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lúa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</a:rPr>
              <a:t>ch</a:t>
            </a:r>
            <a:r>
              <a:rPr lang="en-US" sz="2400" dirty="0" err="1" smtClean="0">
                <a:solidFill>
                  <a:srgbClr val="FF0000"/>
                </a:solidFill>
              </a:rPr>
              <a:t>ín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</a:t>
            </a:r>
            <a:r>
              <a:rPr lang="en-US" sz="2400" dirty="0" err="1" smtClean="0">
                <a:solidFill>
                  <a:srgbClr val="0000FF"/>
                </a:solidFill>
              </a:rPr>
              <a:t>àng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vẫn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còn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endParaRPr lang="vi-VN" sz="2400" dirty="0">
              <a:solidFill>
                <a:srgbClr val="0000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59608" y="2465222"/>
            <a:ext cx="68385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3256" eaLnBrk="1" hangingPunct="1">
              <a:defRPr/>
            </a:pP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3.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Trong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khổ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thơ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cuối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,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bố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đã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dặn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bạn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nhỏ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điều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gì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để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ngày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hôm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qua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vẫn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còn</a:t>
            </a:r>
            <a:r>
              <a:rPr lang="en-US" altLang="zh-CN" sz="2400" dirty="0">
                <a:solidFill>
                  <a:srgbClr val="00B050"/>
                </a:solidFill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F097F0-3C46-4C7A-B4C7-C6BA027FEEE6}"/>
              </a:ext>
            </a:extLst>
          </p:cNvPr>
          <p:cNvSpPr txBox="1"/>
          <p:nvPr/>
        </p:nvSpPr>
        <p:spPr>
          <a:xfrm>
            <a:off x="5761208" y="3605288"/>
            <a:ext cx="6602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3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Dặn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bạn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nhỏ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học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hành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chăm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Arial-Rounded" panose="020B0500000000000000" pitchFamily="34" charset="0"/>
                <a:cs typeface="Times New Roman" panose="02020603050405020304" pitchFamily="18" charset="0"/>
                <a:sym typeface="+mn-lt"/>
              </a:rPr>
              <a:t>chỉ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Arial-Rounded" panose="020B0500000000000000" pitchFamily="34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318919" y="3781680"/>
            <a:ext cx="442289" cy="3468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2634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160966" y="48225"/>
            <a:ext cx="5524599" cy="1152938"/>
            <a:chOff x="3160966" y="48225"/>
            <a:chExt cx="5524599" cy="1152938"/>
          </a:xfrm>
        </p:grpSpPr>
        <p:grpSp>
          <p:nvGrpSpPr>
            <p:cNvPr id="8" name="Group 7"/>
            <p:cNvGrpSpPr/>
            <p:nvPr/>
          </p:nvGrpSpPr>
          <p:grpSpPr>
            <a:xfrm>
              <a:off x="3486028" y="48225"/>
              <a:ext cx="3834704" cy="709795"/>
              <a:chOff x="4586762" y="398606"/>
              <a:chExt cx="5045532" cy="769376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4586762" y="398606"/>
                <a:ext cx="5045532" cy="769376"/>
                <a:chOff x="4586762" y="398606"/>
                <a:chExt cx="5045532" cy="769376"/>
              </a:xfrm>
            </p:grpSpPr>
            <p:sp>
              <p:nvSpPr>
                <p:cNvPr id="12" name="TextBox 11"/>
                <p:cNvSpPr txBox="1"/>
                <p:nvPr/>
              </p:nvSpPr>
              <p:spPr>
                <a:xfrm>
                  <a:off x="4586762" y="398606"/>
                  <a:ext cx="5045532" cy="7673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vi-VN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ba </a:t>
                  </a:r>
                  <a:r>
                    <a:rPr lang="en-US" sz="20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vi-VN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5 </a:t>
                  </a:r>
                  <a:r>
                    <a:rPr lang="en-US" sz="20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vi-VN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10</a:t>
                  </a:r>
                  <a:r>
                    <a:rPr lang="en-US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0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2021</a:t>
                  </a:r>
                </a:p>
                <a:p>
                  <a:endParaRPr lang="en-US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6682190" y="734287"/>
                  <a:ext cx="2236384" cy="4336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0" name="Straight Connector 9"/>
              <p:cNvCxnSpPr/>
              <p:nvPr/>
            </p:nvCxnSpPr>
            <p:spPr>
              <a:xfrm>
                <a:off x="6823513" y="1109883"/>
                <a:ext cx="1925002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" name="Rectangle 1"/>
            <p:cNvSpPr/>
            <p:nvPr/>
          </p:nvSpPr>
          <p:spPr>
            <a:xfrm>
              <a:off x="3160966" y="762000"/>
              <a:ext cx="5524599" cy="439163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2400" b="1">
                  <a:ln w="11430"/>
                  <a:solidFill>
                    <a:srgbClr val="0000FF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en-US" sz="2400" b="1" smtClean="0">
                  <a:ln w="11430"/>
                  <a:solidFill>
                    <a:srgbClr val="0000FF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2: NGÀY HÔM QUA ĐÂU RỒI (T1)</a:t>
              </a:r>
              <a:endParaRPr lang="en-US" sz="2400" b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6237A63C-FB7F-4314-A209-7EDB574EB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519" y="1295399"/>
            <a:ext cx="4725635" cy="5366561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594519" y="1993071"/>
            <a:ext cx="6054524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Dựa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vào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bức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tranh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minh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họa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em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hãy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tìm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từ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ngữ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chỉ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người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chỉ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vật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  <a:endParaRPr lang="vi-VN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94519" y="2975169"/>
            <a:ext cx="6054524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20000"/>
              </a:lnSpc>
            </a:pPr>
            <a:r>
              <a:rPr lang="en-US" sz="2400" dirty="0" smtClean="0">
                <a:solidFill>
                  <a:srgbClr val="00B050"/>
                </a:solidFill>
              </a:rPr>
              <a:t>VD: </a:t>
            </a:r>
            <a:r>
              <a:rPr lang="en-US" sz="2400" dirty="0" err="1" smtClean="0">
                <a:solidFill>
                  <a:srgbClr val="FF0000"/>
                </a:solidFill>
              </a:rPr>
              <a:t>mẹ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6600CC"/>
                </a:solidFill>
              </a:rPr>
              <a:t>(</a:t>
            </a:r>
            <a:r>
              <a:rPr lang="en-US" sz="2400" dirty="0" err="1" smtClean="0">
                <a:solidFill>
                  <a:srgbClr val="6600CC"/>
                </a:solidFill>
              </a:rPr>
              <a:t>chỉ</a:t>
            </a:r>
            <a:r>
              <a:rPr lang="en-US" sz="2400" dirty="0" smtClean="0">
                <a:solidFill>
                  <a:srgbClr val="6600CC"/>
                </a:solidFill>
              </a:rPr>
              <a:t> </a:t>
            </a:r>
            <a:r>
              <a:rPr lang="en-US" sz="2400" dirty="0" err="1" smtClean="0">
                <a:solidFill>
                  <a:srgbClr val="6600CC"/>
                </a:solidFill>
              </a:rPr>
              <a:t>người</a:t>
            </a:r>
            <a:r>
              <a:rPr lang="en-US" sz="2400" dirty="0" smtClean="0">
                <a:solidFill>
                  <a:srgbClr val="6600CC"/>
                </a:solidFill>
              </a:rPr>
              <a:t>)</a:t>
            </a:r>
          </a:p>
          <a:p>
            <a:pPr algn="just" fontAlgn="t">
              <a:lnSpc>
                <a:spcPct val="120000"/>
              </a:lnSpc>
            </a:pPr>
            <a:r>
              <a:rPr lang="en-US" sz="2400" dirty="0" smtClean="0">
                <a:solidFill>
                  <a:srgbClr val="00B050"/>
                </a:solidFill>
              </a:rPr>
              <a:t>       </a:t>
            </a:r>
            <a:r>
              <a:rPr lang="en-US" sz="2400" dirty="0" err="1" smtClean="0">
                <a:solidFill>
                  <a:srgbClr val="00B050"/>
                </a:solidFill>
              </a:rPr>
              <a:t>cánh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đồng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FFC000"/>
                </a:solidFill>
              </a:rPr>
              <a:t>(</a:t>
            </a:r>
            <a:r>
              <a:rPr lang="en-US" sz="2400" dirty="0" err="1" smtClean="0">
                <a:solidFill>
                  <a:srgbClr val="FFC000"/>
                </a:solidFill>
              </a:rPr>
              <a:t>chỉ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vật</a:t>
            </a:r>
            <a:r>
              <a:rPr lang="en-US" sz="2400" dirty="0" smtClean="0">
                <a:solidFill>
                  <a:srgbClr val="FFC000"/>
                </a:solidFill>
              </a:rPr>
              <a:t>)</a:t>
            </a:r>
            <a:endParaRPr lang="vi-VN" sz="2400" dirty="0">
              <a:solidFill>
                <a:srgbClr val="FFC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89598" y="4202871"/>
            <a:ext cx="605452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20000"/>
              </a:lnSpc>
            </a:pPr>
            <a:r>
              <a:rPr lang="en-US" sz="2400" dirty="0" err="1" smtClean="0">
                <a:solidFill>
                  <a:srgbClr val="0000FF"/>
                </a:solidFill>
              </a:rPr>
              <a:t>Từ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ngữ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chỉ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người</a:t>
            </a:r>
            <a:r>
              <a:rPr lang="en-US" sz="2400" dirty="0" smtClean="0">
                <a:solidFill>
                  <a:srgbClr val="0000FF"/>
                </a:solidFill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</a:rPr>
              <a:t>mẹ</a:t>
            </a:r>
            <a:r>
              <a:rPr lang="en-US" sz="2400" dirty="0" smtClean="0">
                <a:solidFill>
                  <a:srgbClr val="FF0000"/>
                </a:solidFill>
              </a:rPr>
              <a:t>, con, </a:t>
            </a:r>
            <a:r>
              <a:rPr lang="en-US" sz="2400" dirty="0" err="1" smtClean="0">
                <a:solidFill>
                  <a:srgbClr val="FF0000"/>
                </a:solidFill>
              </a:rPr>
              <a:t>bạn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nhỏ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99758" y="4964871"/>
            <a:ext cx="6745922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20000"/>
              </a:lnSpc>
            </a:pPr>
            <a:r>
              <a:rPr lang="en-US" sz="2400" dirty="0" err="1" smtClean="0">
                <a:solidFill>
                  <a:srgbClr val="FFC000"/>
                </a:solidFill>
              </a:rPr>
              <a:t>Từ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ngữ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chỉ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vật</a:t>
            </a:r>
            <a:r>
              <a:rPr lang="en-US" sz="2400" dirty="0" smtClean="0">
                <a:solidFill>
                  <a:srgbClr val="0000FF"/>
                </a:solidFill>
              </a:rPr>
              <a:t>: </a:t>
            </a:r>
            <a:r>
              <a:rPr lang="en-US" sz="2400" dirty="0" err="1" smtClean="0">
                <a:solidFill>
                  <a:srgbClr val="00B050"/>
                </a:solidFill>
              </a:rPr>
              <a:t>tờ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lịch</a:t>
            </a:r>
            <a:r>
              <a:rPr lang="en-US" sz="2400" dirty="0" smtClean="0">
                <a:solidFill>
                  <a:srgbClr val="00B050"/>
                </a:solidFill>
              </a:rPr>
              <a:t>, </a:t>
            </a:r>
            <a:r>
              <a:rPr lang="en-US" sz="2400" dirty="0" err="1" smtClean="0">
                <a:solidFill>
                  <a:srgbClr val="00B050"/>
                </a:solidFill>
              </a:rPr>
              <a:t>lúa</a:t>
            </a:r>
            <a:r>
              <a:rPr lang="en-US" sz="2400" dirty="0" smtClean="0">
                <a:solidFill>
                  <a:srgbClr val="00B050"/>
                </a:solidFill>
              </a:rPr>
              <a:t>, </a:t>
            </a:r>
            <a:r>
              <a:rPr lang="en-US" sz="2400" dirty="0" err="1" smtClean="0">
                <a:solidFill>
                  <a:srgbClr val="00B050"/>
                </a:solidFill>
              </a:rPr>
              <a:t>sách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vở</a:t>
            </a:r>
            <a:r>
              <a:rPr lang="en-US" sz="2400" dirty="0" smtClean="0">
                <a:solidFill>
                  <a:srgbClr val="00B050"/>
                </a:solidFill>
              </a:rPr>
              <a:t>, </a:t>
            </a:r>
            <a:r>
              <a:rPr lang="en-US" sz="2400" dirty="0" err="1" smtClean="0">
                <a:solidFill>
                  <a:srgbClr val="00B050"/>
                </a:solidFill>
              </a:rPr>
              <a:t>đèn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bàn</a:t>
            </a:r>
            <a:r>
              <a:rPr lang="en-US" sz="2400" dirty="0" smtClean="0">
                <a:solidFill>
                  <a:srgbClr val="00B050"/>
                </a:solidFill>
              </a:rPr>
              <a:t>, </a:t>
            </a:r>
            <a:r>
              <a:rPr lang="en-US" sz="2400" dirty="0" err="1" smtClean="0">
                <a:solidFill>
                  <a:srgbClr val="00B050"/>
                </a:solidFill>
              </a:rPr>
              <a:t>bàn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ghế</a:t>
            </a:r>
            <a:r>
              <a:rPr lang="en-US" sz="2400" dirty="0" smtClean="0">
                <a:solidFill>
                  <a:srgbClr val="00B050"/>
                </a:solidFill>
              </a:rPr>
              <a:t>, </a:t>
            </a:r>
            <a:r>
              <a:rPr lang="vi-VN" sz="2400" dirty="0" smtClean="0">
                <a:solidFill>
                  <a:srgbClr val="00B050"/>
                </a:solidFill>
              </a:rPr>
              <a:t>hoa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hồng</a:t>
            </a:r>
            <a:r>
              <a:rPr lang="en-US" sz="2400" dirty="0" smtClean="0">
                <a:solidFill>
                  <a:srgbClr val="00B050"/>
                </a:solidFill>
              </a:rPr>
              <a:t>…</a:t>
            </a:r>
            <a:endParaRPr lang="vi-VN" sz="2400" dirty="0">
              <a:solidFill>
                <a:srgbClr val="00B05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9598" y="1201163"/>
            <a:ext cx="605452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20000"/>
              </a:lnSpc>
            </a:pPr>
            <a:r>
              <a:rPr lang="en-US" sz="2400" smtClean="0">
                <a:solidFill>
                  <a:srgbClr val="FF0000"/>
                </a:solidFill>
              </a:rPr>
              <a:t>LUYỆN TẬP THEO VĂN BẢN ĐỌC</a:t>
            </a:r>
            <a:endParaRPr lang="vi-VN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00512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160966" y="48225"/>
            <a:ext cx="5524599" cy="1152938"/>
            <a:chOff x="3160966" y="48225"/>
            <a:chExt cx="5524599" cy="1152938"/>
          </a:xfrm>
        </p:grpSpPr>
        <p:grpSp>
          <p:nvGrpSpPr>
            <p:cNvPr id="8" name="Group 7"/>
            <p:cNvGrpSpPr/>
            <p:nvPr/>
          </p:nvGrpSpPr>
          <p:grpSpPr>
            <a:xfrm>
              <a:off x="3486028" y="48225"/>
              <a:ext cx="3834704" cy="709795"/>
              <a:chOff x="4586762" y="398606"/>
              <a:chExt cx="5045532" cy="769376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4586762" y="398606"/>
                <a:ext cx="5045532" cy="769376"/>
                <a:chOff x="4586762" y="398606"/>
                <a:chExt cx="5045532" cy="769376"/>
              </a:xfrm>
            </p:grpSpPr>
            <p:sp>
              <p:nvSpPr>
                <p:cNvPr id="12" name="TextBox 11"/>
                <p:cNvSpPr txBox="1"/>
                <p:nvPr/>
              </p:nvSpPr>
              <p:spPr>
                <a:xfrm>
                  <a:off x="4586762" y="398606"/>
                  <a:ext cx="5045532" cy="7673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vi-VN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ba </a:t>
                  </a:r>
                  <a:r>
                    <a:rPr lang="en-US" sz="20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vi-VN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5 </a:t>
                  </a:r>
                  <a:r>
                    <a:rPr lang="en-US" sz="20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vi-VN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10</a:t>
                  </a:r>
                  <a:r>
                    <a:rPr lang="en-US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0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20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 2021</a:t>
                  </a:r>
                </a:p>
                <a:p>
                  <a:endParaRPr lang="en-US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6682190" y="734287"/>
                  <a:ext cx="2236384" cy="4336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0" name="Straight Connector 9"/>
              <p:cNvCxnSpPr/>
              <p:nvPr/>
            </p:nvCxnSpPr>
            <p:spPr>
              <a:xfrm>
                <a:off x="6823513" y="1109883"/>
                <a:ext cx="1925002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" name="Rectangle 1"/>
            <p:cNvSpPr/>
            <p:nvPr/>
          </p:nvSpPr>
          <p:spPr>
            <a:xfrm>
              <a:off x="3160966" y="762000"/>
              <a:ext cx="5524599" cy="439163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2400" b="1">
                  <a:ln w="11430"/>
                  <a:solidFill>
                    <a:srgbClr val="0000FF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Bài </a:t>
              </a:r>
              <a:r>
                <a:rPr lang="en-US" sz="2400" b="1" smtClean="0">
                  <a:ln w="11430"/>
                  <a:solidFill>
                    <a:srgbClr val="0000FF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2: NGÀY HÔM QUA ĐÂU RỒI (T1)</a:t>
              </a:r>
              <a:endParaRPr lang="en-US" sz="2400" b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6237A63C-FB7F-4314-A209-7EDB574EB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519" y="1295399"/>
            <a:ext cx="4725635" cy="5366561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594519" y="1993071"/>
            <a:ext cx="6054524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20000"/>
              </a:lnSpc>
            </a:pPr>
            <a:r>
              <a:rPr lang="en-US" sz="2400" smtClean="0">
                <a:solidFill>
                  <a:srgbClr val="FF0000"/>
                </a:solidFill>
              </a:rPr>
              <a:t>    2. </a:t>
            </a:r>
            <a:r>
              <a:rPr lang="vi-VN" sz="2400">
                <a:solidFill>
                  <a:srgbClr val="FF0000"/>
                </a:solidFill>
              </a:rPr>
              <a:t>Đặt 2 câu với từ ngữ tìm được ở bài tập 1.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4519" y="2975169"/>
            <a:ext cx="605452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20000"/>
              </a:lnSpc>
            </a:pPr>
            <a:r>
              <a:rPr lang="en-US" sz="2400" dirty="0" smtClean="0">
                <a:solidFill>
                  <a:srgbClr val="00B050"/>
                </a:solidFill>
              </a:rPr>
              <a:t>VD: </a:t>
            </a:r>
            <a:r>
              <a:rPr lang="vi-VN" sz="2400" dirty="0">
                <a:solidFill>
                  <a:srgbClr val="00B050"/>
                </a:solidFill>
              </a:rPr>
              <a:t>Cánh đồng rộng mênh mông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99758" y="4114800"/>
            <a:ext cx="60545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rgbClr val="0000CC"/>
                </a:solidFill>
              </a:rPr>
              <a:t>- </a:t>
            </a:r>
            <a:r>
              <a:rPr lang="pt-BR" sz="2400" dirty="0" smtClean="0">
                <a:solidFill>
                  <a:srgbClr val="00B050"/>
                </a:solidFill>
              </a:rPr>
              <a:t>Cánh </a:t>
            </a:r>
            <a:r>
              <a:rPr lang="pt-BR" sz="2400" dirty="0">
                <a:solidFill>
                  <a:srgbClr val="00B050"/>
                </a:solidFill>
              </a:rPr>
              <a:t>đồng </a:t>
            </a:r>
            <a:r>
              <a:rPr lang="pt-BR" sz="2400" dirty="0">
                <a:solidFill>
                  <a:srgbClr val="0000CC"/>
                </a:solidFill>
              </a:rPr>
              <a:t>quê em </a:t>
            </a:r>
            <a:r>
              <a:rPr lang="vi-VN" sz="2400" dirty="0" smtClean="0">
                <a:solidFill>
                  <a:srgbClr val="0000CC"/>
                </a:solidFill>
              </a:rPr>
              <a:t>xanh mát.</a:t>
            </a:r>
            <a:endParaRPr lang="pt-BR" sz="2400" dirty="0">
              <a:solidFill>
                <a:srgbClr val="0000CC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99758" y="4876800"/>
            <a:ext cx="67459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</a:rPr>
              <a:t>- </a:t>
            </a:r>
            <a:r>
              <a:rPr lang="vi-VN" sz="2400" dirty="0" smtClean="0">
                <a:solidFill>
                  <a:srgbClr val="0000CC"/>
                </a:solidFill>
              </a:rPr>
              <a:t>Vườn </a:t>
            </a:r>
            <a:r>
              <a:rPr lang="vi-VN" sz="2400" dirty="0">
                <a:solidFill>
                  <a:srgbClr val="00B050"/>
                </a:solidFill>
              </a:rPr>
              <a:t>hoa hồng </a:t>
            </a:r>
            <a:r>
              <a:rPr lang="vi-VN" sz="2400" dirty="0">
                <a:solidFill>
                  <a:srgbClr val="0000CC"/>
                </a:solidFill>
              </a:rPr>
              <a:t>tỏa hương thơm ngào ngạt.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89598" y="1201163"/>
            <a:ext cx="605452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20000"/>
              </a:lnSpc>
            </a:pPr>
            <a:r>
              <a:rPr lang="en-US" sz="2400" smtClean="0">
                <a:solidFill>
                  <a:srgbClr val="FF0000"/>
                </a:solidFill>
              </a:rPr>
              <a:t>LUYỆN TẬP THEO VĂN BẢN ĐỌC</a:t>
            </a:r>
            <a:endParaRPr lang="vi-VN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92892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86028" y="48225"/>
            <a:ext cx="3834704" cy="709795"/>
            <a:chOff x="4586762" y="398606"/>
            <a:chExt cx="5045532" cy="769376"/>
          </a:xfrm>
        </p:grpSpPr>
        <p:grpSp>
          <p:nvGrpSpPr>
            <p:cNvPr id="9" name="Group 8"/>
            <p:cNvGrpSpPr/>
            <p:nvPr/>
          </p:nvGrpSpPr>
          <p:grpSpPr>
            <a:xfrm>
              <a:off x="4586762" y="398606"/>
              <a:ext cx="5045532" cy="769376"/>
              <a:chOff x="4586762" y="398606"/>
              <a:chExt cx="5045532" cy="769376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4586762" y="398606"/>
                <a:ext cx="5045532" cy="767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2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ba </a:t>
                </a:r>
                <a:r>
                  <a:rPr lang="en-US" sz="20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</a:t>
                </a:r>
                <a:r>
                  <a:rPr lang="en-US" sz="20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10</a:t>
                </a:r>
                <a:r>
                  <a:rPr lang="en-US" sz="2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2021</a:t>
                </a:r>
              </a:p>
              <a:p>
                <a:endParaRPr lang="en-US" sz="2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682190" y="734287"/>
                <a:ext cx="2236384" cy="433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>
              <a:off x="6823513" y="1109883"/>
              <a:ext cx="192500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3160966" y="762000"/>
            <a:ext cx="5524599" cy="439163"/>
          </a:xfrm>
          <a:prstGeom prst="rect">
            <a:avLst/>
          </a:prstGeom>
          <a:noFill/>
        </p:spPr>
        <p:txBody>
          <a:bodyPr wrap="none" lIns="69156" tIns="34578" rIns="69156" bIns="3457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400" b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b="1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2: NGÀY HÔM QUA ĐÂU RỒI (T2)</a:t>
            </a:r>
            <a:endParaRPr lang="en-US" sz="2400" b="1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70919" y="1532198"/>
            <a:ext cx="4212013" cy="3896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20000"/>
              </a:lnSpc>
            </a:pPr>
            <a:r>
              <a:rPr lang="vi-VN" sz="2400" smtClean="0">
                <a:solidFill>
                  <a:srgbClr val="0000FF"/>
                </a:solidFill>
              </a:rPr>
              <a:t>- </a:t>
            </a:r>
            <a:r>
              <a:rPr lang="vi-VN" sz="2400">
                <a:solidFill>
                  <a:srgbClr val="0000FF"/>
                </a:solidFill>
              </a:rPr>
              <a:t>Ngày hôm qua ở lại</a:t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Trong hạt lúa mẹ trồng</a:t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Cánh đồng chờ gặt hái</a:t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Chín vàng màu ước mong.</a:t>
            </a:r>
          </a:p>
          <a:p>
            <a:pPr fontAlgn="t">
              <a:lnSpc>
                <a:spcPct val="120000"/>
              </a:lnSpc>
            </a:pPr>
            <a:endParaRPr lang="en-US" sz="1400" smtClean="0">
              <a:solidFill>
                <a:srgbClr val="0000FF"/>
              </a:solidFill>
            </a:endParaRPr>
          </a:p>
          <a:p>
            <a:pPr fontAlgn="t">
              <a:lnSpc>
                <a:spcPct val="120000"/>
              </a:lnSpc>
            </a:pPr>
            <a:r>
              <a:rPr lang="vi-VN" sz="2400" smtClean="0">
                <a:solidFill>
                  <a:srgbClr val="0000FF"/>
                </a:solidFill>
              </a:rPr>
              <a:t>- </a:t>
            </a:r>
            <a:r>
              <a:rPr lang="vi-VN" sz="2400">
                <a:solidFill>
                  <a:srgbClr val="0000FF"/>
                </a:solidFill>
              </a:rPr>
              <a:t>Ngày hôm qua ở lại</a:t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Trong vở hồng của con</a:t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Con học hành chăm chỉ</a:t>
            </a:r>
            <a:br>
              <a:rPr lang="vi-VN" sz="2400">
                <a:solidFill>
                  <a:srgbClr val="0000FF"/>
                </a:solidFill>
              </a:rPr>
            </a:br>
            <a:r>
              <a:rPr lang="vi-VN" sz="2400">
                <a:solidFill>
                  <a:srgbClr val="0000FF"/>
                </a:solidFill>
              </a:rPr>
              <a:t>Là ngày qua vẫn </a:t>
            </a:r>
            <a:r>
              <a:rPr lang="vi-VN" sz="2400" smtClean="0">
                <a:solidFill>
                  <a:srgbClr val="0000FF"/>
                </a:solidFill>
              </a:rPr>
              <a:t>còn</a:t>
            </a:r>
            <a:endParaRPr lang="vi-VN" sz="2400">
              <a:solidFill>
                <a:srgbClr val="0000FF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237A63C-FB7F-4314-A209-7EDB574EB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9319" y="1434419"/>
            <a:ext cx="3506435" cy="3982004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910932" y="1610044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FF00"/>
                </a:solidFill>
              </a:rPr>
              <a:t>3</a:t>
            </a: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910932" y="35814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FF00"/>
                </a:solidFill>
              </a:rPr>
              <a:t>4</a:t>
            </a: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99519" y="1532198"/>
            <a:ext cx="2819400" cy="5350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519998" y="3596324"/>
            <a:ext cx="2819400" cy="5350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86317" y="2438400"/>
            <a:ext cx="3870801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144771" y="4502023"/>
            <a:ext cx="3870801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4272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  <p:bldP spid="2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9329</TotalTime>
  <Words>432</Words>
  <Application>Microsoft Office PowerPoint</Application>
  <PresentationFormat>Custom</PresentationFormat>
  <Paragraphs>65</Paragraphs>
  <Slides>7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Arial-Rounded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Chuẩn kiến thức</dc:creator>
  <cp:lastModifiedBy>Admin</cp:lastModifiedBy>
  <cp:revision>825</cp:revision>
  <dcterms:created xsi:type="dcterms:W3CDTF">2008-09-09T22:52:10Z</dcterms:created>
  <dcterms:modified xsi:type="dcterms:W3CDTF">2021-10-03T14:36:23Z</dcterms:modified>
</cp:coreProperties>
</file>