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7" r:id="rId4"/>
    <p:sldId id="257" r:id="rId5"/>
    <p:sldId id="259" r:id="rId6"/>
    <p:sldId id="260" r:id="rId7"/>
    <p:sldId id="263" r:id="rId8"/>
    <p:sldId id="262" r:id="rId9"/>
    <p:sldId id="264" r:id="rId10"/>
    <p:sldId id="265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8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Và để tiết học diễn ra suông sẽ hơn, các </a:t>
            </a:r>
            <a:r>
              <a:rPr lang="en-US" dirty="0" err="1"/>
              <a:t>bạn</a:t>
            </a:r>
            <a:r>
              <a:rPr lang="vi-VN" dirty="0"/>
              <a:t> không phải chạy tới chạy lui để tìm dụng cụ vẽ thì </a:t>
            </a:r>
            <a:r>
              <a:rPr lang="en-US" dirty="0" err="1"/>
              <a:t>thầy</a:t>
            </a:r>
            <a:r>
              <a:rPr lang="vi-VN" dirty="0"/>
              <a:t> trò mình sẽ cùng kiểm lại một số thứ cần chuẩn bị các </a:t>
            </a:r>
            <a:r>
              <a:rPr lang="en-US" dirty="0" err="1"/>
              <a:t>bạn</a:t>
            </a:r>
            <a:r>
              <a:rPr lang="vi-VN" dirty="0"/>
              <a:t> nhé!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Các </a:t>
            </a:r>
            <a:r>
              <a:rPr lang="en-US" dirty="0" err="1"/>
              <a:t>bạn</a:t>
            </a:r>
            <a:r>
              <a:rPr lang="vi-VN" dirty="0"/>
              <a:t> chuẩn bị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4</a:t>
            </a:r>
            <a:r>
              <a:rPr lang="vi-VN" dirty="0"/>
              <a:t>. bút chì, cục gôm, màu vẽ. Các </a:t>
            </a:r>
            <a:r>
              <a:rPr lang="en-US" dirty="0" err="1"/>
              <a:t>bạn</a:t>
            </a:r>
            <a:r>
              <a:rPr lang="vi-VN" dirty="0"/>
              <a:t> có thể dùng màu sáp hoặc màu nước. Nếu dùng màu nước thì các </a:t>
            </a:r>
            <a:r>
              <a:rPr lang="en-US" dirty="0" err="1"/>
              <a:t>bạn</a:t>
            </a:r>
            <a:r>
              <a:rPr lang="vi-VN" dirty="0"/>
              <a:t> chuẩn bị thêm cọ vẽ, khay pha màu, ly nước và khăn lau nhé!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Và sau đây, chúng ta sẽ xem những mục tiêu chúng ta cần đạt được trong bài học này nhé!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434567" y="355400"/>
            <a:ext cx="11322000" cy="6147200"/>
          </a:xfrm>
          <a:prstGeom prst="roundRect">
            <a:avLst>
              <a:gd name="adj" fmla="val 4082"/>
            </a:avLst>
          </a:prstGeom>
          <a:solidFill>
            <a:srgbClr val="FFFFFF">
              <a:alpha val="39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100A-AEFB-45A6-A8FA-C1D6A911B75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98083" y="1666508"/>
            <a:ext cx="1903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(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Tiết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1+2)</a:t>
            </a:r>
            <a:endParaRPr lang="en-US" sz="3200" b="0" cap="none" spc="0" dirty="0">
              <a:ln w="0"/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35" y="0"/>
            <a:ext cx="5854065" cy="1429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80" y="1590040"/>
            <a:ext cx="524002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535" y="2600325"/>
            <a:ext cx="5745480" cy="425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79" y="0"/>
            <a:ext cx="4257675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" y="998220"/>
            <a:ext cx="10313035" cy="559371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098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77" y="1211443"/>
            <a:ext cx="1912160" cy="36920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14" y="1605820"/>
            <a:ext cx="1964718" cy="2893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66" y="3235627"/>
            <a:ext cx="1385638" cy="2104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05" y="2892005"/>
            <a:ext cx="3284707" cy="3116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24952" y="753725"/>
            <a:ext cx="10154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Hẹn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</a:ln>
              <a:solidFill>
                <a:srgbClr val="FC895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11" y="432571"/>
            <a:ext cx="1277435" cy="1151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06042 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1.48148E-6 L -0.13177 0.067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2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00625 C 0.0931 0.04607 0.13867 0.05116 0.16836 0.05602 C 0.19792 0.06111 0.23659 0.02292 0.26693 0.02338 C 0.29727 0.02384 0.31784 0.06042 0.34948 0.0588 C 0.38125 0.05741 0.42891 0.01968 0.45742 0.01412 C 0.50104 -0.00116 0.57773 0.0463 0.6095 0.04213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3167940" y="410596"/>
            <a:ext cx="585611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8590" y="1191651"/>
            <a:ext cx="7299264" cy="52557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551165" y="1866140"/>
            <a:ext cx="2133228" cy="19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68085" y="4034767"/>
            <a:ext cx="1917656" cy="19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4064" y="1837866"/>
            <a:ext cx="188569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4727" t="8626" r="5886" b="8302"/>
          <a:stretch>
            <a:fillRect/>
          </a:stretch>
        </p:blipFill>
        <p:spPr>
          <a:xfrm>
            <a:off x="7517363" y="4116161"/>
            <a:ext cx="2200832" cy="1900268"/>
          </a:xfrm>
          <a:prstGeom prst="rect">
            <a:avLst/>
          </a:prstGeom>
        </p:spPr>
      </p:pic>
      <p:pic>
        <p:nvPicPr>
          <p:cNvPr id="2" name="Picture 1" descr="A picture containing text, cartoon, graphic design, flyer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35" y="1837866"/>
            <a:ext cx="2748549" cy="4178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8" y="3515151"/>
            <a:ext cx="3491233" cy="3120403"/>
          </a:xfrm>
          <a:prstGeom prst="rect">
            <a:avLst/>
          </a:prstGeom>
        </p:spPr>
      </p:pic>
      <p:sp>
        <p:nvSpPr>
          <p:cNvPr id="39" name="任意多边形 38"/>
          <p:cNvSpPr/>
          <p:nvPr/>
        </p:nvSpPr>
        <p:spPr>
          <a:xfrm>
            <a:off x="5842736" y="6046872"/>
            <a:ext cx="637921" cy="639800"/>
          </a:xfrm>
          <a:custGeom>
            <a:avLst/>
            <a:gdLst>
              <a:gd name="connsiteX0" fmla="*/ 80886 w 717390"/>
              <a:gd name="connsiteY0" fmla="*/ 89167 h 719503"/>
              <a:gd name="connsiteX1" fmla="*/ 414519 w 717390"/>
              <a:gd name="connsiteY1" fmla="*/ 2670 h 719503"/>
              <a:gd name="connsiteX2" fmla="*/ 674011 w 717390"/>
              <a:gd name="connsiteY2" fmla="*/ 138594 h 719503"/>
              <a:gd name="connsiteX3" fmla="*/ 686367 w 717390"/>
              <a:gd name="connsiteY3" fmla="*/ 509297 h 719503"/>
              <a:gd name="connsiteX4" fmla="*/ 365092 w 717390"/>
              <a:gd name="connsiteY4" fmla="*/ 719362 h 719503"/>
              <a:gd name="connsiteX5" fmla="*/ 19103 w 717390"/>
              <a:gd name="connsiteY5" fmla="*/ 534011 h 719503"/>
              <a:gd name="connsiteX6" fmla="*/ 80886 w 717390"/>
              <a:gd name="connsiteY6" fmla="*/ 89167 h 71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390" h="719503">
                <a:moveTo>
                  <a:pt x="80886" y="89167"/>
                </a:moveTo>
                <a:cubicBezTo>
                  <a:pt x="146789" y="610"/>
                  <a:pt x="315665" y="-5568"/>
                  <a:pt x="414519" y="2670"/>
                </a:cubicBezTo>
                <a:cubicBezTo>
                  <a:pt x="513373" y="10908"/>
                  <a:pt x="628703" y="54156"/>
                  <a:pt x="674011" y="138594"/>
                </a:cubicBezTo>
                <a:cubicBezTo>
                  <a:pt x="719319" y="223032"/>
                  <a:pt x="737853" y="412502"/>
                  <a:pt x="686367" y="509297"/>
                </a:cubicBezTo>
                <a:cubicBezTo>
                  <a:pt x="634881" y="606092"/>
                  <a:pt x="476303" y="715243"/>
                  <a:pt x="365092" y="719362"/>
                </a:cubicBezTo>
                <a:cubicBezTo>
                  <a:pt x="253881" y="723481"/>
                  <a:pt x="64411" y="636984"/>
                  <a:pt x="19103" y="534011"/>
                </a:cubicBezTo>
                <a:cubicBezTo>
                  <a:pt x="-26205" y="431038"/>
                  <a:pt x="14983" y="177724"/>
                  <a:pt x="80886" y="89167"/>
                </a:cubicBezTo>
                <a:close/>
              </a:path>
            </a:pathLst>
          </a:cu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" y="0"/>
            <a:ext cx="1181659" cy="118165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32" y="4316110"/>
            <a:ext cx="7155460" cy="2255259"/>
          </a:xfrm>
          <a:prstGeom prst="rect">
            <a:avLst/>
          </a:prstGeom>
        </p:spPr>
      </p:pic>
      <p:pic>
        <p:nvPicPr>
          <p:cNvPr id="32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1041"/>
            <a:ext cx="2279804" cy="2279804"/>
          </a:xfrm>
          <a:prstGeom prst="rect">
            <a:avLst/>
          </a:prstGeom>
        </p:spPr>
      </p:pic>
      <p:pic>
        <p:nvPicPr>
          <p:cNvPr id="35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8092" y="350869"/>
            <a:ext cx="2263968" cy="2263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96" y="1817863"/>
            <a:ext cx="8716322" cy="218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42" y="280035"/>
            <a:ext cx="6077238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05" y="1289685"/>
            <a:ext cx="2843530" cy="2390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0" y="1289685"/>
            <a:ext cx="3047365" cy="2520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35" y="3942080"/>
            <a:ext cx="2999105" cy="2579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855" y="4088765"/>
            <a:ext cx="3030855" cy="2498725"/>
          </a:xfrm>
          <a:prstGeom prst="rect">
            <a:avLst/>
          </a:prstGeom>
        </p:spPr>
      </p:pic>
      <p:sp>
        <p:nvSpPr>
          <p:cNvPr id="4" name="Rectangle 1"/>
          <p:cNvSpPr/>
          <p:nvPr/>
        </p:nvSpPr>
        <p:spPr>
          <a:xfrm>
            <a:off x="7978140" y="1354455"/>
            <a:ext cx="3806190" cy="24301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theo cặp xem tranh thảo luận:</a:t>
            </a:r>
          </a:p>
          <a:p>
            <a:pPr algn="l"/>
            <a:r>
              <a:rPr lang="vi-VN" altLang="en-US" sz="2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Mật độ của chấm và nét?</a:t>
            </a:r>
          </a:p>
          <a:p>
            <a:pPr algn="l"/>
            <a:r>
              <a:rPr lang="vi-VN" altLang="en-US" sz="2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Sự chuyển động của chấm, nét trong mỗi sản phẩm mĩ thuật?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" y="2207895"/>
            <a:ext cx="11011535" cy="4606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0"/>
            <a:ext cx="8310245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1128395"/>
            <a:ext cx="6057265" cy="5448935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7105015" y="2443480"/>
            <a:ext cx="464629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nêu các bước thực hiện sản phẩm</a:t>
            </a:r>
            <a:r>
              <a:rPr lang="vi-VN" alt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endParaRPr lang="vi-VN" altLang="en-US" sz="4800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044700"/>
            <a:ext cx="4852035" cy="2119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944" y="0"/>
            <a:ext cx="7027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Tham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khảo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1320800"/>
            <a:ext cx="10347325" cy="4267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2527" r="2530"/>
          <a:stretch>
            <a:fillRect/>
          </a:stretch>
        </p:blipFill>
        <p:spPr>
          <a:xfrm>
            <a:off x="0" y="1"/>
            <a:ext cx="490888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01" y="1"/>
            <a:ext cx="5796664" cy="1000125"/>
          </a:xfrm>
          <a:prstGeom prst="rect">
            <a:avLst/>
          </a:prstGeom>
        </p:spPr>
      </p:pic>
      <p:sp>
        <p:nvSpPr>
          <p:cNvPr id="8" name="Rectangle 1"/>
          <p:cNvSpPr/>
          <p:nvPr/>
        </p:nvSpPr>
        <p:spPr>
          <a:xfrm>
            <a:off x="5196205" y="1649095"/>
            <a:ext cx="6679565" cy="22453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alt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sản phẩm của bạn về:</a:t>
            </a:r>
          </a:p>
          <a:p>
            <a:pPr algn="just"/>
            <a:r>
              <a:rPr lang="vi-VN" alt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Mật độ của chấm và nét</a:t>
            </a:r>
          </a:p>
          <a:p>
            <a:pPr algn="just"/>
            <a:r>
              <a:rPr lang="vi-VN" alt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+Sự chuyển động của hình</a:t>
            </a:r>
          </a:p>
          <a:p>
            <a:pPr algn="just"/>
            <a:r>
              <a:rPr lang="vi-VN" alt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Chia sẻ với bạn về kĩ thuật in, vẽ, cắt, xé, dán để làm rõ chủ đề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995" y="2614930"/>
            <a:ext cx="11916410" cy="31381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Góc</a:t>
            </a:r>
            <a:endParaRPr lang="en-US" sz="6600" b="1" cap="none" spc="0" dirty="0" smtClean="0">
              <a:ln w="0"/>
              <a:solidFill>
                <a:srgbClr val="C00000"/>
              </a:solidFill>
              <a:latin typeface="Amazone" panose="03020702060507090A04" pitchFamily="66" charset="0"/>
            </a:endParaRPr>
          </a:p>
          <a:p>
            <a:pPr algn="ctr"/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trưng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bày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sản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phẩm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và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chia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sẻ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cảm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nhận</a:t>
            </a:r>
            <a:endParaRPr lang="en-US" sz="6600" b="1" cap="none" spc="0" dirty="0">
              <a:ln w="0"/>
              <a:solidFill>
                <a:srgbClr val="C00000"/>
              </a:solidFill>
              <a:latin typeface="Amazone" panose="03020702060507090A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Custom</PresentationFormat>
  <Paragraphs>20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ĐỒ DÙNG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Windows 10</cp:lastModifiedBy>
  <cp:revision>19</cp:revision>
  <dcterms:created xsi:type="dcterms:W3CDTF">2022-08-18T15:44:00Z</dcterms:created>
  <dcterms:modified xsi:type="dcterms:W3CDTF">2024-10-17T14:17:51Z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1A827FB94CD14E8FB7A2D6675246C3B6</vt:lpwstr>
  </property>
  <property fmtid="{D5CDD505-2E9C-101B-9397-08002B2CF9AE}" pid="3" name="KSOProductBuildVer">
    <vt:lpwstr>1033-11.2.0.11537</vt:lpwstr>
  </property>
</Properties>
</file>