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heme/themeOverride2.xml" ContentType="application/vnd.openxmlformats-officedocument.themeOverr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ags/tag7.xml" ContentType="application/vnd.openxmlformats-officedocument.presentationml.tags+xml"/>
  <Override PartName="/ppt/theme/themeOverride5.xml" ContentType="application/vnd.openxmlformats-officedocument.themeOverride+xml"/>
  <Override PartName="/ppt/tags/tag8.xml" ContentType="application/vnd.openxmlformats-officedocument.presentationml.tags+xml"/>
  <Override PartName="/ppt/theme/themeOverride6.xml" ContentType="application/vnd.openxmlformats-officedocument.themeOverr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8.xml" ContentType="application/vnd.openxmlformats-officedocument.themeOverr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heme/themeOverride9.xml" ContentType="application/vnd.openxmlformats-officedocument.themeOverr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heme/themeOverride10.xml" ContentType="application/vnd.openxmlformats-officedocument.themeOverr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theme/themeOverride11.xml" ContentType="application/vnd.openxmlformats-officedocument.themeOverr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heme/themeOverride12.xml" ContentType="application/vnd.openxmlformats-officedocument.themeOverr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6" r:id="rId4"/>
    <p:sldMasterId id="2147483760" r:id="rId5"/>
    <p:sldMasterId id="2147483774" r:id="rId6"/>
    <p:sldMasterId id="2147483786" r:id="rId7"/>
    <p:sldMasterId id="2147483800" r:id="rId8"/>
    <p:sldMasterId id="2147483824" r:id="rId9"/>
    <p:sldMasterId id="2147483837" r:id="rId10"/>
  </p:sldMasterIdLst>
  <p:notesMasterIdLst>
    <p:notesMasterId r:id="rId35"/>
  </p:notesMasterIdLst>
  <p:sldIdLst>
    <p:sldId id="337" r:id="rId11"/>
    <p:sldId id="360" r:id="rId12"/>
    <p:sldId id="338" r:id="rId13"/>
    <p:sldId id="308" r:id="rId14"/>
    <p:sldId id="339" r:id="rId15"/>
    <p:sldId id="343" r:id="rId16"/>
    <p:sldId id="340" r:id="rId17"/>
    <p:sldId id="344" r:id="rId18"/>
    <p:sldId id="345" r:id="rId19"/>
    <p:sldId id="347" r:id="rId20"/>
    <p:sldId id="348" r:id="rId21"/>
    <p:sldId id="350" r:id="rId22"/>
    <p:sldId id="351" r:id="rId23"/>
    <p:sldId id="352" r:id="rId24"/>
    <p:sldId id="361" r:id="rId25"/>
    <p:sldId id="354" r:id="rId26"/>
    <p:sldId id="355" r:id="rId27"/>
    <p:sldId id="349" r:id="rId28"/>
    <p:sldId id="346" r:id="rId29"/>
    <p:sldId id="356" r:id="rId30"/>
    <p:sldId id="327" r:id="rId31"/>
    <p:sldId id="357" r:id="rId32"/>
    <p:sldId id="358" r:id="rId33"/>
    <p:sldId id="359" r:id="rId3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37"/>
            <p14:sldId id="360"/>
            <p14:sldId id="338"/>
            <p14:sldId id="308"/>
            <p14:sldId id="339"/>
            <p14:sldId id="343"/>
            <p14:sldId id="340"/>
            <p14:sldId id="344"/>
            <p14:sldId id="345"/>
            <p14:sldId id="347"/>
            <p14:sldId id="348"/>
            <p14:sldId id="350"/>
            <p14:sldId id="351"/>
            <p14:sldId id="352"/>
            <p14:sldId id="361"/>
            <p14:sldId id="354"/>
            <p14:sldId id="355"/>
            <p14:sldId id="349"/>
            <p14:sldId id="346"/>
            <p14:sldId id="356"/>
          </p14:sldIdLst>
        </p14:section>
        <p14:section name="Untitled Section" id="{D57258EA-FEF7-4B32-A45A-656DA101D383}">
          <p14:sldIdLst>
            <p14:sldId id="327"/>
            <p14:sldId id="357"/>
            <p14:sldId id="358"/>
            <p14:sldId id="35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A90"/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7336" autoAdjust="0"/>
  </p:normalViewPr>
  <p:slideViewPr>
    <p:cSldViewPr>
      <p:cViewPr varScale="1">
        <p:scale>
          <a:sx n="64" d="100"/>
          <a:sy n="64" d="100"/>
        </p:scale>
        <p:origin x="-1116" y="-64"/>
      </p:cViewPr>
      <p:guideLst>
        <p:guide orient="horz" pos="2160"/>
        <p:guide orient="horz" pos="2161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24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68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682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382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382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8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4461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5003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0800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6660311" y="6431123"/>
            <a:ext cx="581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3946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07175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1985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9501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124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8277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01556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8105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1"/>
            <a:ext cx="9144000" cy="688142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644693"/>
            <a:ext cx="9144000" cy="595266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7474488" y="640534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5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3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4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5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5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147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700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10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093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41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66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2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5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24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5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6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73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01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05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074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474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96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76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38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07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71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749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63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8" y="273061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8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93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8" y="273061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8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2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35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5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63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975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7365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25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796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785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36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16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542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75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0" y="273056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0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9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0" y="273056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0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7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0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26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3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889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0252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0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6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6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3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3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6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3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2024/6/8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41893" y="5826968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3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6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293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99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72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9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8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5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5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1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6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2024/6/8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6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6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2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4a"/><Relationship Id="rId7" Type="http://schemas.openxmlformats.org/officeDocument/2006/relationships/image" Target="../media/image5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8.png"/><Relationship Id="rId3" Type="http://schemas.openxmlformats.org/officeDocument/2006/relationships/audio" Target="../media/media11.m4a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2.m4a"/><Relationship Id="rId7" Type="http://schemas.openxmlformats.org/officeDocument/2006/relationships/image" Target="../media/image40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3.m4a"/><Relationship Id="rId7" Type="http://schemas.openxmlformats.org/officeDocument/2006/relationships/image" Target="../media/image41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4.m4a"/><Relationship Id="rId7" Type="http://schemas.openxmlformats.org/officeDocument/2006/relationships/image" Target="../media/image42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15.m4a"/><Relationship Id="rId7" Type="http://schemas.openxmlformats.org/officeDocument/2006/relationships/image" Target="../media/image43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6.m4a"/><Relationship Id="rId7" Type="http://schemas.openxmlformats.org/officeDocument/2006/relationships/image" Target="../media/image11.png"/><Relationship Id="rId2" Type="http://schemas.openxmlformats.org/officeDocument/2006/relationships/tags" Target="../tags/tag15.xml"/><Relationship Id="rId1" Type="http://schemas.openxmlformats.org/officeDocument/2006/relationships/themeOverride" Target="../theme/themeOverride7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4.xml"/><Relationship Id="rId4" Type="http://schemas.openxmlformats.org/officeDocument/2006/relationships/audio" Target="../media/media16.m4a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8.pn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8.pn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microsoft.com/office/2007/relationships/media" Target="../media/media19.m4a"/><Relationship Id="rId7" Type="http://schemas.openxmlformats.org/officeDocument/2006/relationships/image" Target="../media/image19.png"/><Relationship Id="rId12" Type="http://schemas.openxmlformats.org/officeDocument/2006/relationships/image" Target="../media/image11.png"/><Relationship Id="rId2" Type="http://schemas.openxmlformats.org/officeDocument/2006/relationships/tags" Target="../tags/tag18.xml"/><Relationship Id="rId1" Type="http://schemas.openxmlformats.org/officeDocument/2006/relationships/themeOverride" Target="../theme/themeOverride8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2.png"/><Relationship Id="rId4" Type="http://schemas.openxmlformats.org/officeDocument/2006/relationships/audio" Target="../media/media19.m4a"/><Relationship Id="rId9" Type="http://schemas.openxmlformats.org/officeDocument/2006/relationships/image" Target="../media/image21.png"/><Relationship Id="rId1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0.m4a"/><Relationship Id="rId7" Type="http://schemas.openxmlformats.org/officeDocument/2006/relationships/image" Target="../media/image11.png"/><Relationship Id="rId2" Type="http://schemas.openxmlformats.org/officeDocument/2006/relationships/tags" Target="../tags/tag19.xml"/><Relationship Id="rId1" Type="http://schemas.openxmlformats.org/officeDocument/2006/relationships/themeOverride" Target="../theme/themeOverride9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4.xml"/><Relationship Id="rId4" Type="http://schemas.openxmlformats.org/officeDocument/2006/relationships/audio" Target="../media/media20.m4a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.m4a"/><Relationship Id="rId7" Type="http://schemas.openxmlformats.org/officeDocument/2006/relationships/image" Target="../media/image10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0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microsoft.com/office/2007/relationships/media" Target="../media/media21.m4a"/><Relationship Id="rId7" Type="http://schemas.openxmlformats.org/officeDocument/2006/relationships/image" Target="../media/image19.png"/><Relationship Id="rId12" Type="http://schemas.openxmlformats.org/officeDocument/2006/relationships/image" Target="../media/image11.png"/><Relationship Id="rId2" Type="http://schemas.openxmlformats.org/officeDocument/2006/relationships/tags" Target="../tags/tag20.xml"/><Relationship Id="rId1" Type="http://schemas.openxmlformats.org/officeDocument/2006/relationships/themeOverride" Target="../theme/themeOverride10.xml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2.png"/><Relationship Id="rId4" Type="http://schemas.openxmlformats.org/officeDocument/2006/relationships/audio" Target="../media/media21.m4a"/><Relationship Id="rId9" Type="http://schemas.openxmlformats.org/officeDocument/2006/relationships/image" Target="../media/image21.png"/><Relationship Id="rId1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8.png"/><Relationship Id="rId2" Type="http://schemas.microsoft.com/office/2007/relationships/media" Target="../media/media22.m4a"/><Relationship Id="rId1" Type="http://schemas.openxmlformats.org/officeDocument/2006/relationships/tags" Target="../tags/tag2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microsoft.com/office/2007/relationships/media" Target="../media/media23.m4a"/><Relationship Id="rId7" Type="http://schemas.openxmlformats.org/officeDocument/2006/relationships/image" Target="../media/image19.png"/><Relationship Id="rId12" Type="http://schemas.openxmlformats.org/officeDocument/2006/relationships/image" Target="../media/image11.png"/><Relationship Id="rId2" Type="http://schemas.openxmlformats.org/officeDocument/2006/relationships/tags" Target="../tags/tag22.xml"/><Relationship Id="rId1" Type="http://schemas.openxmlformats.org/officeDocument/2006/relationships/themeOverride" Target="../theme/themeOverride11.xml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2.png"/><Relationship Id="rId4" Type="http://schemas.openxmlformats.org/officeDocument/2006/relationships/audio" Target="../media/media23.m4a"/><Relationship Id="rId9" Type="http://schemas.openxmlformats.org/officeDocument/2006/relationships/image" Target="../media/image21.png"/><Relationship Id="rId1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4.m4a"/><Relationship Id="rId7" Type="http://schemas.openxmlformats.org/officeDocument/2006/relationships/image" Target="../media/image11.png"/><Relationship Id="rId2" Type="http://schemas.openxmlformats.org/officeDocument/2006/relationships/tags" Target="../tags/tag23.xml"/><Relationship Id="rId1" Type="http://schemas.openxmlformats.org/officeDocument/2006/relationships/themeOverride" Target="../theme/themeOverride12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4.xml"/><Relationship Id="rId4" Type="http://schemas.openxmlformats.org/officeDocument/2006/relationships/audio" Target="../media/media24.m4a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audio" Target="../media/media25.m4a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microsoft.com/office/2007/relationships/media" Target="../media/media25.m4a"/><Relationship Id="rId1" Type="http://schemas.openxmlformats.org/officeDocument/2006/relationships/tags" Target="../tags/tag24.xml"/><Relationship Id="rId6" Type="http://schemas.openxmlformats.org/officeDocument/2006/relationships/image" Target="../media/image50.jpg"/><Relationship Id="rId11" Type="http://schemas.openxmlformats.org/officeDocument/2006/relationships/image" Target="../media/image55.png"/><Relationship Id="rId5" Type="http://schemas.openxmlformats.org/officeDocument/2006/relationships/notesSlide" Target="../notesSlides/notesSlide20.xml"/><Relationship Id="rId15" Type="http://schemas.openxmlformats.org/officeDocument/2006/relationships/image" Target="../media/image8.png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audio" Target="../media/media4.m4a"/><Relationship Id="rId11" Type="http://schemas.openxmlformats.org/officeDocument/2006/relationships/image" Target="../media/image13.png"/><Relationship Id="rId5" Type="http://schemas.microsoft.com/office/2007/relationships/media" Target="../media/media4.m4a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5.m4a"/><Relationship Id="rId7" Type="http://schemas.openxmlformats.org/officeDocument/2006/relationships/image" Target="../media/image17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microsoft.com/office/2007/relationships/media" Target="../media/media6.m4a"/><Relationship Id="rId7" Type="http://schemas.openxmlformats.org/officeDocument/2006/relationships/image" Target="../media/image19.png"/><Relationship Id="rId12" Type="http://schemas.openxmlformats.org/officeDocument/2006/relationships/image" Target="../media/image11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2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2.png"/><Relationship Id="rId4" Type="http://schemas.openxmlformats.org/officeDocument/2006/relationships/audio" Target="../media/media6.m4a"/><Relationship Id="rId9" Type="http://schemas.openxmlformats.org/officeDocument/2006/relationships/image" Target="../media/image21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7.m4a"/><Relationship Id="rId7" Type="http://schemas.openxmlformats.org/officeDocument/2006/relationships/image" Target="../media/image25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3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8.png"/><Relationship Id="rId4" Type="http://schemas.openxmlformats.org/officeDocument/2006/relationships/audio" Target="../media/media7.m4a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8.m4a"/><Relationship Id="rId7" Type="http://schemas.openxmlformats.org/officeDocument/2006/relationships/image" Target="../media/image28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8.png"/><Relationship Id="rId4" Type="http://schemas.openxmlformats.org/officeDocument/2006/relationships/audio" Target="../media/media8.m4a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9.m4a"/><Relationship Id="rId7" Type="http://schemas.openxmlformats.org/officeDocument/2006/relationships/image" Target="../media/image32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37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microsoft.com/office/2007/relationships/media" Target="../media/media10.m4a"/><Relationship Id="rId7" Type="http://schemas.openxmlformats.org/officeDocument/2006/relationships/image" Target="../media/image19.png"/><Relationship Id="rId12" Type="http://schemas.openxmlformats.org/officeDocument/2006/relationships/image" Target="../media/image11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6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2.png"/><Relationship Id="rId4" Type="http://schemas.openxmlformats.org/officeDocument/2006/relationships/audio" Target="../media/media10.m4a"/><Relationship Id="rId9" Type="http://schemas.openxmlformats.org/officeDocument/2006/relationships/image" Target="../media/image21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1"/>
            <a:ext cx="9144000" cy="6881427"/>
          </a:xfrm>
          <a:prstGeom prst="rect">
            <a:avLst/>
          </a:prstGeom>
        </p:spPr>
      </p:pic>
      <p:sp>
        <p:nvSpPr>
          <p:cNvPr id="59" name="矩形 58"/>
          <p:cNvSpPr/>
          <p:nvPr/>
        </p:nvSpPr>
        <p:spPr bwMode="auto">
          <a:xfrm>
            <a:off x="4751339" y="4500631"/>
            <a:ext cx="3909887" cy="3693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079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600" kern="0">
              <a:solidFill>
                <a:srgbClr val="E6325C"/>
              </a:solidFill>
            </a:endParaRPr>
          </a:p>
        </p:txBody>
      </p:sp>
      <p:sp>
        <p:nvSpPr>
          <p:cNvPr id="60" name="矩形 59"/>
          <p:cNvSpPr>
            <a:spLocks noChangeArrowheads="1"/>
          </p:cNvSpPr>
          <p:nvPr/>
        </p:nvSpPr>
        <p:spPr bwMode="auto">
          <a:xfrm>
            <a:off x="4751339" y="4476690"/>
            <a:ext cx="40878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kern="0" dirty="0" smtClean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GV : </a:t>
            </a:r>
            <a:r>
              <a:rPr lang="en-US" altLang="zh-CN" sz="2000" kern="0" dirty="0" err="1" smtClean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Nguyễn</a:t>
            </a:r>
            <a:r>
              <a:rPr lang="en-US" altLang="zh-CN" sz="2000" kern="0" dirty="0" smtClean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 smtClean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Thị</a:t>
            </a:r>
            <a:r>
              <a:rPr lang="en-US" altLang="zh-CN" sz="2000" kern="0" dirty="0" smtClean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Thu </a:t>
            </a:r>
            <a:r>
              <a:rPr lang="en-US" altLang="zh-CN" sz="2000" kern="0" dirty="0" err="1" smtClean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Thủy</a:t>
            </a:r>
            <a:endParaRPr lang="en-US" altLang="zh-CN" sz="2000" kern="0" dirty="0">
              <a:solidFill>
                <a:schemeClr val="bg1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600" y="78065"/>
            <a:ext cx="3986568" cy="2093387"/>
          </a:xfrm>
          <a:prstGeom prst="rect">
            <a:avLst/>
          </a:prstGeom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xmlns="" id="{3BB7972F-39D7-4644-979F-409D3B7E342B}"/>
              </a:ext>
            </a:extLst>
          </p:cNvPr>
          <p:cNvSpPr/>
          <p:nvPr/>
        </p:nvSpPr>
        <p:spPr>
          <a:xfrm>
            <a:off x="448638" y="668217"/>
            <a:ext cx="1368152" cy="456532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71C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 err="1" smtClean="0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Lớp</a:t>
            </a:r>
            <a:r>
              <a:rPr lang="en-US" altLang="zh-CN" sz="2700" dirty="0" smtClean="0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 1 </a:t>
            </a:r>
            <a:endParaRPr lang="ko-KR" altLang="en-US" sz="2700" dirty="0">
              <a:solidFill>
                <a:schemeClr val="accent4">
                  <a:lumMod val="50000"/>
                </a:schemeClr>
              </a:solidFill>
              <a:latin typeface="iCiel Cadena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76213"/>
            <a:ext cx="8686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 TRƯỜNG TIỂU HỌC </a:t>
            </a:r>
            <a:r>
              <a:rPr lang="en-US" sz="2200" b="1" dirty="0" smtClean="0"/>
              <a:t>AN THÁI </a:t>
            </a:r>
            <a:r>
              <a:rPr lang="en-US" sz="2200" b="1" dirty="0"/>
              <a:t>– HUYỆN </a:t>
            </a:r>
            <a:r>
              <a:rPr lang="en-US" sz="2200" b="1" dirty="0" smtClean="0"/>
              <a:t>PHÚ GIÁO – TỈNH BÌNH DƯƠNG</a:t>
            </a:r>
            <a:endParaRPr lang="vi-VN" sz="2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024444" y="1982728"/>
            <a:ext cx="6490879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altLang="zh-CN" sz="4800" dirty="0" smtClean="0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CHỦ ĐỀ 2 </a:t>
            </a:r>
          </a:p>
          <a:p>
            <a:r>
              <a:rPr lang="en-US" altLang="zh-CN" sz="6000" dirty="0" smtClean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NGÔI NHÀ CỦA EM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5605682"/>
            <a:ext cx="828764" cy="72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226" y="6075969"/>
            <a:ext cx="484045" cy="6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等腰三角形 7"/>
          <p:cNvSpPr/>
          <p:nvPr/>
        </p:nvSpPr>
        <p:spPr>
          <a:xfrm rot="21283757">
            <a:off x="8206665" y="6216575"/>
            <a:ext cx="225748" cy="36641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86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366">
        <p14:prism/>
      </p:transition>
    </mc:Choice>
    <mc:Fallback xmlns="">
      <p:transition spd="slow" advTm="173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7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66 -0.00509 L -0.08732 -0.0215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-0.31067 L -0.0276 -0.10548 C -0.05833 -0.01388 -0.14323 0.07148 -0.18177 0.04858 L -0.26736 -0.00208 " pathEditMode="relative" rAng="6842921" ptsTypes="FfFF">
                                      <p:cBhvr>
                                        <p:cTn id="8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54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9" grpId="0" animBg="1"/>
      <p:bldP spid="60" grpId="0"/>
      <p:bldP spid="12" grpId="0"/>
      <p:bldP spid="14" grpId="0"/>
      <p:bldP spid="18" grpId="0" animBg="1"/>
      <p:bldP spid="1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400" y="3200401"/>
            <a:ext cx="3694698" cy="3478922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4546C874-965C-457E-AF8E-F6F26E1031A0}"/>
              </a:ext>
            </a:extLst>
          </p:cNvPr>
          <p:cNvCxnSpPr/>
          <p:nvPr/>
        </p:nvCxnSpPr>
        <p:spPr>
          <a:xfrm>
            <a:off x="2286000" y="6400800"/>
            <a:ext cx="5405167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D:\chan trời sang tạo lớp 1\ihjk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37622"/>
            <a:ext cx="3009900" cy="257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chan trời sang tạo lớp 1\jghjghj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461963"/>
            <a:ext cx="2401093" cy="23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chan trời sang tạo lớp 1\fh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917" y="706350"/>
            <a:ext cx="2227534" cy="20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chan trời sang tạo lớp 1\jhfgj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117" y="2943224"/>
            <a:ext cx="1471883" cy="208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chan trời sang tạo lớp 1\fgjjfj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293" y="2854326"/>
            <a:ext cx="2130290" cy="213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chan trời sang tạo lớp 1\op;k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00675"/>
            <a:ext cx="60213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76200"/>
            <a:ext cx="6697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iCiel Cadena" pitchFamily="2" charset="0"/>
              </a:rPr>
              <a:t>Vẽ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ngôi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nhà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từ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những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hình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và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màu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cơ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bản</a:t>
            </a:r>
            <a:r>
              <a:rPr lang="en-US" sz="2800" dirty="0" smtClean="0">
                <a:latin typeface="iCiel Cadena" pitchFamily="2" charset="0"/>
              </a:rPr>
              <a:t> </a:t>
            </a:r>
            <a:endParaRPr lang="en-US" sz="2800" dirty="0">
              <a:latin typeface="iCiel Cadena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5852467"/>
            <a:ext cx="495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86200" y="26024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0799" y="26670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11231" y="2590800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36618" y="488846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64262" y="48006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1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0624">
        <p14:prism/>
      </p:transition>
    </mc:Choice>
    <mc:Fallback xmlns="">
      <p:transition spd="slow" advTm="806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3"/>
            <a:ext cx="3352800" cy="31569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205720"/>
            <a:ext cx="4017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iCiel Cadena" pitchFamily="2" charset="0"/>
              </a:rPr>
              <a:t>Gợi</a:t>
            </a:r>
            <a:r>
              <a:rPr lang="en-US" sz="2800" dirty="0" smtClean="0">
                <a:solidFill>
                  <a:prstClr val="black"/>
                </a:solidFill>
                <a:latin typeface="iCiel Cadena" pitchFamily="2" charset="0"/>
              </a:rPr>
              <a:t> ý </a:t>
            </a:r>
            <a:r>
              <a:rPr lang="en-US" sz="2800" dirty="0" err="1" smtClean="0">
                <a:solidFill>
                  <a:prstClr val="black"/>
                </a:solidFill>
                <a:latin typeface="iCiel Cadena" pitchFamily="2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itchFamily="2" charset="0"/>
              </a:rPr>
              <a:t>bước</a:t>
            </a:r>
            <a:r>
              <a:rPr lang="en-US" sz="2800" dirty="0" smtClean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itchFamily="2" charset="0"/>
              </a:rPr>
              <a:t>thực</a:t>
            </a:r>
            <a:r>
              <a:rPr lang="en-US" sz="2800" dirty="0" smtClean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iCiel Cadena" pitchFamily="2" charset="0"/>
              </a:rPr>
              <a:t>hiện</a:t>
            </a:r>
            <a:r>
              <a:rPr lang="en-US" sz="2800" dirty="0" smtClean="0">
                <a:solidFill>
                  <a:prstClr val="black"/>
                </a:solidFill>
                <a:latin typeface="iCiel Cadena" pitchFamily="2" charset="0"/>
              </a:rPr>
              <a:t> </a:t>
            </a:r>
            <a:endParaRPr lang="en-US" sz="2800" dirty="0">
              <a:solidFill>
                <a:prstClr val="black"/>
              </a:solidFill>
              <a:latin typeface="iCiel Cadena" pitchFamily="2" charset="0"/>
            </a:endParaRPr>
          </a:p>
        </p:txBody>
      </p:sp>
      <p:pic>
        <p:nvPicPr>
          <p:cNvPr id="1028" name="Picture 4" descr="D:\chan trời sang tạo lớp 1\hjhgjh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0"/>
            <a:ext cx="5105400" cy="46708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5962134"/>
            <a:ext cx="75277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436">
        <p14:prism/>
      </p:transition>
    </mc:Choice>
    <mc:Fallback xmlns="">
      <p:transition spd="slow" advTm="304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3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7462" y="5962133"/>
            <a:ext cx="5561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chan trời sang tạo lớp 1\ujhknml,k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"/>
            <a:ext cx="5791200" cy="50864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98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311">
        <p14:prism/>
      </p:transition>
    </mc:Choice>
    <mc:Fallback xmlns="">
      <p:transition spd="slow" advTm="63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3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9800" y="5715000"/>
            <a:ext cx="6048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chan trời sang tạo lớp 1\ụkjhkjh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00"/>
            <a:ext cx="5411454" cy="49241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58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980">
        <p14:prism/>
      </p:transition>
    </mc:Choice>
    <mc:Fallback xmlns="">
      <p:transition spd="slow" advTm="9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3781633"/>
            <a:ext cx="3048000" cy="2869992"/>
          </a:xfrm>
          <a:prstGeom prst="rect">
            <a:avLst/>
          </a:prstGeom>
        </p:spPr>
      </p:pic>
      <p:pic>
        <p:nvPicPr>
          <p:cNvPr id="4098" name="Picture 2" descr="D:\chan trời sang tạo lớp 1\hgkj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43000"/>
            <a:ext cx="1695450" cy="2009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chan trời sang tạo lớp 1\jgkjk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9383"/>
            <a:ext cx="2439504" cy="2984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chan trời sang tạo lớp 1\ghjkhkhj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37" y="1828800"/>
            <a:ext cx="3334275" cy="4159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1887" y="147934"/>
            <a:ext cx="71623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iCiel Cadena" pitchFamily="2" charset="0"/>
              </a:rPr>
              <a:t>Hoặc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tạo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hình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ngôi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nhà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có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mái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hình</a:t>
            </a:r>
            <a:r>
              <a:rPr lang="en-US" sz="2800" dirty="0" smtClean="0">
                <a:latin typeface="iCiel Cadena" pitchFamily="2" charset="0"/>
              </a:rPr>
              <a:t> tam </a:t>
            </a:r>
            <a:r>
              <a:rPr lang="en-US" sz="2800" dirty="0" err="1" smtClean="0">
                <a:latin typeface="iCiel Cadena" pitchFamily="2" charset="0"/>
              </a:rPr>
              <a:t>giác</a:t>
            </a:r>
            <a:r>
              <a:rPr lang="en-US" sz="2800" dirty="0" smtClean="0">
                <a:latin typeface="iCiel Cadena" pitchFamily="2" charset="0"/>
              </a:rPr>
              <a:t> </a:t>
            </a:r>
          </a:p>
          <a:p>
            <a:pPr algn="ctr"/>
            <a:r>
              <a:rPr lang="en-US" sz="2800" dirty="0" err="1" smtClean="0">
                <a:latin typeface="iCiel Cadena" pitchFamily="2" charset="0"/>
              </a:rPr>
              <a:t>và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các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hình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cơ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bản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kiểu</a:t>
            </a:r>
            <a:r>
              <a:rPr lang="en-US" sz="2800" dirty="0" smtClean="0">
                <a:latin typeface="iCiel Cadena" pitchFamily="2" charset="0"/>
              </a:rPr>
              <a:t> </a:t>
            </a:r>
            <a:r>
              <a:rPr lang="en-US" sz="2800" dirty="0" err="1" smtClean="0">
                <a:latin typeface="iCiel Cadena" pitchFamily="2" charset="0"/>
              </a:rPr>
              <a:t>khác</a:t>
            </a:r>
            <a:r>
              <a:rPr lang="en-US" sz="2800" dirty="0" smtClean="0">
                <a:latin typeface="iCiel Cadena" pitchFamily="2" charset="0"/>
              </a:rPr>
              <a:t> </a:t>
            </a:r>
            <a:endParaRPr lang="en-US" sz="2800" dirty="0">
              <a:latin typeface="iCiel Caden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3352800"/>
            <a:ext cx="96372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iCiel Cadena" pitchFamily="2" charset="0"/>
              </a:rPr>
              <a:t>Bước</a:t>
            </a:r>
            <a:r>
              <a:rPr lang="en-US" sz="2000" dirty="0" smtClean="0">
                <a:latin typeface="iCiel Cadena" pitchFamily="2" charset="0"/>
              </a:rPr>
              <a:t> 1 </a:t>
            </a:r>
            <a:endParaRPr lang="en-US" sz="2000" dirty="0">
              <a:latin typeface="iCiel Cadena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3088" y="6172200"/>
            <a:ext cx="1063112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iCiel Cadena" pitchFamily="2" charset="0"/>
              </a:rPr>
              <a:t>Bước</a:t>
            </a:r>
            <a:r>
              <a:rPr lang="en-US" sz="2200" dirty="0" smtClean="0">
                <a:latin typeface="iCiel Cadena" pitchFamily="2" charset="0"/>
              </a:rPr>
              <a:t> 3 </a:t>
            </a:r>
            <a:endParaRPr lang="en-US" sz="2200" dirty="0">
              <a:latin typeface="iCiel Cadena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7972" y="5638469"/>
            <a:ext cx="1063112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iCiel Cadena" pitchFamily="2" charset="0"/>
              </a:rPr>
              <a:t>Bước</a:t>
            </a:r>
            <a:r>
              <a:rPr lang="en-US" sz="2200" dirty="0" smtClean="0">
                <a:latin typeface="iCiel Cadena" pitchFamily="2" charset="0"/>
              </a:rPr>
              <a:t> 2 </a:t>
            </a:r>
            <a:endParaRPr lang="en-US" sz="2200" dirty="0">
              <a:latin typeface="iCiel Cadena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79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568">
        <p14:prism/>
      </p:transition>
    </mc:Choice>
    <mc:Fallback xmlns="">
      <p:transition spd="slow" advTm="205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3048000"/>
            <a:ext cx="75744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Tham khảo bài vẽ của các bạn </a:t>
            </a:r>
          </a:p>
          <a:p>
            <a:pPr algn="ctr"/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để có thêm ý tưởng </a:t>
            </a:r>
            <a:endParaRPr lang="vi-VN" sz="4400" dirty="0" smtClean="0">
              <a:solidFill>
                <a:srgbClr val="0070C0"/>
              </a:solidFill>
              <a:latin typeface="iCiel Cadena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4532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167">
        <p14:prism/>
      </p:transition>
    </mc:Choice>
    <mc:Fallback xmlns="">
      <p:transition spd="slow" advTm="4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han trời sang tạo lớp 1\fjgj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99" y="641298"/>
            <a:ext cx="7603873" cy="50925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4507" y="5933470"/>
            <a:ext cx="5404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“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Khu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em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” 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–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sáp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màu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endParaRPr lang="en-US" sz="2800" dirty="0">
              <a:solidFill>
                <a:srgbClr val="00B050"/>
              </a:solidFill>
              <a:latin typeface="iCiel Cadena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59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744">
        <p14:prism/>
      </p:transition>
    </mc:Choice>
    <mc:Fallback xmlns="">
      <p:transition spd="slow" advTm="157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0794" y="5933470"/>
            <a:ext cx="6149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“ 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Tòa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Bitexco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 ” –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tranh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sáp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iCiel Cadena" pitchFamily="2" charset="0"/>
              </a:rPr>
              <a:t>màu</a:t>
            </a:r>
            <a:r>
              <a:rPr lang="en-US" sz="2800" dirty="0" smtClean="0">
                <a:solidFill>
                  <a:srgbClr val="00B050"/>
                </a:solidFill>
                <a:latin typeface="iCiel Cadena" pitchFamily="2" charset="0"/>
              </a:rPr>
              <a:t> </a:t>
            </a:r>
            <a:endParaRPr lang="en-US" sz="2800" dirty="0">
              <a:solidFill>
                <a:srgbClr val="00B050"/>
              </a:solidFill>
              <a:latin typeface="iCiel Cadena" pitchFamily="2" charset="0"/>
            </a:endParaRPr>
          </a:p>
        </p:txBody>
      </p:sp>
      <p:pic>
        <p:nvPicPr>
          <p:cNvPr id="6146" name="Picture 2" descr="D:\chan trời sang tạo lớp 1\yijugi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74323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9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388">
        <p14:prism/>
      </p:transition>
    </mc:Choice>
    <mc:Fallback xmlns="">
      <p:transition spd="slow" advTm="63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324606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3</a:t>
            </a:r>
          </a:p>
          <a:p>
            <a:pPr algn="ctr"/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–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522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189">
        <p14:prism/>
      </p:transition>
    </mc:Choice>
    <mc:Fallback xmlns="">
      <p:transition spd="slow" advTm="6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75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842" y="2209800"/>
            <a:ext cx="7339958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iCiel Cadena" pitchFamily="2" charset="0"/>
              </a:rPr>
              <a:t>HS </a:t>
            </a:r>
            <a:r>
              <a:rPr lang="en-US" sz="5400" dirty="0" err="1" smtClean="0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54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54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54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en-US" sz="54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thêm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các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  ý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thích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trí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 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tưởng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tượng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các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iCiel Cadena" pitchFamily="2" charset="0"/>
              </a:rPr>
              <a:t>em</a:t>
            </a:r>
            <a:r>
              <a:rPr lang="en-US" sz="4400" dirty="0" smtClean="0">
                <a:solidFill>
                  <a:srgbClr val="0070C0"/>
                </a:solidFill>
                <a:latin typeface="iCiel Cadena" pitchFamily="2" charset="0"/>
              </a:rPr>
              <a:t>  </a:t>
            </a:r>
            <a:endParaRPr lang="en-US" sz="4400" dirty="0">
              <a:solidFill>
                <a:srgbClr val="0070C0"/>
              </a:solidFill>
              <a:latin typeface="iCiel Cadena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60">
        <p:fade/>
      </p:transition>
    </mc:Choice>
    <mc:Fallback xmlns="">
      <p:transition spd="med" advTm="69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65948">
            <a:off x="996761" y="-872230"/>
            <a:ext cx="7145577" cy="52778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9154" y="685800"/>
            <a:ext cx="5181227" cy="261610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Tiết</a:t>
            </a:r>
            <a:r>
              <a:rPr lang="en-US" altLang="zh-CN" sz="4400" dirty="0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1 </a:t>
            </a:r>
          </a:p>
          <a:p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Vẽ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ngôi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nhà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từ</a:t>
            </a:r>
            <a:r>
              <a:rPr lang="en-US" altLang="zh-CN" sz="6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6000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hình</a:t>
            </a:r>
            <a:r>
              <a:rPr lang="en-US" altLang="zh-CN" sz="6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cơ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bản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endParaRPr lang="zh-CN" altLang="en-US" sz="6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iCiel Cadena" pitchFamily="2" charset="0"/>
              <a:ea typeface="微软雅黑" panose="020B0503020204020204" pitchFamily="34" charset="-122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74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3">
        <p14:prism/>
      </p:transition>
    </mc:Choice>
    <mc:Fallback xmlns="">
      <p:transition spd="slow" advTm="70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484244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4</a:t>
            </a:r>
          </a:p>
          <a:p>
            <a:pPr algn="ctr"/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09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002">
        <p14:prism/>
      </p:transition>
    </mc:Choice>
    <mc:Fallback xmlns="">
      <p:transition spd="slow" advTm="130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75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43645"/>
            <a:ext cx="8763000" cy="318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2585" y="2897814"/>
            <a:ext cx="78656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Giới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thiệu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nhận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xét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,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đánh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giá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 </a:t>
            </a:r>
            <a:endParaRPr lang="vi-VN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6052987"/>
      </p:ext>
    </p:extLst>
  </p:cSld>
  <p:clrMapOvr>
    <a:masterClrMapping/>
  </p:clrMapOvr>
  <p:transition spd="med" advTm="806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0" y="1211519"/>
            <a:ext cx="6781799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5</a:t>
            </a:r>
          </a:p>
          <a:p>
            <a:pPr algn="ctr"/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0796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171">
        <p14:prism/>
      </p:transition>
    </mc:Choice>
    <mc:Fallback xmlns="">
      <p:transition spd="slow" advTm="9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75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4" y="293533"/>
            <a:ext cx="8711800" cy="6096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842" y="2209800"/>
            <a:ext cx="79335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Về nhà vận dùng kiến thức học được 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Có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thể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sử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dụng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những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hộp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bìa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giấy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tạo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hình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với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nhiều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hình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dạng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khác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nhau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chất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liệu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khác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iCiel Cadena" pitchFamily="2" charset="0"/>
              </a:rPr>
              <a:t>nhau</a:t>
            </a:r>
            <a:r>
              <a:rPr lang="en-US" sz="36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endParaRPr lang="vi-VN" sz="3600" dirty="0" smtClean="0">
              <a:solidFill>
                <a:srgbClr val="0070C0"/>
              </a:solidFill>
              <a:latin typeface="iCiel Cadena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298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328">
        <p:fade/>
      </p:transition>
    </mc:Choice>
    <mc:Fallback xmlns="">
      <p:transition spd="med" advTm="123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" y="0"/>
            <a:ext cx="914129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2" y="198186"/>
            <a:ext cx="7198073" cy="62226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99" y="4438809"/>
            <a:ext cx="2054182" cy="20968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27621"/>
            <a:ext cx="1718930" cy="24381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6446" y="4120496"/>
            <a:ext cx="2793822" cy="2414904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4495836" y="179107"/>
            <a:ext cx="2846597" cy="2690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09" y="304824"/>
            <a:ext cx="883847" cy="12190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96" y="1746717"/>
            <a:ext cx="572977" cy="1162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5672" y="2263676"/>
            <a:ext cx="6694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4800" b="1" dirty="0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XIN </a:t>
            </a:r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CHÀO </a:t>
            </a:r>
            <a:endParaRPr lang="en-US" sz="4800" b="1" dirty="0" smtClean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  <a:p>
            <a:r>
              <a:rPr lang="en-US" sz="4800" b="1" dirty="0" smtClean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VÀ </a:t>
            </a:r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HẸN GẶP LẠI CÁC EM! </a:t>
            </a:r>
          </a:p>
          <a:p>
            <a:endParaRPr lang="vi-VN" sz="4800" b="1" dirty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40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136">
        <p14:prism isInverted="1"/>
      </p:transition>
    </mc:Choice>
    <mc:Fallback xmlns="">
      <p:transition spd="slow" advTm="91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66923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339443"/>
            <a:ext cx="1102698" cy="13628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40" y="805752"/>
            <a:ext cx="4549547" cy="835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20" y="2438413"/>
            <a:ext cx="74675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 smtClean="0">
                <a:solidFill>
                  <a:srgbClr val="7030A0"/>
                </a:solidFill>
                <a:latin typeface="iCiel Cadena" pitchFamily="2" charset="0"/>
              </a:rPr>
              <a:t>Khởi</a:t>
            </a:r>
            <a:r>
              <a:rPr lang="en-US" sz="7200" dirty="0" smtClean="0">
                <a:solidFill>
                  <a:srgbClr val="7030A0"/>
                </a:solidFill>
                <a:latin typeface="iCiel Cadena" pitchFamily="2" charset="0"/>
              </a:rPr>
              <a:t> </a:t>
            </a:r>
            <a:r>
              <a:rPr lang="en-US" sz="7200" dirty="0" err="1" smtClean="0">
                <a:solidFill>
                  <a:srgbClr val="7030A0"/>
                </a:solidFill>
                <a:latin typeface="iCiel Cadena" pitchFamily="2" charset="0"/>
              </a:rPr>
              <a:t>động</a:t>
            </a:r>
            <a:r>
              <a:rPr lang="en-US" sz="7200" dirty="0" smtClean="0">
                <a:solidFill>
                  <a:srgbClr val="7030A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Nghe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bài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 </a:t>
            </a:r>
            <a:r>
              <a:rPr lang="en-US" sz="4000" dirty="0" err="1" smtClean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hát</a:t>
            </a:r>
            <a:r>
              <a:rPr lang="en-US" sz="4000" dirty="0" smtClean="0">
                <a:solidFill>
                  <a:schemeClr val="accent5">
                    <a:lumMod val="75000"/>
                  </a:schemeClr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60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iCiel Cadena" pitchFamily="2" charset="0"/>
              </a:rPr>
              <a:t>“ </a:t>
            </a:r>
            <a:r>
              <a:rPr lang="en-US" sz="6000" dirty="0" err="1" smtClean="0">
                <a:solidFill>
                  <a:srgbClr val="FF0000"/>
                </a:solidFill>
                <a:latin typeface="iCiel Cadena" pitchFamily="2" charset="0"/>
              </a:rPr>
              <a:t>Ngôi</a:t>
            </a:r>
            <a:r>
              <a:rPr lang="en-US" sz="60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iCiel Cadena" pitchFamily="2" charset="0"/>
              </a:rPr>
              <a:t>nhà</a:t>
            </a:r>
            <a:r>
              <a:rPr lang="en-US" sz="60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iCiel Cadena" pitchFamily="2" charset="0"/>
              </a:rPr>
              <a:t>của</a:t>
            </a:r>
            <a:r>
              <a:rPr lang="en-US" sz="6000" dirty="0" smtClean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iCiel Cadena" pitchFamily="2" charset="0"/>
              </a:rPr>
              <a:t>em</a:t>
            </a:r>
            <a:r>
              <a:rPr lang="en-US" sz="6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60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iCiel Cadena" pitchFamily="2" charset="0"/>
              </a:rPr>
              <a:t>”</a:t>
            </a:r>
            <a:endParaRPr lang="en-US" sz="6000" dirty="0">
              <a:solidFill>
                <a:schemeClr val="accent6">
                  <a:lumMod val="90000"/>
                  <a:lumOff val="10000"/>
                </a:schemeClr>
              </a:solidFill>
              <a:latin typeface="iCiel Cadena" pitchFamily="2" charset="0"/>
            </a:endParaRPr>
          </a:p>
        </p:txBody>
      </p:sp>
      <p:pic>
        <p:nvPicPr>
          <p:cNvPr id="3" name="NGÔI NHÀ CỦA EM - TKH2017 - NNC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03471" y="-1066800"/>
            <a:ext cx="609600" cy="609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5651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40852">
        <p14:prism/>
      </p:transition>
    </mc:Choice>
    <mc:Fallback xmlns="">
      <p:transition spd="slow" advTm="2408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5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58" objId="3"/>
        <p14:stopEvt time="239186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5838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1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0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613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29" y="3962402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562">
        <p14:prism/>
      </p:transition>
    </mc:Choice>
    <mc:Fallback xmlns="">
      <p:transition spd="slow" advTm="12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7632"/>
            <a:ext cx="769634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2" y="1295400"/>
            <a:ext cx="6965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  </a:t>
            </a:r>
          </a:p>
          <a:p>
            <a:pPr algn="ctr"/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6000" b="1" dirty="0" smtClean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59" y="3813138"/>
            <a:ext cx="3053853" cy="227439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09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408">
        <p14:prism/>
      </p:transition>
    </mc:Choice>
    <mc:Fallback xmlns="">
      <p:transition spd="slow" advTm="4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75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-101837" y="-376808"/>
            <a:ext cx="7590907" cy="55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121907"/>
            <a:ext cx="3048004" cy="507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80022" y="1142999"/>
            <a:ext cx="54271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Quan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sát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thảo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luận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về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hình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cơ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bản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từ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các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dạng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cuộc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sống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3200" dirty="0" smtClean="0">
                <a:solidFill>
                  <a:srgbClr val="0070C0"/>
                </a:solidFill>
                <a:latin typeface="iCiel Cadena" pitchFamily="2" charset="0"/>
              </a:rPr>
              <a:t> </a:t>
            </a:r>
            <a:endParaRPr lang="en-US" sz="3200" dirty="0">
              <a:solidFill>
                <a:srgbClr val="0070C0"/>
              </a:solidFill>
              <a:latin typeface="iCiel Cadena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2555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366">
        <p14:prism/>
      </p:transition>
    </mc:Choice>
    <mc:Fallback xmlns="">
      <p:transition spd="slow" advTm="93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100"/>
          <p:cNvSpPr/>
          <p:nvPr/>
        </p:nvSpPr>
        <p:spPr>
          <a:xfrm rot="5400000">
            <a:off x="1104900" y="-1104900"/>
            <a:ext cx="6934200" cy="9144000"/>
          </a:xfrm>
          <a:prstGeom prst="rect">
            <a:avLst/>
          </a:prstGeom>
          <a:gradFill>
            <a:gsLst>
              <a:gs pos="0">
                <a:srgbClr val="FFC000"/>
              </a:gs>
              <a:gs pos="98000">
                <a:srgbClr val="FB6C1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Picture 2" descr="D:\chan trời sang tạo lớp 1\5yrtyjg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" y="762000"/>
            <a:ext cx="3629978" cy="24385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D:\chan trời sang tạo lớp 1\etfrg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106" y="762000"/>
            <a:ext cx="3806294" cy="2445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chan trời sang tạo lớp 1\gdhghf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4"/>
            <a:ext cx="4054576" cy="22646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D:\chan trời sang tạo lớp 1\uioi;o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66" y="3962404"/>
            <a:ext cx="3691743" cy="22646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24290" y="3352798"/>
            <a:ext cx="2557110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iCiel Cadena" pitchFamily="2" charset="0"/>
              </a:rPr>
              <a:t>Nhà</a:t>
            </a:r>
            <a:r>
              <a:rPr lang="en-US" dirty="0" smtClean="0">
                <a:latin typeface="iCiel Cadena" pitchFamily="2" charset="0"/>
              </a:rPr>
              <a:t> </a:t>
            </a:r>
            <a:r>
              <a:rPr lang="en-US" dirty="0" err="1" smtClean="0">
                <a:latin typeface="iCiel Cadena" pitchFamily="2" charset="0"/>
              </a:rPr>
              <a:t>chung</a:t>
            </a:r>
            <a:r>
              <a:rPr lang="en-US" dirty="0" smtClean="0">
                <a:latin typeface="iCiel Cadena" pitchFamily="2" charset="0"/>
              </a:rPr>
              <a:t> </a:t>
            </a:r>
            <a:r>
              <a:rPr lang="en-US" dirty="0" err="1" smtClean="0">
                <a:latin typeface="iCiel Cadena" pitchFamily="2" charset="0"/>
              </a:rPr>
              <a:t>cư</a:t>
            </a:r>
            <a:r>
              <a:rPr lang="en-US" dirty="0" smtClean="0">
                <a:latin typeface="iCiel Cadena" pitchFamily="2" charset="0"/>
              </a:rPr>
              <a:t> ở TP HCM</a:t>
            </a:r>
            <a:endParaRPr lang="en-US" dirty="0">
              <a:latin typeface="iCiel Cadena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96000" y="6412468"/>
            <a:ext cx="151355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iCiel Cadena" pitchFamily="2" charset="0"/>
              </a:rPr>
              <a:t>Nhà</a:t>
            </a:r>
            <a:r>
              <a:rPr lang="en-US" dirty="0" smtClean="0">
                <a:latin typeface="iCiel Cadena" pitchFamily="2" charset="0"/>
              </a:rPr>
              <a:t> ở </a:t>
            </a:r>
            <a:r>
              <a:rPr lang="en-US" dirty="0" err="1" smtClean="0">
                <a:latin typeface="iCiel Cadena" pitchFamily="2" charset="0"/>
              </a:rPr>
              <a:t>Hội</a:t>
            </a:r>
            <a:r>
              <a:rPr lang="en-US" dirty="0" smtClean="0">
                <a:latin typeface="iCiel Cadena" pitchFamily="2" charset="0"/>
              </a:rPr>
              <a:t> An </a:t>
            </a:r>
            <a:endParaRPr lang="en-US" dirty="0">
              <a:latin typeface="iCiel Cadena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90614" y="6412468"/>
            <a:ext cx="2844881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iCiel Cadena" pitchFamily="2" charset="0"/>
              </a:rPr>
              <a:t>Nhà</a:t>
            </a:r>
            <a:r>
              <a:rPr lang="en-US" dirty="0" smtClean="0">
                <a:latin typeface="iCiel Cadena" pitchFamily="2" charset="0"/>
              </a:rPr>
              <a:t> </a:t>
            </a:r>
            <a:r>
              <a:rPr lang="en-US" dirty="0" err="1" smtClean="0">
                <a:latin typeface="iCiel Cadena" pitchFamily="2" charset="0"/>
              </a:rPr>
              <a:t>dân</a:t>
            </a:r>
            <a:r>
              <a:rPr lang="en-US" dirty="0" smtClean="0">
                <a:latin typeface="iCiel Cadena" pitchFamily="2" charset="0"/>
              </a:rPr>
              <a:t> </a:t>
            </a:r>
            <a:r>
              <a:rPr lang="en-US" dirty="0" err="1" smtClean="0">
                <a:latin typeface="iCiel Cadena" pitchFamily="2" charset="0"/>
              </a:rPr>
              <a:t>tộc</a:t>
            </a:r>
            <a:r>
              <a:rPr lang="en-US" dirty="0" smtClean="0">
                <a:latin typeface="iCiel Cadena" pitchFamily="2" charset="0"/>
              </a:rPr>
              <a:t> </a:t>
            </a:r>
            <a:r>
              <a:rPr lang="en-US" dirty="0" err="1" smtClean="0">
                <a:latin typeface="iCiel Cadena" pitchFamily="2" charset="0"/>
              </a:rPr>
              <a:t>Tày</a:t>
            </a:r>
            <a:r>
              <a:rPr lang="en-US" dirty="0" smtClean="0">
                <a:latin typeface="iCiel Cadena" pitchFamily="2" charset="0"/>
              </a:rPr>
              <a:t>- </a:t>
            </a:r>
            <a:r>
              <a:rPr lang="en-US" dirty="0" err="1" smtClean="0">
                <a:latin typeface="iCiel Cadena" pitchFamily="2" charset="0"/>
              </a:rPr>
              <a:t>Hà</a:t>
            </a:r>
            <a:r>
              <a:rPr lang="en-US" dirty="0" smtClean="0">
                <a:latin typeface="iCiel Cadena" pitchFamily="2" charset="0"/>
              </a:rPr>
              <a:t> </a:t>
            </a:r>
            <a:r>
              <a:rPr lang="en-US" dirty="0" err="1" smtClean="0">
                <a:latin typeface="iCiel Cadena" pitchFamily="2" charset="0"/>
              </a:rPr>
              <a:t>Giang</a:t>
            </a:r>
            <a:endParaRPr lang="en-US" dirty="0">
              <a:latin typeface="iCiel Cadena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19268" y="3352798"/>
            <a:ext cx="3486532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iCiel Cadena" pitchFamily="2" charset="0"/>
              </a:rPr>
              <a:t>Nhà</a:t>
            </a:r>
            <a:r>
              <a:rPr lang="en-US" dirty="0" smtClean="0">
                <a:latin typeface="iCiel Cadena" pitchFamily="2" charset="0"/>
              </a:rPr>
              <a:t> ở </a:t>
            </a:r>
            <a:r>
              <a:rPr lang="en-US" dirty="0" err="1" smtClean="0">
                <a:latin typeface="iCiel Cadena" pitchFamily="2" charset="0"/>
              </a:rPr>
              <a:t>làng</a:t>
            </a:r>
            <a:r>
              <a:rPr lang="en-US" dirty="0" smtClean="0">
                <a:latin typeface="iCiel Cadena" pitchFamily="2" charset="0"/>
              </a:rPr>
              <a:t> </a:t>
            </a:r>
            <a:r>
              <a:rPr lang="en-US" dirty="0" err="1" smtClean="0">
                <a:latin typeface="iCiel Cadena" pitchFamily="2" charset="0"/>
              </a:rPr>
              <a:t>Tiêu</a:t>
            </a:r>
            <a:r>
              <a:rPr lang="en-US" dirty="0" smtClean="0">
                <a:latin typeface="iCiel Cadena" pitchFamily="2" charset="0"/>
              </a:rPr>
              <a:t> </a:t>
            </a:r>
            <a:r>
              <a:rPr lang="en-US" dirty="0" err="1" smtClean="0">
                <a:latin typeface="iCiel Cadena" pitchFamily="2" charset="0"/>
              </a:rPr>
              <a:t>Thượng</a:t>
            </a:r>
            <a:r>
              <a:rPr lang="en-US" dirty="0" smtClean="0">
                <a:latin typeface="iCiel Cadena" pitchFamily="2" charset="0"/>
              </a:rPr>
              <a:t>- </a:t>
            </a:r>
            <a:r>
              <a:rPr lang="en-US" dirty="0" err="1" smtClean="0">
                <a:latin typeface="iCiel Cadena" pitchFamily="2" charset="0"/>
              </a:rPr>
              <a:t>Hà</a:t>
            </a:r>
            <a:r>
              <a:rPr lang="en-US" dirty="0" smtClean="0">
                <a:latin typeface="iCiel Cadena" pitchFamily="2" charset="0"/>
              </a:rPr>
              <a:t> Nam</a:t>
            </a:r>
            <a:endParaRPr lang="en-US" dirty="0">
              <a:latin typeface="iCiel Cadena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14600" y="4"/>
            <a:ext cx="5018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200" dirty="0" err="1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cuộc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sống</a:t>
            </a:r>
            <a:r>
              <a:rPr lang="en-US" sz="3200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5451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1493">
        <p14:prism/>
      </p:transition>
    </mc:Choice>
    <mc:Fallback xmlns="">
      <p:transition spd="slow" advTm="614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140411" y="381004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600" dirty="0" err="1" smtClean="0"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6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6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3600" dirty="0" smtClean="0">
                <a:solidFill>
                  <a:srgbClr val="002060"/>
                </a:solidFill>
                <a:latin typeface="iCiel Cadena" pitchFamily="2" charset="0"/>
              </a:rPr>
              <a:t> </a:t>
            </a:r>
            <a:endParaRPr lang="en-US" sz="36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3074" name="Picture 2" descr="D:\chan trời sang tạo lớp 1\gfdhg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8808"/>
            <a:ext cx="4648200" cy="31663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chan trời sang tạo lớp 1\gfdsgfd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6" y="3266448"/>
            <a:ext cx="4911811" cy="3362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grpSp>
        <p:nvGrpSpPr>
          <p:cNvPr id="6" name="Group 5"/>
          <p:cNvGrpSpPr/>
          <p:nvPr/>
        </p:nvGrpSpPr>
        <p:grpSpPr>
          <a:xfrm>
            <a:off x="914400" y="4191001"/>
            <a:ext cx="2703790" cy="1991353"/>
            <a:chOff x="1182410" y="5257800"/>
            <a:chExt cx="2322790" cy="1381753"/>
          </a:xfrm>
        </p:grpSpPr>
        <p:sp>
          <p:nvSpPr>
            <p:cNvPr id="2" name="Right Arrow 1"/>
            <p:cNvSpPr/>
            <p:nvPr/>
          </p:nvSpPr>
          <p:spPr>
            <a:xfrm>
              <a:off x="1182410" y="5257800"/>
              <a:ext cx="2322790" cy="138175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82410" y="5665463"/>
              <a:ext cx="1965424" cy="491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( </a:t>
              </a:r>
              <a:r>
                <a:rPr lang="en-US" sz="2000" dirty="0" err="1" smtClean="0">
                  <a:solidFill>
                    <a:srgbClr val="000000"/>
                  </a:solidFill>
                  <a:latin typeface="iCiel Cadena" pitchFamily="2" charset="0"/>
                </a:rPr>
                <a:t>Nhà</a:t>
              </a:r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iCiel Cadena" pitchFamily="2" charset="0"/>
                </a:rPr>
                <a:t>chúng</a:t>
              </a:r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iCiel Cadena" pitchFamily="2" charset="0"/>
                </a:rPr>
                <a:t>mình</a:t>
              </a:r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 )</a:t>
              </a:r>
            </a:p>
            <a:p>
              <a:pPr algn="ctr"/>
              <a:r>
                <a:rPr lang="en-US" sz="2000" dirty="0" err="1" smtClean="0">
                  <a:solidFill>
                    <a:srgbClr val="000000"/>
                  </a:solidFill>
                  <a:latin typeface="iCiel Cadena" pitchFamily="2" charset="0"/>
                </a:rPr>
                <a:t>Tranh</a:t>
              </a:r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iCiel Cadena" pitchFamily="2" charset="0"/>
                </a:rPr>
                <a:t>sáp</a:t>
              </a:r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iCiel Cadena" pitchFamily="2" charset="0"/>
                </a:rPr>
                <a:t>màu</a:t>
              </a:r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endParaRPr lang="en-US" sz="2000" dirty="0">
                <a:solidFill>
                  <a:srgbClr val="000000"/>
                </a:solidFill>
                <a:latin typeface="iCiel Cadena" pitchFamily="2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715000" y="1295400"/>
            <a:ext cx="2749944" cy="1752600"/>
            <a:chOff x="5715000" y="1752600"/>
            <a:chExt cx="2466311" cy="1409700"/>
          </a:xfrm>
        </p:grpSpPr>
        <p:sp>
          <p:nvSpPr>
            <p:cNvPr id="4" name="Left Arrow 3"/>
            <p:cNvSpPr/>
            <p:nvPr/>
          </p:nvSpPr>
          <p:spPr>
            <a:xfrm>
              <a:off x="5715000" y="1752600"/>
              <a:ext cx="2362200" cy="1409700"/>
            </a:xfrm>
            <a:prstGeom prst="leftArrow">
              <a:avLst/>
            </a:prstGeom>
            <a:solidFill>
              <a:schemeClr val="accent6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09510" y="2147128"/>
              <a:ext cx="2271801" cy="544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( </a:t>
              </a:r>
              <a:r>
                <a:rPr lang="en-US" sz="2000" dirty="0" err="1" smtClean="0">
                  <a:solidFill>
                    <a:srgbClr val="000000"/>
                  </a:solidFill>
                  <a:latin typeface="iCiel Cadena" pitchFamily="2" charset="0"/>
                </a:rPr>
                <a:t>Nhà</a:t>
              </a:r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 smtClean="0">
                  <a:solidFill>
                    <a:srgbClr val="000000"/>
                  </a:solidFill>
                  <a:latin typeface="iCiel Cadena" pitchFamily="2" charset="0"/>
                </a:rPr>
                <a:t>phố</a:t>
              </a:r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 ở </a:t>
              </a:r>
              <a:r>
                <a:rPr lang="en-US" sz="2000" dirty="0" err="1" smtClean="0">
                  <a:solidFill>
                    <a:srgbClr val="000000"/>
                  </a:solidFill>
                  <a:latin typeface="iCiel Cadena" pitchFamily="2" charset="0"/>
                </a:rPr>
                <a:t>tp</a:t>
              </a:r>
              <a:r>
                <a:rPr lang="en-US" sz="2000" dirty="0" smtClean="0">
                  <a:solidFill>
                    <a:srgbClr val="000000"/>
                  </a:solidFill>
                  <a:latin typeface="iCiel Cadena" pitchFamily="2" charset="0"/>
                </a:rPr>
                <a:t> HCM ) 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iCiel Cadena" pitchFamily="2" charset="0"/>
                </a:rPr>
                <a:t>tranh</a:t>
              </a:r>
              <a:r>
                <a:rPr lang="en-US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iCiel Cadena" pitchFamily="2" charset="0"/>
                </a:rPr>
                <a:t>sáp</a:t>
              </a:r>
              <a:r>
                <a:rPr lang="en-US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iCiel Cadena" pitchFamily="2" charset="0"/>
                </a:rPr>
                <a:t>màu</a:t>
              </a:r>
              <a:r>
                <a:rPr lang="en-US" dirty="0" smtClean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endParaRPr lang="en-US" dirty="0">
                <a:solidFill>
                  <a:srgbClr val="000000"/>
                </a:solidFill>
                <a:latin typeface="iCiel Cadena" pitchFamily="2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410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2251">
        <p14:prism/>
      </p:transition>
    </mc:Choice>
    <mc:Fallback xmlns="">
      <p:transition spd="slow" advTm="222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1371605" y="1211519"/>
            <a:ext cx="586740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2</a:t>
            </a:r>
            <a:r>
              <a:rPr lang="en-US" altLang="zh-CN" sz="4800" b="1" dirty="0" smtClean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kỹ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48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720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513">
        <p14:prism/>
      </p:transition>
    </mc:Choice>
    <mc:Fallback xmlns="">
      <p:transition spd="slow" advTm="55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75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5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6|4.3|2|2.6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4.8|8.4|3.1|3.7|2.4|2.8|3.4|2.3|1.7|1.8|31.3|8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|1.5|2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6.7|3|3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2|2.9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6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|16.6|7.5|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5|4.5|7.2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6443</TotalTime>
  <Words>398</Words>
  <Application>Microsoft Office PowerPoint</Application>
  <PresentationFormat>On-screen Show (4:3)</PresentationFormat>
  <Paragraphs>89</Paragraphs>
  <Slides>24</Slides>
  <Notes>20</Notes>
  <HiddenSlides>0</HiddenSlides>
  <MMClips>25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Office Theme</vt:lpstr>
      <vt:lpstr>www.jpppt.com</vt:lpstr>
      <vt:lpstr>1_www.jpppt.com</vt:lpstr>
      <vt:lpstr>2_www.jpppt.com</vt:lpstr>
      <vt:lpstr>3_www.jpppt.com</vt:lpstr>
      <vt:lpstr>https://www.freeppt7.com</vt:lpstr>
      <vt:lpstr>4_www.jpppt.com</vt:lpstr>
      <vt:lpstr>第一PPT，www.1ppt.com</vt:lpstr>
      <vt:lpstr>2_Office 主题​​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10</cp:lastModifiedBy>
  <cp:revision>568</cp:revision>
  <dcterms:created xsi:type="dcterms:W3CDTF">2020-08-13T08:18:23Z</dcterms:created>
  <dcterms:modified xsi:type="dcterms:W3CDTF">2024-06-08T03:29:08Z</dcterms:modified>
</cp:coreProperties>
</file>