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2" r:id="rId2"/>
    <p:sldId id="321" r:id="rId3"/>
    <p:sldId id="322" r:id="rId4"/>
    <p:sldId id="308" r:id="rId5"/>
    <p:sldId id="310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8" r:id="rId15"/>
    <p:sldId id="270" r:id="rId16"/>
    <p:sldId id="271" r:id="rId17"/>
    <p:sldId id="274" r:id="rId18"/>
    <p:sldId id="275" r:id="rId19"/>
    <p:sldId id="277" r:id="rId20"/>
    <p:sldId id="316" r:id="rId21"/>
    <p:sldId id="289" r:id="rId22"/>
    <p:sldId id="290" r:id="rId23"/>
    <p:sldId id="291" r:id="rId24"/>
    <p:sldId id="297" r:id="rId25"/>
    <p:sldId id="298" r:id="rId26"/>
    <p:sldId id="300" r:id="rId27"/>
    <p:sldId id="306" r:id="rId28"/>
    <p:sldId id="307" r:id="rId29"/>
    <p:sldId id="314" r:id="rId30"/>
    <p:sldId id="311" r:id="rId31"/>
    <p:sldId id="318" r:id="rId32"/>
    <p:sldId id="320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FFCCFF"/>
    <a:srgbClr val="009900"/>
    <a:srgbClr val="660066"/>
    <a:srgbClr val="FF6600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CA4EAC-80F3-4E11-8105-E0A6C35AD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A4BA7-F260-4913-ADE7-F223EDF4C6E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535B7-8090-4012-8770-49BD50CE917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12221-094A-4DFE-8001-8C4E22F8707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37B65-5D00-4A5D-984B-2F558C65AD4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4C33B-D9BF-4BDF-B8A8-48391C51209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54202-5411-4DC1-952B-7BE1F52D1E8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64E93-A07E-44C1-8EBE-BC947EC030F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3E202-5DFB-481E-88DA-45ED574A774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B10A3-B39C-4BDD-8FA3-61531BA5356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E9017-3B97-492B-B74B-8C4ED4CE40E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01867-ED33-49CE-AB60-47B91E4D6F2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747BE-5E8F-46CC-8D65-A697C18F9D9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32438-6A92-4605-9044-30BA98597E5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3315D-880F-4977-899A-5CE27587620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FE005-209A-4084-8070-BFF4BCE8BDC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48E18-A509-43A9-881F-49CE21F6E6A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858BD-5607-4EE9-9438-7C1F3AF34BE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C674B-A7C2-4CDD-8D86-9EF7891D4D1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FF8F9-AF81-49D7-AE09-A81F5AA0011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606CD-F5F2-4C9E-AD97-2B5EF241176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F40C1-684B-4BA0-93F0-7C953059753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1EA7A-1697-4B22-8717-DF6508FCF92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338B8-7026-4375-83D4-A0154172DAF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5EFD9-A83F-42EC-9A2D-8F3E00F8853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1B157-74D6-4964-8EC3-953DBDA1FDF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424A4-CBEB-40B5-9776-45E48A0738C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C1035-707C-4113-BBC9-1A0173B9C6A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D90D9-ECDA-4856-9528-B2AED2D1C51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CBFA-242C-45B4-88F2-1659FFBF27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4FA31-9E94-4D0A-939B-F9153E04E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7ED2-B764-48B4-8082-DBAD560E5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D143-BA3B-4358-8514-AE3D31E56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6CE2-E3CC-46F0-A8F2-FE38260A4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7972C-D3F2-46AE-B0D7-347C742F1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DB89-8CCC-4E58-BA7F-F724A3C3C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B26AC-9221-4119-8DF5-9E84AE6FD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C8B5-110F-420E-810D-CEAC49CE9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018C-714E-4DA8-8281-1C8DC85D8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AECC-F41E-41D0-96E8-0DD9A5D5D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55A3-1C23-4FBB-B0C7-8081D8D1B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FCF6-7DC8-4C19-845B-1330B239E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708DC4E-EDCC-426B-9AA6-6880E7AC0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B6ADD6-45A7-412B-B082-8EC33B7BECFE}" type="datetime1">
              <a:rPr lang="en-US" smtClean="0"/>
              <a:pPr/>
              <a:t>11/14/2022</a:t>
            </a:fld>
            <a:endParaRPr lang="en-US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23AE0-7CE3-479D-863B-673E4310D9E8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2" name="Picture 2" descr="a bi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6700" y="152400"/>
            <a:ext cx="86106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 </a:t>
            </a:r>
            <a:r>
              <a:rPr lang="pt-BR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11: </a:t>
            </a:r>
            <a:r>
              <a:rPr lang="pt-B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pt-B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TẬP: HƠN TÁM MƯƠI NĂM CHỐNG THỰC DÂN PHÁP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b-NO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XÂM LƯỢC VÀ ĐÔ HỘ (1858 - 1945)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YÊU CẦU CẦN ĐẠT: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Kiến thức:</a:t>
            </a:r>
            <a:r>
              <a:rPr lang="pt-B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Nắm được những mốc thời gian , những sự kiện lịch sử tiêu biểu từ năm 1858 đến năm 1945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+ Năm 1858 : thực dân Pháp bắt đầu xâm lược nước ta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+ Nửa cuối thế kỉ XIX : Phong trào chống Pháp của Trương Định và phong trào Cần vương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+ Đầu thế kỉ XX:Phong trào Đông Du của Phan Bội Châu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+ Ngày 3- 2-1930 : Đảng cộng sản Việt Nam ra đời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+ Ngày 19- 8-1945 : khởi nghĩa giành chính quyền ở Hà Nội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+ Ngày 2 - 9 - 1945 : Chủ tịch Hồ Chí Minh đọc Tuyên ngôn Độc lập . Nước Việt Nam Dân chủ Cộng hoà ra đời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543800" cy="563563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5. Sự kiện nào sau đây </a:t>
            </a:r>
            <a:r>
              <a:rPr lang="en-US" sz="2800" b="1" smtClean="0">
                <a:solidFill>
                  <a:srgbClr val="800000"/>
                </a:solidFill>
              </a:rPr>
              <a:t>chưa chính xác</a:t>
            </a:r>
            <a:r>
              <a:rPr lang="en-US" sz="2800" b="1" smtClean="0">
                <a:solidFill>
                  <a:srgbClr val="000066"/>
                </a:solidFill>
              </a:rPr>
              <a:t>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382000" cy="3886200"/>
          </a:xfrm>
        </p:spPr>
        <p:txBody>
          <a:bodyPr/>
          <a:lstStyle/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 – 9 – 1858 thực dân Pháp nổ súng xâm lược nước ta.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7 – 7 – 1885 nổ ra cuộc phản công ở kinh thành Huế. 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5 – 6 – 1911, Nguyễn Tất Thành ra đi tìm đường cứu nước.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12 – 9 – 1930, phong trào xô viết Nghệ - Tĩnh bùng nổ.</a:t>
            </a:r>
          </a:p>
        </p:txBody>
      </p:sp>
      <p:grpSp>
        <p:nvGrpSpPr>
          <p:cNvPr id="9220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9224" name="Rectangle 14"/>
            <p:cNvSpPr>
              <a:spLocks noChangeArrowheads="1"/>
            </p:cNvSpPr>
            <p:nvPr/>
          </p:nvSpPr>
          <p:spPr bwMode="auto">
            <a:xfrm>
              <a:off x="2304" y="144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9225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/>
                <a:t> :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9221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1534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6. Người chỉ huy cuộc phản công ở kinh thành Huế là :</a:t>
            </a:r>
            <a:r>
              <a:rPr lang="en-US" sz="3600" b="1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276600"/>
            <a:ext cx="50292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Vua Hàm Nghi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Tôn Thất Thuyết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Nguyễn Thiện Thuật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Phan Đình Phùng</a:t>
            </a:r>
          </a:p>
        </p:txBody>
      </p:sp>
      <p:grpSp>
        <p:nvGrpSpPr>
          <p:cNvPr id="10244" name="Group 21"/>
          <p:cNvGrpSpPr>
            <a:grpSpLocks/>
          </p:cNvGrpSpPr>
          <p:nvPr/>
        </p:nvGrpSpPr>
        <p:grpSpPr bwMode="auto">
          <a:xfrm>
            <a:off x="457200" y="0"/>
            <a:ext cx="8458200" cy="1611313"/>
            <a:chOff x="288" y="0"/>
            <a:chExt cx="5328" cy="1015"/>
          </a:xfrm>
        </p:grpSpPr>
        <p:sp>
          <p:nvSpPr>
            <p:cNvPr id="10247" name="Text Box 14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0248" name="Rectangle 15"/>
            <p:cNvSpPr>
              <a:spLocks noChangeArrowheads="1"/>
            </p:cNvSpPr>
            <p:nvPr/>
          </p:nvSpPr>
          <p:spPr bwMode="auto">
            <a:xfrm>
              <a:off x="2304" y="0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0249" name="Rectangle 16"/>
            <p:cNvSpPr>
              <a:spLocks noChangeArrowheads="1"/>
            </p:cNvSpPr>
            <p:nvPr/>
          </p:nvSpPr>
          <p:spPr bwMode="auto">
            <a:xfrm>
              <a:off x="288" y="419"/>
              <a:ext cx="53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u="sng">
                  <a:solidFill>
                    <a:srgbClr val="FF0000"/>
                  </a:solidFill>
                </a:rPr>
                <a:t>Tiết 11</a:t>
              </a:r>
              <a:r>
                <a:rPr lang="en-US" sz="2400" b="1" u="sng"/>
                <a:t>:</a:t>
              </a:r>
              <a:r>
                <a:rPr lang="en-US"/>
                <a:t> </a:t>
              </a:r>
              <a:r>
                <a:rPr lang="en-US" sz="28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0245" name="Picture 24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25"/>
          <p:cNvSpPr>
            <a:spLocks noChangeArrowheads="1"/>
          </p:cNvSpPr>
          <p:nvPr/>
        </p:nvSpPr>
        <p:spPr bwMode="auto">
          <a:xfrm>
            <a:off x="533400" y="1676400"/>
            <a:ext cx="701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1 :</a:t>
            </a:r>
            <a:r>
              <a:rPr lang="en-US" sz="3200" b="1">
                <a:solidFill>
                  <a:srgbClr val="FF0000"/>
                </a:solidFill>
              </a:rPr>
              <a:t> Trò chơi “Ai đúng, ai sai”</a:t>
            </a: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55838"/>
            <a:ext cx="7543800" cy="563562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7. Bác Hồ đọc Tuyên ngôn Độc lập nhằm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819400"/>
            <a:ext cx="8763000" cy="38100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a)  Tuyên bố tổng khởi nghĩa thành công trong cả nước.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b) Tuyên bố sự chấm dứt của triều đại phong kiến nhà Nguyễn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c)  Tuyên bố cho cả thế giới biết về quyền độc lập tự do của cả nước ta.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d)  Tất cả các ý trên.</a:t>
            </a:r>
          </a:p>
        </p:txBody>
      </p:sp>
      <p:grpSp>
        <p:nvGrpSpPr>
          <p:cNvPr id="11268" name="Group 21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1271" name="Text Box 14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1272" name="Rectangle 15"/>
            <p:cNvSpPr>
              <a:spLocks noChangeArrowheads="1"/>
            </p:cNvSpPr>
            <p:nvPr/>
          </p:nvSpPr>
          <p:spPr bwMode="auto">
            <a:xfrm>
              <a:off x="2304" y="48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1273" name="Rectangle 16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1269" name="Picture 24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68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09800"/>
            <a:ext cx="79248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8. Hằng năm nước ta chọn ngày nào làm ngày Quốc khánh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352800"/>
            <a:ext cx="3505200" cy="2286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19 – 8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01 – 9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02 – 9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03 – 9</a:t>
            </a:r>
            <a:endParaRPr lang="en-US" sz="4800" b="1" smtClean="0">
              <a:solidFill>
                <a:srgbClr val="003300"/>
              </a:solidFill>
            </a:endParaRPr>
          </a:p>
        </p:txBody>
      </p:sp>
      <p:grpSp>
        <p:nvGrpSpPr>
          <p:cNvPr id="12292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2296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2297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2293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7630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9. Những thay đổi về kinh tế đã tạo ra giai cấp, tầng lớp mới nào trong xã hội cuối thế kỷ XIX đầu thế kỷ XX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534400" cy="2819400"/>
          </a:xfrm>
        </p:spPr>
        <p:txBody>
          <a:bodyPr/>
          <a:lstStyle/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Trí thức, viên chức, nông dân, nhà buôn.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Công nhân, chủ xưởng, nhà buôn, viên chức, trí thức. 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Viên chức, tư sản, trí thức, địa chủ.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Công nhân, tiểu tư sản, nông dân, nhà buôn.</a:t>
            </a:r>
          </a:p>
        </p:txBody>
      </p:sp>
      <p:grpSp>
        <p:nvGrpSpPr>
          <p:cNvPr id="13316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3319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3320" name="Rectangle 14"/>
            <p:cNvSpPr>
              <a:spLocks noChangeArrowheads="1"/>
            </p:cNvSpPr>
            <p:nvPr/>
          </p:nvSpPr>
          <p:spPr bwMode="auto">
            <a:xfrm>
              <a:off x="2304" y="144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3321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3317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3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80772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10. Nguyễn Tất Thành ra đi tìm đường cứu nước vào thời gian nào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4800600" cy="23622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  5 – 6 – 1911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  6 – 5 – 1911 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15 – 6 – 1911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Ngày 16 – 5 – 1911 </a:t>
            </a:r>
          </a:p>
        </p:txBody>
      </p:sp>
      <p:grpSp>
        <p:nvGrpSpPr>
          <p:cNvPr id="14340" name="Group 15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14341" name="Picture 18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19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5344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 11. Để đáp lại lòng tin yêu của nhân dân, Trương Định đã làm gì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35052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Quyết định cùng nghĩa quân và nhân dân chống Pháp.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Tuân lệnh vua đến An Giang để nhận chức lãnh binh.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Từ quan trở về quê hương.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Khước từ lệnh vua, tự xưng “Bình Tây Đại nguyên soái”</a:t>
            </a: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5366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1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55838"/>
            <a:ext cx="8153400" cy="1020762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12. Nguyễn Trường Tộ đã trình lên vua Tự Đức bản điều trần trong đó bày tỏ 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382000" cy="35353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a) Mở rộng quan hệ ngoại giao với nhiều nước, thông thương với thế giới, thuê chuyên gia giúp ta khai thác tài nguyên thiên nhiên.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b)  Đề nghị không cho nước ngoài vào nước ta làm ăn, buôn bán.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c)  Mở trường dạy học đóng tàu, đúc súng.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3300"/>
                </a:solidFill>
              </a:rPr>
              <a:t>d)  Câu a và c đúng.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3581400" y="762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0" y="665163"/>
            <a:ext cx="8915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Tiết 11</a:t>
            </a:r>
            <a:r>
              <a:rPr lang="en-US" sz="2400" b="1" u="sng"/>
              <a:t>:</a:t>
            </a:r>
            <a:r>
              <a:rPr lang="en-US" sz="1600" b="1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6390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13. Khẩu hiệu nào được nêu ra trong phong trào xô viết Nghệ - Tĩnh 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276600"/>
            <a:ext cx="7010400" cy="23622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Đả đảo đế quốc! Đả đảo Nam triều!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Nhà máy về tay thợ thuyền!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Ruộng đất về tay dân cày!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Tất cả đều đúng.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7414" name="Picture 16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17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   14. Hội nghị thành lập Đảng được tổ chức vào ngày tháng năm nào, ở đâu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5791200" cy="2438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2 – 3 – 1930, ở Hồng Kông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3 – 2 – 1930, ở Hồng Kông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2 – 3 – 1929, ở Xiêm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b="1" smtClean="0">
                <a:solidFill>
                  <a:srgbClr val="003300"/>
                </a:solidFill>
              </a:rPr>
              <a:t> 3 – 2 – 1929, ở Xiêm</a:t>
            </a:r>
            <a:r>
              <a:rPr lang="en-US" b="1" smtClean="0"/>
              <a:t> </a:t>
            </a: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3657600" y="152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57200" y="66516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8438" name="Picture 18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19"/>
          <p:cNvSpPr>
            <a:spLocks noChangeArrowheads="1"/>
          </p:cNvSpPr>
          <p:nvPr/>
        </p:nvSpPr>
        <p:spPr bwMode="auto">
          <a:xfrm>
            <a:off x="533400" y="16764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1 :</a:t>
            </a:r>
            <a:r>
              <a:rPr lang="en-US" sz="3200" b="1">
                <a:solidFill>
                  <a:srgbClr val="FF0000"/>
                </a:solidFill>
              </a:rPr>
              <a:t> Trò chơi “Ai đúng, ai sai”</a:t>
            </a: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bi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47650" y="152400"/>
            <a:ext cx="861060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Kĩ năng:</a:t>
            </a:r>
            <a:r>
              <a:rPr lang="pt-BR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Nêu được những mốc thời gian , những sự kiện lịch sử tiêu biểu từ năm 1858 đến năm 1945.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Phẩm chất:</a:t>
            </a:r>
            <a:r>
              <a:rPr lang="pt-BR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Thích tìm hiểu lịch sử nước nhà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tòi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tiễn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101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657600" y="76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57200" y="665163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2000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pic>
        <p:nvPicPr>
          <p:cNvPr id="19460" name="Picture 7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457200" y="1736725"/>
            <a:ext cx="861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Phần 2 :</a:t>
            </a:r>
            <a:r>
              <a:rPr lang="en-US" sz="3200" b="1">
                <a:solidFill>
                  <a:srgbClr val="FF0000"/>
                </a:solidFill>
              </a:rPr>
              <a:t> Trò chơi “Nhìn hình đoán sự kiện”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td"/>
          <p:cNvPicPr>
            <a:picLocks noChangeAspect="1" noChangeArrowheads="1"/>
          </p:cNvPicPr>
          <p:nvPr/>
        </p:nvPicPr>
        <p:blipFill>
          <a:blip r:embed="rId3">
            <a:lum bright="6000" contrast="24000"/>
          </a:blip>
          <a:srcRect/>
          <a:stretch>
            <a:fillRect/>
          </a:stretch>
        </p:blipFill>
        <p:spPr bwMode="auto">
          <a:xfrm>
            <a:off x="2209800" y="1371600"/>
            <a:ext cx="69119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52400" y="1752600"/>
            <a:ext cx="1981200" cy="3108325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>
                <a:solidFill>
                  <a:srgbClr val="000066"/>
                </a:solidFill>
              </a:rPr>
              <a:t>Nhìn bức tranh này nhắc em nhớ đến sự kiện lịch sử nào ?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52400" y="1905000"/>
            <a:ext cx="1981200" cy="3108325"/>
          </a:xfrm>
          <a:prstGeom prst="rect">
            <a:avLst/>
          </a:prstGeom>
          <a:noFill/>
          <a:ln w="1905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Trương Định quyết định ở lại cùng nhân đánh giặc.</a:t>
            </a:r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0486" name="Rectangle 14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/>
      <p:bldP spid="78855" grpId="1" animBg="1"/>
      <p:bldP spid="788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457200" y="2611438"/>
            <a:ext cx="4419600" cy="181610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</a:rPr>
              <a:t>Người trong ảnh là Phan Bội Châu với sự kiện lịch sử là Phong trào Đông Du.</a:t>
            </a:r>
          </a:p>
        </p:txBody>
      </p:sp>
      <p:pic>
        <p:nvPicPr>
          <p:cNvPr id="21508" name="Picture 10" descr="Tien Boi 1"/>
          <p:cNvPicPr>
            <a:picLocks noChangeAspect="1" noChangeArrowheads="1"/>
          </p:cNvPicPr>
          <p:nvPr/>
        </p:nvPicPr>
        <p:blipFill>
          <a:blip r:embed="rId3"/>
          <a:srcRect t="47778" r="51645" b="1111"/>
          <a:stretch>
            <a:fillRect/>
          </a:stretch>
        </p:blipFill>
        <p:spPr bwMode="auto">
          <a:xfrm>
            <a:off x="4953000" y="1219200"/>
            <a:ext cx="4191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0" y="3028950"/>
            <a:ext cx="5105400" cy="954088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Người trong ảnh là ai ? Sự kiện lịch sử liên quan là gì ?</a:t>
            </a:r>
          </a:p>
        </p:txBody>
      </p:sp>
      <p:sp>
        <p:nvSpPr>
          <p:cNvPr id="21510" name="Rectangle 13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 animBg="1"/>
      <p:bldP spid="809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52400" y="1828800"/>
            <a:ext cx="2057400" cy="39703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Đây là phong trào đấu tranh chống Pháp. Hãy cho biết đó là phong trào gì ?</a:t>
            </a:r>
          </a:p>
        </p:txBody>
      </p:sp>
      <p:pic>
        <p:nvPicPr>
          <p:cNvPr id="82953" name="Picture 9" descr="Xo Viet Nghe  -Tinh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2286000" y="1371600"/>
            <a:ext cx="6837363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52400" y="2514600"/>
            <a:ext cx="2057400" cy="181610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Phong trào Xô Viết Nghệ - Tĩnh</a:t>
            </a:r>
          </a:p>
        </p:txBody>
      </p:sp>
      <p:sp>
        <p:nvSpPr>
          <p:cNvPr id="22534" name="Rectangle 12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  <p:bldP spid="82952" grpId="1" animBg="1"/>
      <p:bldP spid="829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bandaosontra_t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83820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09600" y="6400800"/>
            <a:ext cx="7924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762000" y="6400800"/>
            <a:ext cx="7924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THỰC DÂN PHÁP XÂM LƯỢC NƯỚC TA ( 1 / 9 / 1858 )</a:t>
            </a:r>
          </a:p>
        </p:txBody>
      </p:sp>
      <p:sp>
        <p:nvSpPr>
          <p:cNvPr id="23558" name="Rectangle 14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25" y="1295400"/>
            <a:ext cx="86106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334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858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CUỘC PHẢN CÔNG Ở KINH THÀNH HUẾ ( 5 / 7 / 1885 )</a:t>
            </a:r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403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5" descr="Tuyenngondocl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1143000"/>
            <a:ext cx="467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57200" y="6400800"/>
            <a:ext cx="83058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BÁC HỒ ĐỌC TUYÊN NGÔN ĐỘC LẬP ( 2 / 9 / 1945 )</a:t>
            </a: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36576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33400" y="6400800"/>
            <a:ext cx="8077200" cy="400050"/>
          </a:xfrm>
          <a:prstGeom prst="rect">
            <a:avLst/>
          </a:prstGeom>
          <a:noFill/>
          <a:ln w="28575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NHÌN HÌNH CHO BIẾT ĐÂY LÀ SỰ KIỆN GÌ ?</a:t>
            </a:r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533400" y="8382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2 :</a:t>
            </a:r>
            <a:r>
              <a:rPr lang="en-US" sz="2800" b="1">
                <a:solidFill>
                  <a:srgbClr val="FF0000"/>
                </a:solidFill>
              </a:rPr>
              <a:t> Trò chơi “Nhìn hình đoán sự kiện”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04800" y="321468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1</a:t>
            </a:r>
            <a:r>
              <a:rPr lang="en-US" sz="2400" b="1">
                <a:latin typeface="Arial"/>
              </a:rPr>
              <a:t> 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85800" y="3214688"/>
            <a:ext cx="79248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Thôi đành đắc tội khi quân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Cùng dân ở lại cầm gươm diệt thù.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/>
              <a:t>(Đố biết là ai ?)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2438400" y="5597525"/>
            <a:ext cx="3352800" cy="5842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i="1">
                <a:solidFill>
                  <a:srgbClr val="003300"/>
                </a:solidFill>
                <a:latin typeface="Arial"/>
              </a:rPr>
              <a:t>Trương Định</a:t>
            </a:r>
            <a:r>
              <a:rPr lang="en-US" sz="32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0" y="1676400"/>
            <a:ext cx="2514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/>
              <a:t>Bắt đầu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10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9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8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7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6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5</a:t>
            </a: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4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3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2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228600" y="1873250"/>
            <a:ext cx="1371600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A3C80"/>
                </a:solidFill>
              </a:rPr>
              <a:t>1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0" y="1828800"/>
            <a:ext cx="2438400" cy="6461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</a:rPr>
              <a:t>Hết giờ</a:t>
            </a:r>
          </a:p>
        </p:txBody>
      </p:sp>
      <p:grpSp>
        <p:nvGrpSpPr>
          <p:cNvPr id="26642" name="Group 22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26643" name="Text Box 2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26644" name="Rectangle 24"/>
            <p:cNvSpPr>
              <a:spLocks noChangeArrowheads="1"/>
            </p:cNvSpPr>
            <p:nvPr/>
          </p:nvSpPr>
          <p:spPr bwMode="auto">
            <a:xfrm>
              <a:off x="2304" y="192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26645" name="Rectangle 2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20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  <p:bldP spid="124932" grpId="0"/>
      <p:bldP spid="124933" grpId="0" animBg="1"/>
      <p:bldP spid="124934" grpId="0" animBg="1"/>
      <p:bldP spid="124934" grpId="1" animBg="1"/>
      <p:bldP spid="124935" grpId="0" animBg="1"/>
      <p:bldP spid="124935" grpId="1" animBg="1"/>
      <p:bldP spid="124936" grpId="0" animBg="1"/>
      <p:bldP spid="124936" grpId="1" animBg="1"/>
      <p:bldP spid="124937" grpId="0" animBg="1"/>
      <p:bldP spid="124937" grpId="1" animBg="1"/>
      <p:bldP spid="124938" grpId="0" animBg="1"/>
      <p:bldP spid="124938" grpId="1" animBg="1"/>
      <p:bldP spid="124939" grpId="0" animBg="1"/>
      <p:bldP spid="124939" grpId="1" animBg="1"/>
      <p:bldP spid="124940" grpId="0" animBg="1"/>
      <p:bldP spid="124940" grpId="1" animBg="1"/>
      <p:bldP spid="124941" grpId="0" animBg="1"/>
      <p:bldP spid="124941" grpId="1" animBg="1"/>
      <p:bldP spid="124942" grpId="0" animBg="1"/>
      <p:bldP spid="124942" grpId="1" animBg="1"/>
      <p:bldP spid="124943" grpId="0" animBg="1"/>
      <p:bldP spid="124943" grpId="1" animBg="1"/>
      <p:bldP spid="124944" grpId="0" animBg="1"/>
      <p:bldP spid="124944" grpId="1" animBg="1"/>
      <p:bldP spid="1249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2</a:t>
            </a:r>
            <a:r>
              <a:rPr lang="en-US" sz="2400" b="1">
                <a:latin typeface="Arial"/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52400" y="2590800"/>
            <a:ext cx="8763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Kinh thành đang giấc ngủ say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Bỗng đâu sấm lửa sáng lòng Hương Giang.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Giặc Tây sửng sốt kinh hoàng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Doàn quân phản kích tiến vào đế Kinh.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000066"/>
                </a:solidFill>
              </a:rPr>
              <a:t>(Đây là sự kiện gì ?)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76200" y="5705475"/>
            <a:ext cx="3429000" cy="9540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3300"/>
                </a:solidFill>
                <a:latin typeface="Arial"/>
              </a:rPr>
              <a:t>Cuộc phản công ở Kinh thành Huế</a:t>
            </a:r>
            <a:r>
              <a:rPr lang="en-US" sz="2800" b="1" i="1">
                <a:solidFill>
                  <a:srgbClr val="FF0066"/>
                </a:solidFill>
                <a:latin typeface="Arial"/>
              </a:rPr>
              <a:t> </a:t>
            </a:r>
            <a:endParaRPr lang="en-US" sz="3200" b="1" i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304800" y="1900238"/>
            <a:ext cx="2438400" cy="646112"/>
          </a:xfrm>
          <a:prstGeom prst="rect">
            <a:avLst/>
          </a:prstGeom>
          <a:solidFill>
            <a:srgbClr val="0033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Hết giờ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228600" y="1600200"/>
            <a:ext cx="25146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</a:rPr>
              <a:t>Bắt đầu</a:t>
            </a:r>
          </a:p>
        </p:txBody>
      </p:sp>
      <p:sp>
        <p:nvSpPr>
          <p:cNvPr id="27665" name="Rectangle 23"/>
          <p:cNvSpPr>
            <a:spLocks noChangeArrowheads="1"/>
          </p:cNvSpPr>
          <p:nvPr/>
        </p:nvSpPr>
        <p:spPr bwMode="auto">
          <a:xfrm>
            <a:off x="38862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7666" name="Rectangle 24"/>
          <p:cNvSpPr>
            <a:spLocks noChangeArrowheads="1"/>
          </p:cNvSpPr>
          <p:nvPr/>
        </p:nvSpPr>
        <p:spPr bwMode="auto">
          <a:xfrm>
            <a:off x="685800" y="762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27667" name="Text Box 27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/>
      <p:bldP spid="126980" grpId="0" animBg="1"/>
      <p:bldP spid="126981" grpId="0" animBg="1"/>
      <p:bldP spid="126981" grpId="1" animBg="1"/>
      <p:bldP spid="126982" grpId="0" animBg="1"/>
      <p:bldP spid="126982" grpId="1" animBg="1"/>
      <p:bldP spid="126983" grpId="0" animBg="1"/>
      <p:bldP spid="126983" grpId="1" animBg="1"/>
      <p:bldP spid="126984" grpId="0" animBg="1"/>
      <p:bldP spid="126984" grpId="1" animBg="1"/>
      <p:bldP spid="126985" grpId="0" animBg="1"/>
      <p:bldP spid="126985" grpId="1" animBg="1"/>
      <p:bldP spid="126986" grpId="0" animBg="1"/>
      <p:bldP spid="126986" grpId="1" animBg="1"/>
      <p:bldP spid="126987" grpId="0" animBg="1"/>
      <p:bldP spid="126987" grpId="1" animBg="1"/>
      <p:bldP spid="126988" grpId="0" animBg="1"/>
      <p:bldP spid="126988" grpId="1" animBg="1"/>
      <p:bldP spid="126989" grpId="0" animBg="1"/>
      <p:bldP spid="126989" grpId="1" animBg="1"/>
      <p:bldP spid="126990" grpId="0" animBg="1"/>
      <p:bldP spid="126990" grpId="1" animBg="1"/>
      <p:bldP spid="126991" grpId="0" animBg="1"/>
      <p:bldP spid="126992" grpId="0" animBg="1"/>
      <p:bldP spid="12699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0" y="2667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latin typeface="Arial"/>
              </a:rPr>
              <a:t>Câu 3</a:t>
            </a:r>
            <a:r>
              <a:rPr lang="en-US" sz="2400" b="1">
                <a:latin typeface="Arial"/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endParaRPr lang="en-US" sz="2400" b="1" i="1"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0" y="2590800"/>
            <a:ext cx="8763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Tháng nào cách mạng nổ ra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i="1"/>
              <a:t>Việt Nam từ đó huy hoàng xưng danh.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3200" b="1" i="1">
                <a:solidFill>
                  <a:srgbClr val="000066"/>
                </a:solidFill>
              </a:rPr>
              <a:t>(</a:t>
            </a:r>
            <a:r>
              <a:rPr lang="en-US" sz="1600" b="1" i="1"/>
              <a:t>?</a:t>
            </a:r>
            <a:r>
              <a:rPr lang="en-US" sz="3200" b="1" i="1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2133600" y="5029200"/>
            <a:ext cx="2438400" cy="5238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/>
              <a:t>Tháng 8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838200" y="19050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838200" y="1981200"/>
            <a:ext cx="1371600" cy="58420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304800" y="1900238"/>
            <a:ext cx="2438400" cy="646112"/>
          </a:xfrm>
          <a:prstGeom prst="rect">
            <a:avLst/>
          </a:prstGeom>
          <a:solidFill>
            <a:srgbClr val="0033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</a:rPr>
              <a:t>Hết giờ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04800" y="1524000"/>
            <a:ext cx="2514600" cy="1066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FF00"/>
                </a:solidFill>
              </a:rPr>
              <a:t>Bắt đầu</a:t>
            </a:r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3886200" y="304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8690" name="Rectangle 19"/>
          <p:cNvSpPr>
            <a:spLocks noChangeArrowheads="1"/>
          </p:cNvSpPr>
          <p:nvPr/>
        </p:nvSpPr>
        <p:spPr bwMode="auto">
          <a:xfrm>
            <a:off x="685800" y="762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28691" name="Text Box 20"/>
          <p:cNvSpPr txBox="1">
            <a:spLocks noChangeArrowheads="1"/>
          </p:cNvSpPr>
          <p:nvPr/>
        </p:nvSpPr>
        <p:spPr bwMode="auto">
          <a:xfrm>
            <a:off x="2971800" y="1858963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FF0000"/>
                </a:solidFill>
              </a:rPr>
              <a:t>Trò chơi “Đố vui lịch sử”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0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10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/>
      <p:bldP spid="147460" grpId="0" animBg="1"/>
      <p:bldP spid="147461" grpId="0" animBg="1"/>
      <p:bldP spid="147461" grpId="1" animBg="1"/>
      <p:bldP spid="147462" grpId="0" animBg="1"/>
      <p:bldP spid="147462" grpId="1" animBg="1"/>
      <p:bldP spid="147463" grpId="0" animBg="1"/>
      <p:bldP spid="147463" grpId="1" animBg="1"/>
      <p:bldP spid="147464" grpId="0" animBg="1"/>
      <p:bldP spid="147464" grpId="1" animBg="1"/>
      <p:bldP spid="147465" grpId="0" animBg="1"/>
      <p:bldP spid="147465" grpId="1" animBg="1"/>
      <p:bldP spid="147466" grpId="0" animBg="1"/>
      <p:bldP spid="147466" grpId="1" animBg="1"/>
      <p:bldP spid="147467" grpId="0" animBg="1"/>
      <p:bldP spid="147467" grpId="1" animBg="1"/>
      <p:bldP spid="147468" grpId="0" animBg="1"/>
      <p:bldP spid="147468" grpId="1" animBg="1"/>
      <p:bldP spid="147469" grpId="0" animBg="1"/>
      <p:bldP spid="147469" grpId="1" animBg="1"/>
      <p:bldP spid="147470" grpId="0" animBg="1"/>
      <p:bldP spid="147470" grpId="1" animBg="1"/>
      <p:bldP spid="147471" grpId="0" animBg="1"/>
      <p:bldP spid="147472" grpId="0" animBg="1"/>
      <p:bldP spid="14747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bi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5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228600"/>
            <a:ext cx="8610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ĐỒ DÙNG DẠY HỌC: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nb-NO" sz="4000" dirty="0">
                <a:latin typeface="Times New Roman" pitchFamily="18" charset="0"/>
                <a:cs typeface="Times New Roman" pitchFamily="18" charset="0"/>
              </a:rPr>
              <a:t>- GV: SGK, </a:t>
            </a:r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Bảng thống kê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4000" dirty="0">
                <a:latin typeface="Times New Roman" pitchFamily="18" charset="0"/>
                <a:cs typeface="Times New Roman" pitchFamily="18" charset="0"/>
              </a:rPr>
              <a:t>        - HS: SGK, vở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sát,thảo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....</a:t>
            </a:r>
          </a:p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2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3886200" y="304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685800" y="8382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Tiết 11</a:t>
            </a:r>
            <a:r>
              <a:rPr lang="en-US" b="1" u="sng"/>
              <a:t>:</a:t>
            </a:r>
            <a:r>
              <a:rPr lang="en-US"/>
              <a:t> </a:t>
            </a:r>
            <a:r>
              <a:rPr lang="en-US" sz="2800" b="1">
                <a:solidFill>
                  <a:srgbClr val="660066"/>
                </a:solidFill>
              </a:rPr>
              <a:t>Ôn tập : Hơn tám mươi năm chống thực dân Pháp xâm lược và đô hộ (1858 – 1945).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Group 2"/>
          <p:cNvGraphicFramePr>
            <a:graphicFrameLocks noGrp="1"/>
          </p:cNvGraphicFramePr>
          <p:nvPr>
            <p:ph/>
          </p:nvPr>
        </p:nvGraphicFramePr>
        <p:xfrm>
          <a:off x="-36513" y="0"/>
          <a:ext cx="9180513" cy="6813590"/>
        </p:xfrm>
        <a:graphic>
          <a:graphicData uri="http://schemas.openxmlformats.org/drawingml/2006/table">
            <a:tbl>
              <a:tblPr/>
              <a:tblGrid>
                <a:gridCol w="2520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Thời gian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Sự kiện lịch sử tiêu biểu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7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5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6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3637" name="Text Box 37"/>
          <p:cNvSpPr txBox="1">
            <a:spLocks noChangeArrowheads="1"/>
          </p:cNvSpPr>
          <p:nvPr/>
        </p:nvSpPr>
        <p:spPr bwMode="auto">
          <a:xfrm>
            <a:off x="539750" y="5492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1-9-1858</a:t>
            </a:r>
          </a:p>
        </p:txBody>
      </p:sp>
      <p:sp>
        <p:nvSpPr>
          <p:cNvPr id="153638" name="Text Box 38"/>
          <p:cNvSpPr txBox="1">
            <a:spLocks noChangeArrowheads="1"/>
          </p:cNvSpPr>
          <p:nvPr/>
        </p:nvSpPr>
        <p:spPr bwMode="auto">
          <a:xfrm>
            <a:off x="36513" y="1108075"/>
            <a:ext cx="2447925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Nửa cuối thế kỉ</a:t>
            </a:r>
          </a:p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 XIX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39" name="Text Box 39"/>
          <p:cNvSpPr txBox="1">
            <a:spLocks noChangeArrowheads="1"/>
          </p:cNvSpPr>
          <p:nvPr/>
        </p:nvSpPr>
        <p:spPr bwMode="auto">
          <a:xfrm>
            <a:off x="468313" y="2124075"/>
            <a:ext cx="2447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5-7-1885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40" name="Text Box 40"/>
          <p:cNvSpPr txBox="1">
            <a:spLocks noChangeArrowheads="1"/>
          </p:cNvSpPr>
          <p:nvPr/>
        </p:nvSpPr>
        <p:spPr bwMode="auto">
          <a:xfrm>
            <a:off x="34925" y="2765425"/>
            <a:ext cx="280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Đầu thế kỉ XX</a:t>
            </a:r>
          </a:p>
        </p:txBody>
      </p:sp>
      <p:sp>
        <p:nvSpPr>
          <p:cNvPr id="153641" name="Text Box 41"/>
          <p:cNvSpPr txBox="1">
            <a:spLocks noChangeArrowheads="1"/>
          </p:cNvSpPr>
          <p:nvPr/>
        </p:nvSpPr>
        <p:spPr bwMode="auto">
          <a:xfrm>
            <a:off x="-36513" y="3348038"/>
            <a:ext cx="26654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0099"/>
                </a:solidFill>
              </a:rPr>
              <a:t>5-6-1911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CC0099"/>
              </a:solidFill>
            </a:endParaRPr>
          </a:p>
        </p:txBody>
      </p:sp>
      <p:sp>
        <p:nvSpPr>
          <p:cNvPr id="153642" name="Text Box 42"/>
          <p:cNvSpPr txBox="1">
            <a:spLocks noChangeArrowheads="1"/>
          </p:cNvSpPr>
          <p:nvPr/>
        </p:nvSpPr>
        <p:spPr bwMode="auto">
          <a:xfrm>
            <a:off x="539750" y="4005263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3-2-1930</a:t>
            </a:r>
          </a:p>
        </p:txBody>
      </p:sp>
      <p:sp>
        <p:nvSpPr>
          <p:cNvPr id="153643" name="Text Box 43"/>
          <p:cNvSpPr txBox="1">
            <a:spLocks noChangeArrowheads="1"/>
          </p:cNvSpPr>
          <p:nvPr/>
        </p:nvSpPr>
        <p:spPr bwMode="auto">
          <a:xfrm>
            <a:off x="323850" y="4652963"/>
            <a:ext cx="2160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1930-1931</a:t>
            </a:r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611188" y="5286375"/>
            <a:ext cx="180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8-1945</a:t>
            </a: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538163" y="6092825"/>
            <a:ext cx="2017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</a:rPr>
              <a:t>2-9-1945</a:t>
            </a:r>
          </a:p>
        </p:txBody>
      </p:sp>
      <p:sp>
        <p:nvSpPr>
          <p:cNvPr id="153646" name="Text Box 46"/>
          <p:cNvSpPr txBox="1">
            <a:spLocks noChangeArrowheads="1"/>
          </p:cNvSpPr>
          <p:nvPr/>
        </p:nvSpPr>
        <p:spPr bwMode="auto">
          <a:xfrm>
            <a:off x="2627313" y="539750"/>
            <a:ext cx="52562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Pháp nổ súng xâm lược nước ta.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7" name="Text Box 47"/>
          <p:cNvSpPr txBox="1">
            <a:spLocks noChangeArrowheads="1"/>
          </p:cNvSpPr>
          <p:nvPr/>
        </p:nvSpPr>
        <p:spPr bwMode="auto">
          <a:xfrm>
            <a:off x="2627313" y="1120775"/>
            <a:ext cx="64436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Phong trào chống Pháp của Trương Định và phong trào Cần Vương.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48" name="Text Box 48"/>
          <p:cNvSpPr txBox="1">
            <a:spLocks noChangeArrowheads="1"/>
          </p:cNvSpPr>
          <p:nvPr/>
        </p:nvSpPr>
        <p:spPr bwMode="auto">
          <a:xfrm>
            <a:off x="2627313" y="2046288"/>
            <a:ext cx="5761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Cuộc phản công ở kinh thành Huế.</a:t>
            </a: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>
            <a:off x="2555875" y="2693988"/>
            <a:ext cx="7056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Phong trào Đông Du của Phan Bội Châu.</a:t>
            </a: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2555875" y="3357563"/>
            <a:ext cx="684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Nguyễn Tất Thành ra đi tìm đường cứu nước.</a:t>
            </a: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>
            <a:off x="2555875" y="3997325"/>
            <a:ext cx="68405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/>
              <a:t>Đảng Cộng sản Việt Nam ra đời.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2555875" y="463867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Phong trào Xô viết Nghệ-Tĩnh.</a:t>
            </a: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2555875" y="5286375"/>
            <a:ext cx="568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Cách mạng tháng Tám.</a:t>
            </a:r>
          </a:p>
        </p:txBody>
      </p:sp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2555875" y="5867400"/>
            <a:ext cx="6408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Bác Hồ đọc bản Tuyên ngôn Độc lập tại quảng trường Ba Đình.</a:t>
            </a:r>
          </a:p>
        </p:txBody>
      </p:sp>
      <p:sp>
        <p:nvSpPr>
          <p:cNvPr id="30775" name="AutoShape 5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53463" y="6381750"/>
            <a:ext cx="468312" cy="40481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53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3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8" grpId="0"/>
      <p:bldP spid="153639" grpId="0" build="allAtOnce"/>
      <p:bldP spid="153640" grpId="0"/>
      <p:bldP spid="153641" grpId="0"/>
      <p:bldP spid="153642" grpId="0"/>
      <p:bldP spid="153643" grpId="0"/>
      <p:bldP spid="153644" grpId="0"/>
      <p:bldP spid="153645" grpId="0"/>
      <p:bldP spid="153646" grpId="0"/>
      <p:bldP spid="153647" grpId="0"/>
      <p:bldP spid="153648" grpId="0"/>
      <p:bldP spid="153649" grpId="0"/>
      <p:bldP spid="153650" grpId="0"/>
      <p:bldP spid="153651" grpId="0"/>
      <p:bldP spid="153652" grpId="0"/>
      <p:bldP spid="153653" grpId="0"/>
      <p:bldP spid="15365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620000" cy="1173163"/>
          </a:xfrm>
        </p:spPr>
        <p:txBody>
          <a:bodyPr/>
          <a:lstStyle/>
          <a:p>
            <a:pPr eaLnBrk="1" hangingPunct="1"/>
            <a:r>
              <a:rPr lang="en-US" sz="3200" b="1" smtClean="0"/>
              <a:t>Chuẩn bị bài sau: </a:t>
            </a:r>
            <a:br>
              <a:rPr lang="en-US" sz="3200" b="1" smtClean="0"/>
            </a:br>
            <a:r>
              <a:rPr lang="en-US" sz="3200" b="1" smtClean="0">
                <a:solidFill>
                  <a:srgbClr val="FF0000"/>
                </a:solidFill>
              </a:rPr>
              <a:t>Vượt qua tình thế hiểm nghèo.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657600" y="3048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2514600" y="868363"/>
            <a:ext cx="426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FF0000"/>
                </a:solidFill>
              </a:rPr>
              <a:t>Tiết</a:t>
            </a:r>
            <a:r>
              <a:rPr lang="en-US" sz="2400" b="1" u="sng" dirty="0">
                <a:solidFill>
                  <a:srgbClr val="FF0000"/>
                </a:solidFill>
              </a:rPr>
              <a:t> 11</a:t>
            </a:r>
            <a:r>
              <a:rPr lang="en-US" sz="2400" b="1" u="sng" dirty="0"/>
              <a:t>:</a:t>
            </a:r>
            <a:r>
              <a:rPr lang="en-US" dirty="0"/>
              <a:t> </a:t>
            </a:r>
            <a:r>
              <a:rPr lang="en-US" sz="3200" b="1" dirty="0" smtClean="0">
                <a:solidFill>
                  <a:srgbClr val="000066"/>
                </a:solidFill>
              </a:rPr>
              <a:t>K</a:t>
            </a:r>
            <a:r>
              <a:rPr lang="vi-VN" sz="3200" b="1" dirty="0" smtClean="0">
                <a:solidFill>
                  <a:srgbClr val="000066"/>
                </a:solidFill>
              </a:rPr>
              <a:t>hởi động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endParaRPr lang="en-US" sz="3200" b="1" dirty="0">
              <a:solidFill>
                <a:srgbClr val="000066"/>
              </a:solidFill>
            </a:endParaRP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dirty="0"/>
              <a:t>1. </a:t>
            </a:r>
            <a:r>
              <a:rPr lang="en-US" sz="3200" b="1" dirty="0" err="1"/>
              <a:t>Bác</a:t>
            </a:r>
            <a:r>
              <a:rPr lang="en-US" sz="3200" b="1" dirty="0"/>
              <a:t> </a:t>
            </a:r>
            <a:r>
              <a:rPr lang="en-US" sz="3200" b="1" dirty="0" err="1"/>
              <a:t>Hồ</a:t>
            </a:r>
            <a:r>
              <a:rPr lang="en-US" sz="3200" b="1" dirty="0"/>
              <a:t> </a:t>
            </a:r>
            <a:r>
              <a:rPr lang="en-US" sz="3200" b="1" dirty="0" err="1"/>
              <a:t>đọc</a:t>
            </a:r>
            <a:r>
              <a:rPr lang="en-US" sz="3200" b="1" dirty="0"/>
              <a:t> </a:t>
            </a:r>
            <a:r>
              <a:rPr lang="en-US" sz="3200" b="1" dirty="0" err="1"/>
              <a:t>bản</a:t>
            </a:r>
            <a:r>
              <a:rPr lang="en-US" sz="3200" b="1" dirty="0"/>
              <a:t> </a:t>
            </a:r>
            <a:r>
              <a:rPr lang="en-US" sz="3200" b="1" dirty="0" err="1"/>
              <a:t>tuyên</a:t>
            </a:r>
            <a:r>
              <a:rPr lang="en-US" sz="3200" b="1" dirty="0"/>
              <a:t> </a:t>
            </a:r>
            <a:r>
              <a:rPr lang="en-US" sz="3200" b="1" dirty="0" err="1"/>
              <a:t>ngôn</a:t>
            </a:r>
            <a:r>
              <a:rPr lang="en-US" sz="3200" b="1" dirty="0"/>
              <a:t> </a:t>
            </a:r>
            <a:r>
              <a:rPr lang="en-US" sz="3200" b="1" dirty="0" err="1"/>
              <a:t>độc</a:t>
            </a:r>
            <a:r>
              <a:rPr lang="en-US" sz="3200" b="1" dirty="0"/>
              <a:t> </a:t>
            </a:r>
            <a:r>
              <a:rPr lang="en-US" sz="3200" b="1" dirty="0" err="1"/>
              <a:t>lập</a:t>
            </a:r>
            <a:r>
              <a:rPr lang="en-US" sz="3200" b="1" dirty="0"/>
              <a:t> </a:t>
            </a:r>
            <a:r>
              <a:rPr lang="en-US" sz="3200" b="1" dirty="0" err="1"/>
              <a:t>tại</a:t>
            </a:r>
            <a:r>
              <a:rPr lang="en-US" sz="3200" b="1" dirty="0"/>
              <a:t> </a:t>
            </a:r>
            <a:r>
              <a:rPr lang="en-US" sz="3200" b="1" dirty="0" err="1"/>
              <a:t>đâu</a:t>
            </a:r>
            <a:r>
              <a:rPr lang="en-US" sz="3200" b="1" dirty="0"/>
              <a:t> ? </a:t>
            </a:r>
            <a:r>
              <a:rPr lang="en-US" sz="3200" b="1" dirty="0" err="1"/>
              <a:t>Vào</a:t>
            </a:r>
            <a:r>
              <a:rPr lang="en-US" sz="3200" b="1" dirty="0"/>
              <a:t> </a:t>
            </a:r>
            <a:r>
              <a:rPr lang="en-US" sz="3200" b="1" dirty="0" err="1"/>
              <a:t>thời</a:t>
            </a:r>
            <a:r>
              <a:rPr lang="en-US" sz="3200" b="1" dirty="0"/>
              <a:t> </a:t>
            </a:r>
            <a:r>
              <a:rPr lang="en-US" sz="3200" b="1" dirty="0" err="1"/>
              <a:t>gian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 ?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219075" y="25146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>
                <a:solidFill>
                  <a:srgbClr val="000066"/>
                </a:solidFill>
              </a:rPr>
              <a:t> </a:t>
            </a:r>
            <a:r>
              <a:rPr lang="en-US" sz="3200" b="1"/>
              <a:t>2. Em hãy nêu ý nghĩa của bản tuyên ngôn độc lập.</a:t>
            </a:r>
            <a:r>
              <a:rPr lang="en-US" sz="3200" b="1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3" grpId="0"/>
      <p:bldP spid="132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140295" name="Text Box 7" descr="Woven mat"/>
          <p:cNvSpPr txBox="1">
            <a:spLocks noChangeArrowheads="1"/>
          </p:cNvSpPr>
          <p:nvPr/>
        </p:nvSpPr>
        <p:spPr bwMode="auto">
          <a:xfrm>
            <a:off x="2590800" y="1808163"/>
            <a:ext cx="4151313" cy="584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NHIỆM VỤ HỌC TẬP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990600" y="2468563"/>
            <a:ext cx="6326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1 : </a:t>
            </a:r>
            <a:r>
              <a:rPr lang="en-US" sz="2800" b="1">
                <a:solidFill>
                  <a:srgbClr val="003300"/>
                </a:solidFill>
              </a:rPr>
              <a:t>Trò chơi “Ai đúng, ai sai ?”</a:t>
            </a: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914400" y="3200400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2 : </a:t>
            </a:r>
            <a:r>
              <a:rPr lang="en-US" sz="2800" b="1">
                <a:solidFill>
                  <a:srgbClr val="003300"/>
                </a:solidFill>
              </a:rPr>
              <a:t>Trò chơi “Nhìn hình đoán sự kiện”</a:t>
            </a: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990600" y="4038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Phần 3 : </a:t>
            </a:r>
            <a:r>
              <a:rPr lang="en-US" sz="2800" b="1">
                <a:solidFill>
                  <a:srgbClr val="003300"/>
                </a:solidFill>
              </a:rPr>
              <a:t>Trò chơi “Đố vui lịch sử”</a:t>
            </a:r>
          </a:p>
        </p:txBody>
      </p:sp>
      <p:sp>
        <p:nvSpPr>
          <p:cNvPr id="140300" name="Text Box 12" descr="Bouquet"/>
          <p:cNvSpPr txBox="1">
            <a:spLocks noChangeArrowheads="1"/>
          </p:cNvSpPr>
          <p:nvPr/>
        </p:nvSpPr>
        <p:spPr bwMode="auto">
          <a:xfrm>
            <a:off x="2590800" y="5113338"/>
            <a:ext cx="5648325" cy="64611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</a:rPr>
              <a:t>Chúc các em thành công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5" grpId="0" animBg="1"/>
      <p:bldP spid="140296" grpId="0"/>
      <p:bldP spid="140298" grpId="0"/>
      <p:bldP spid="140299" grpId="0"/>
      <p:bldP spid="1403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5344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99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1.</a:t>
            </a:r>
            <a:r>
              <a:rPr lang="en-US" sz="2800" b="1" smtClean="0">
                <a:solidFill>
                  <a:srgbClr val="000099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Hằng năm nước ta chọn ngày nào làm ngày kỉ niệm cách mạng Tháng Tám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352800"/>
            <a:ext cx="4114800" cy="24384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19 – 8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23 – 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25 – 8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28 – 8</a:t>
            </a:r>
            <a:endParaRPr lang="en-US" sz="4800" b="1" smtClean="0">
              <a:solidFill>
                <a:srgbClr val="003300"/>
              </a:solidFill>
            </a:endParaRPr>
          </a:p>
        </p:txBody>
      </p:sp>
      <p:pic>
        <p:nvPicPr>
          <p:cNvPr id="5124" name="Picture 12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3657600" y="152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00"/>
                </a:solidFill>
              </a:rPr>
              <a:t>Lịch sử :</a:t>
            </a:r>
          </a:p>
        </p:txBody>
      </p:sp>
      <p:sp>
        <p:nvSpPr>
          <p:cNvPr id="5126" name="Rectangle 15"/>
          <p:cNvSpPr>
            <a:spLocks noChangeArrowheads="1"/>
          </p:cNvSpPr>
          <p:nvPr/>
        </p:nvSpPr>
        <p:spPr bwMode="auto">
          <a:xfrm>
            <a:off x="457200" y="6651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</a:rPr>
              <a:t>Tiết 11</a:t>
            </a:r>
            <a:r>
              <a:rPr lang="en-US" sz="1600" b="1" u="sng"/>
              <a:t>:</a:t>
            </a:r>
            <a:r>
              <a:rPr lang="en-US" sz="1600"/>
              <a:t> </a:t>
            </a:r>
            <a:r>
              <a:rPr lang="en-US" sz="2400" b="1">
                <a:solidFill>
                  <a:srgbClr val="660066"/>
                </a:solidFill>
              </a:rPr>
              <a:t>Ôn tập : Hơn tám mươi năm chống thực dân Pháp xâm lược và đô hộ (1858 – 1945)</a:t>
            </a:r>
          </a:p>
        </p:txBody>
      </p: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8839200" cy="79216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99"/>
                </a:solidFill>
              </a:rPr>
              <a:t>2.Thực dân Pháp xâm lược nước ta vào ngày: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19400"/>
            <a:ext cx="5105400" cy="25146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07 – 1858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08 – 1858 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09 – 1858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Ngày 1 – 10 – 1858</a:t>
            </a:r>
            <a:r>
              <a:rPr lang="en-US" sz="2800" b="1" smtClean="0"/>
              <a:t> </a:t>
            </a:r>
          </a:p>
        </p:txBody>
      </p:sp>
      <p:grpSp>
        <p:nvGrpSpPr>
          <p:cNvPr id="6148" name="Group 20"/>
          <p:cNvGrpSpPr>
            <a:grpSpLocks/>
          </p:cNvGrpSpPr>
          <p:nvPr/>
        </p:nvGrpSpPr>
        <p:grpSpPr bwMode="auto">
          <a:xfrm>
            <a:off x="381000" y="0"/>
            <a:ext cx="8458200" cy="1495425"/>
            <a:chOff x="288" y="0"/>
            <a:chExt cx="5328" cy="942"/>
          </a:xfrm>
        </p:grpSpPr>
        <p:sp>
          <p:nvSpPr>
            <p:cNvPr id="6151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6152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6153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6149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8153400" cy="1143000"/>
          </a:xfrm>
        </p:spPr>
        <p:txBody>
          <a:bodyPr/>
          <a:lstStyle/>
          <a:p>
            <a:pPr algn="just" eaLnBrk="1" hangingPunct="1"/>
            <a:r>
              <a:rPr lang="en-US" sz="3200" b="1" smtClean="0">
                <a:solidFill>
                  <a:srgbClr val="000066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3.</a:t>
            </a:r>
            <a:r>
              <a:rPr lang="en-US" sz="3200" b="1" smtClean="0">
                <a:solidFill>
                  <a:srgbClr val="000066"/>
                </a:solidFill>
              </a:rPr>
              <a:t> </a:t>
            </a:r>
            <a:r>
              <a:rPr lang="en-US" sz="2800" b="1" smtClean="0">
                <a:solidFill>
                  <a:srgbClr val="000066"/>
                </a:solidFill>
              </a:rPr>
              <a:t>Điều gì diễn ra ở thôn xã khi có chính quyền nhân dân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8382000" cy="33528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Các vụ trộm cắp không xảy ra.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Những phong tục lạc hậu, mê tín dị đoan bị bãi bỏ.</a:t>
            </a:r>
          </a:p>
          <a:p>
            <a:pPr marL="609600" indent="-609600" algn="just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Tịch thu ruộng đất của địa chủ chia cho nhân dân, xóa bỏ thuế vô lí.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Tất cả đều đúng</a:t>
            </a:r>
            <a:endParaRPr lang="en-US" b="1" smtClean="0">
              <a:solidFill>
                <a:srgbClr val="003300"/>
              </a:solidFill>
            </a:endParaRPr>
          </a:p>
        </p:txBody>
      </p:sp>
      <p:grpSp>
        <p:nvGrpSpPr>
          <p:cNvPr id="7172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7175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7176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7177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</a:t>
              </a:r>
              <a:r>
                <a:rPr lang="en-US" sz="1600" b="1" u="sng"/>
                <a:t>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7173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7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382000" cy="114300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solidFill>
                  <a:srgbClr val="000066"/>
                </a:solidFill>
              </a:rPr>
              <a:t>   4. Cuộc khởi nghĩa nào sau đây thuộc phong trào khởi nghĩa hưởng ứng chiếu Cần Vương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200400"/>
            <a:ext cx="5181600" cy="2544763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Ba Đình (Thanh Hóa)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Bãi Sậy (Hưng Yên)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Hương Khê (Hà Tĩnh)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en-US" sz="2800" b="1" smtClean="0">
                <a:solidFill>
                  <a:srgbClr val="003300"/>
                </a:solidFill>
              </a:rPr>
              <a:t> Tất cả đều đúng.</a:t>
            </a:r>
          </a:p>
        </p:txBody>
      </p:sp>
      <p:grpSp>
        <p:nvGrpSpPr>
          <p:cNvPr id="8196" name="Group 20"/>
          <p:cNvGrpSpPr>
            <a:grpSpLocks/>
          </p:cNvGrpSpPr>
          <p:nvPr/>
        </p:nvGrpSpPr>
        <p:grpSpPr bwMode="auto">
          <a:xfrm>
            <a:off x="457200" y="0"/>
            <a:ext cx="8458200" cy="1495425"/>
            <a:chOff x="288" y="0"/>
            <a:chExt cx="5328" cy="942"/>
          </a:xfrm>
        </p:grpSpPr>
        <p:sp>
          <p:nvSpPr>
            <p:cNvPr id="8199" name="Text Box 13"/>
            <p:cNvSpPr txBox="1">
              <a:spLocks noChangeArrowheads="1"/>
            </p:cNvSpPr>
            <p:nvPr/>
          </p:nvSpPr>
          <p:spPr bwMode="auto">
            <a:xfrm>
              <a:off x="432" y="0"/>
              <a:ext cx="48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8200" name="Rectangle 14"/>
            <p:cNvSpPr>
              <a:spLocks noChangeArrowheads="1"/>
            </p:cNvSpPr>
            <p:nvPr/>
          </p:nvSpPr>
          <p:spPr bwMode="auto">
            <a:xfrm>
              <a:off x="2304" y="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u="sng">
                  <a:solidFill>
                    <a:srgbClr val="800000"/>
                  </a:solidFill>
                </a:rPr>
                <a:t>Lịch sử :</a:t>
              </a:r>
            </a:p>
          </p:txBody>
        </p:sp>
        <p:sp>
          <p:nvSpPr>
            <p:cNvPr id="8201" name="Rectangle 15"/>
            <p:cNvSpPr>
              <a:spLocks noChangeArrowheads="1"/>
            </p:cNvSpPr>
            <p:nvPr/>
          </p:nvSpPr>
          <p:spPr bwMode="auto">
            <a:xfrm>
              <a:off x="288" y="419"/>
              <a:ext cx="53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u="sng">
                  <a:solidFill>
                    <a:srgbClr val="FF0000"/>
                  </a:solidFill>
                </a:rPr>
                <a:t>Tiết 11:</a:t>
              </a:r>
              <a:r>
                <a:rPr lang="en-US" sz="1600"/>
                <a:t> </a:t>
              </a:r>
              <a:r>
                <a:rPr lang="en-US" sz="2400" b="1">
                  <a:solidFill>
                    <a:srgbClr val="660066"/>
                  </a:solidFill>
                </a:rPr>
                <a:t>Ôn tập : Hơn tám mươi năm chống thực dân Pháp xâm lược và đô hộ (1858 – 1945)</a:t>
              </a:r>
            </a:p>
          </p:txBody>
        </p:sp>
      </p:grpSp>
      <p:pic>
        <p:nvPicPr>
          <p:cNvPr id="8197" name="Picture 23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002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24"/>
          <p:cNvSpPr>
            <a:spLocks noChangeArrowheads="1"/>
          </p:cNvSpPr>
          <p:nvPr/>
        </p:nvSpPr>
        <p:spPr bwMode="auto">
          <a:xfrm>
            <a:off x="533400" y="16764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Phần 1 :</a:t>
            </a:r>
            <a:r>
              <a:rPr lang="en-US" sz="2800" b="1">
                <a:solidFill>
                  <a:srgbClr val="FF0000"/>
                </a:solidFill>
              </a:rPr>
              <a:t> Trò chơi “Ai đúng, ai sai”</a:t>
            </a:r>
            <a:endParaRPr lang="en-US" sz="28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2&quot;/&gt;&lt;/object&gt;&lt;object type=&quot;3&quot; unique_id=&quot;10005&quot;&gt;&lt;property id=&quot;20148&quot; value=&quot;5&quot;/&gt;&lt;property id=&quot;20300&quot; value=&quot;Slide 2&quot;/&gt;&lt;property id=&quot;20307&quot; value=&quot;308&quot;/&gt;&lt;/object&gt;&lt;object type=&quot;3&quot; unique_id=&quot;10006&quot;&gt;&lt;property id=&quot;20148&quot; value=&quot;5&quot;/&gt;&lt;property id=&quot;20300&quot; value=&quot;Slide 3&quot;/&gt;&lt;property id=&quot;20307&quot; value=&quot;310&quot;/&gt;&lt;/object&gt;&lt;object type=&quot;3&quot; unique_id=&quot;10007&quot;&gt;&lt;property id=&quot;20148&quot; value=&quot;5&quot;/&gt;&lt;property id=&quot;20300&quot; value=&quot;Slide 4 - &amp;quot; 1. Hằng năm nước ta chọn ngày nào làm ngày kỉ niệm cách mạng Tháng Tám ?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2.Thực dân Pháp xâm lược nước ta vào ngày: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 3. Điều gì diễn ra ở thôn xã khi có chính quyền nhân dân ?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   4. Cuộc khởi nghĩa nào sau đây thuộc phong trào khởi nghĩa hưởng ứng chiếu Cần Vương ?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5. Sự kiện nào sau đây chưa chính xác ?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6. Người chỉ huy cuộc phản công ở kinh thành Huế là : 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7. Bác Hồ đọc Tuyên ngôn Độc lập nhằm :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8. Hằng năm nước ta chọn ngày nào làm ngày Quốc khánh ?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9. Những thay đổi về kinh tế đã tạo ra giai cấp, tầng lớp mới nào trong xã hội cuối thế kỷ XIX đầu thế kỷ XX ?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10. Nguyễn Tất Thành ra đi tìm đường cứu nước vào thời gian nào ?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   11. Để đáp lại lòng tin yêu của nhân dân, Trương Định đã làm gì ?&amp;quot;&quot;/&gt;&lt;property id=&quot;20307&quot; value=&quot;271&quot;/&gt;&lt;/object&gt;&lt;object type=&quot;3&quot; unique_id=&quot;10018&quot;&gt;&lt;property id=&quot;20148&quot; value=&quot;5&quot;/&gt;&lt;property id=&quot;20300&quot; value=&quot;Slide 15 - &amp;quot;  12. Nguyễn Trường Tộ đã trình lên vua Tự Đức bản điều trần trong đó bày tỏ :&amp;quot;&quot;/&gt;&lt;property id=&quot;20307&quot; value=&quot;274&quot;/&gt;&lt;/object&gt;&lt;object type=&quot;3&quot; unique_id=&quot;10019&quot;&gt;&lt;property id=&quot;20148&quot; value=&quot;5&quot;/&gt;&lt;property id=&quot;20300&quot; value=&quot;Slide 16 - &amp;quot;  13. Khẩu hiệu nào được nêu ra trong phong trào xô viết Nghệ - Tĩnh :&amp;quot;&quot;/&gt;&lt;property id=&quot;20307&quot; value=&quot;275&quot;/&gt;&lt;/object&gt;&lt;object type=&quot;3&quot; unique_id=&quot;10020&quot;&gt;&lt;property id=&quot;20148&quot; value=&quot;5&quot;/&gt;&lt;property id=&quot;20300&quot; value=&quot;Slide 17 - &amp;quot;   14. Hội nghị thành lập Đảng được tổ chức vào ngày tháng năm nào, ở đâu ?&amp;quot;&quot;/&gt;&lt;property id=&quot;20307&quot; value=&quot;277&quot;/&gt;&lt;/object&gt;&lt;object type=&quot;3&quot; unique_id=&quot;10023&quot;&gt;&lt;property id=&quot;20148&quot; value=&quot;5&quot;/&gt;&lt;property id=&quot;20300&quot; value=&quot;Slide 19&quot;/&gt;&lt;property id=&quot;20307&quot; value=&quot;289&quot;/&gt;&lt;/object&gt;&lt;object type=&quot;3&quot; unique_id=&quot;10024&quot;&gt;&lt;property id=&quot;20148&quot; value=&quot;5&quot;/&gt;&lt;property id=&quot;20300&quot; value=&quot;Slide 20&quot;/&gt;&lt;property id=&quot;20307&quot; value=&quot;290&quot;/&gt;&lt;/object&gt;&lt;object type=&quot;3&quot; unique_id=&quot;10025&quot;&gt;&lt;property id=&quot;20148&quot; value=&quot;5&quot;/&gt;&lt;property id=&quot;20300&quot; value=&quot;Slide 21&quot;/&gt;&lt;property id=&quot;20307&quot; value=&quot;291&quot;/&gt;&lt;/object&gt;&lt;object type=&quot;3&quot; unique_id=&quot;10026&quot;&gt;&lt;property id=&quot;20148&quot; value=&quot;5&quot;/&gt;&lt;property id=&quot;20300&quot; value=&quot;Slide 22&quot;/&gt;&lt;property id=&quot;20307&quot; value=&quot;297&quot;/&gt;&lt;/object&gt;&lt;object type=&quot;3&quot; unique_id=&quot;10027&quot;&gt;&lt;property id=&quot;20148&quot; value=&quot;5&quot;/&gt;&lt;property id=&quot;20300&quot; value=&quot;Slide 23&quot;/&gt;&lt;property id=&quot;20307&quot; value=&quot;298&quot;/&gt;&lt;/object&gt;&lt;object type=&quot;3&quot; unique_id=&quot;10028&quot;&gt;&lt;property id=&quot;20148&quot; value=&quot;5&quot;/&gt;&lt;property id=&quot;20300&quot; value=&quot;Slide 24&quot;/&gt;&lt;property id=&quot;20307&quot; value=&quot;300&quot;/&gt;&lt;/object&gt;&lt;object type=&quot;3&quot; unique_id=&quot;10029&quot;&gt;&lt;property id=&quot;20148&quot; value=&quot;5&quot;/&gt;&lt;property id=&quot;20300&quot; value=&quot;Slide 25&quot;/&gt;&lt;property id=&quot;20307&quot; value=&quot;306&quot;/&gt;&lt;/object&gt;&lt;object type=&quot;3&quot; unique_id=&quot;10030&quot;&gt;&lt;property id=&quot;20148&quot; value=&quot;5&quot;/&gt;&lt;property id=&quot;20300&quot; value=&quot;Slide 26&quot;/&gt;&lt;property id=&quot;20307&quot; value=&quot;307&quot;/&gt;&lt;/object&gt;&lt;object type=&quot;3&quot; unique_id=&quot;10031&quot;&gt;&lt;property id=&quot;20148&quot; value=&quot;5&quot;/&gt;&lt;property id=&quot;20300&quot; value=&quot;Slide 28&quot;/&gt;&lt;property id=&quot;20307&quot; value=&quot;311&quot;/&gt;&lt;/object&gt;&lt;object type=&quot;3&quot; unique_id=&quot;10032&quot;&gt;&lt;property id=&quot;20148&quot; value=&quot;5&quot;/&gt;&lt;property id=&quot;20300&quot; value=&quot;Slide 31&quot;/&gt;&lt;property id=&quot;20307&quot; value=&quot;312&quot;/&gt;&lt;/object&gt;&lt;object type=&quot;3&quot; unique_id=&quot;10157&quot;&gt;&lt;property id=&quot;20148&quot; value=&quot;5&quot;/&gt;&lt;property id=&quot;20300&quot; value=&quot;Slide 18&quot;/&gt;&lt;property id=&quot;20307&quot; value=&quot;316&quot;/&gt;&lt;/object&gt;&lt;object type=&quot;3&quot; unique_id=&quot;10158&quot;&gt;&lt;property id=&quot;20148&quot; value=&quot;5&quot;/&gt;&lt;property id=&quot;20300&quot; value=&quot;Slide 27&quot;/&gt;&lt;property id=&quot;20307&quot; value=&quot;314&quot;/&gt;&lt;/object&gt;&lt;object type=&quot;3&quot; unique_id=&quot;10442&quot;&gt;&lt;property id=&quot;20148&quot; value=&quot;5&quot;/&gt;&lt;property id=&quot;20300&quot; value=&quot;Slide 29&quot;/&gt;&lt;property id=&quot;20307&quot; value=&quot;318&quot;/&gt;&lt;/object&gt;&lt;object type=&quot;3&quot; unique_id=&quot;10443&quot;&gt;&lt;property id=&quot;20148&quot; value=&quot;5&quot;/&gt;&lt;property id=&quot;20300&quot; value=&quot;Slide 30 - &amp;quot;Chuẩn bị bài sau: &amp;#x0D;&amp;#x0A;Vượt qua tình thế hiểm nghèo.&amp;quot;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2469</Words>
  <Application>Microsoft Office PowerPoint</Application>
  <PresentationFormat>On-screen Show (4:3)</PresentationFormat>
  <Paragraphs>292</Paragraphs>
  <Slides>32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1. Hằng năm nước ta chọn ngày nào làm ngày kỉ niệm cách mạng Tháng Tám ?</vt:lpstr>
      <vt:lpstr>2.Thực dân Pháp xâm lược nước ta vào ngày:</vt:lpstr>
      <vt:lpstr> 3. Điều gì diễn ra ở thôn xã khi có chính quyền nhân dân ?</vt:lpstr>
      <vt:lpstr>   4. Cuộc khởi nghĩa nào sau đây thuộc phong trào khởi nghĩa hưởng ứng chiếu Cần Vương ?</vt:lpstr>
      <vt:lpstr>5. Sự kiện nào sau đây chưa chính xác ?</vt:lpstr>
      <vt:lpstr>6. Người chỉ huy cuộc phản công ở kinh thành Huế là : </vt:lpstr>
      <vt:lpstr>7. Bác Hồ đọc Tuyên ngôn Độc lập nhằm :</vt:lpstr>
      <vt:lpstr>8. Hằng năm nước ta chọn ngày nào làm ngày Quốc khánh ?</vt:lpstr>
      <vt:lpstr>9. Những thay đổi về kinh tế đã tạo ra giai cấp, tầng lớp mới nào trong xã hội cuối thế kỷ XIX đầu thế kỷ XX ?</vt:lpstr>
      <vt:lpstr>10. Nguyễn Tất Thành ra đi tìm đường cứu nước vào thời gian nào ?</vt:lpstr>
      <vt:lpstr>   11. Để đáp lại lòng tin yêu của nhân dân, Trương Định đã làm gì ?</vt:lpstr>
      <vt:lpstr>  12. Nguyễn Trường Tộ đã trình lên vua Tự Đức bản điều trần trong đó bày tỏ :</vt:lpstr>
      <vt:lpstr>  13. Khẩu hiệu nào được nêu ra trong phong trào xô viết Nghệ - Tĩnh :</vt:lpstr>
      <vt:lpstr>   14. Hội nghị thành lập Đảng được tổ chức vào ngày tháng năm nào, ở đâu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Chuẩn bị bài sau:  Vượt qua tình thế hiểm nghèo.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Nhà vua ra lệnh cho Trương Định đi nhậm chức lãnh binh ở An Giang nhằm mục đích gì ?</dc:title>
  <dc:creator>Admin</dc:creator>
  <cp:lastModifiedBy>AA</cp:lastModifiedBy>
  <cp:revision>50</cp:revision>
  <dcterms:created xsi:type="dcterms:W3CDTF">2010-10-23T15:29:50Z</dcterms:created>
  <dcterms:modified xsi:type="dcterms:W3CDTF">2022-11-14T03:29:00Z</dcterms:modified>
</cp:coreProperties>
</file>