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82" r:id="rId2"/>
    <p:sldId id="321" r:id="rId3"/>
    <p:sldId id="322" r:id="rId4"/>
    <p:sldId id="308" r:id="rId5"/>
    <p:sldId id="310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6" r:id="rId14"/>
    <p:sldId id="268" r:id="rId15"/>
    <p:sldId id="270" r:id="rId16"/>
    <p:sldId id="271" r:id="rId17"/>
    <p:sldId id="274" r:id="rId18"/>
    <p:sldId id="275" r:id="rId19"/>
    <p:sldId id="277" r:id="rId20"/>
    <p:sldId id="316" r:id="rId21"/>
    <p:sldId id="289" r:id="rId22"/>
    <p:sldId id="290" r:id="rId23"/>
    <p:sldId id="291" r:id="rId24"/>
    <p:sldId id="297" r:id="rId25"/>
    <p:sldId id="298" r:id="rId26"/>
    <p:sldId id="300" r:id="rId27"/>
    <p:sldId id="306" r:id="rId28"/>
    <p:sldId id="307" r:id="rId29"/>
    <p:sldId id="314" r:id="rId30"/>
    <p:sldId id="311" r:id="rId31"/>
    <p:sldId id="318" r:id="rId32"/>
    <p:sldId id="320" r:id="rId33"/>
  </p:sldIdLst>
  <p:sldSz cx="9144000" cy="6858000" type="screen4x3"/>
  <p:notesSz cx="6858000" cy="9144000"/>
  <p:custDataLst>
    <p:tags r:id="rId3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0000"/>
    <a:srgbClr val="FFCCFF"/>
    <a:srgbClr val="009900"/>
    <a:srgbClr val="660066"/>
    <a:srgbClr val="FF6600"/>
    <a:srgbClr val="00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0CA4EAC-80F3-4E11-8105-E0A6C35AD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32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7A4BA7-F260-4913-ADE7-F223EDF4C6E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535B7-8090-4012-8770-49BD50CE917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612221-094A-4DFE-8001-8C4E22F8707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037B65-5D00-4A5D-984B-2F558C65AD4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34C33B-D9BF-4BDF-B8A8-48391C51209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454202-5411-4DC1-952B-7BE1F52D1E8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B64E93-A07E-44C1-8EBE-BC947EC030F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E3E202-5DFB-481E-88DA-45ED574A774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9B10A3-B39C-4BDD-8FA3-61531BA5356F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E9017-3B97-492B-B74B-8C4ED4CE40E1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401867-ED33-49CE-AB60-47B91E4D6F2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E747BE-5E8F-46CC-8D65-A697C18F9D9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232438-6A92-4605-9044-30BA98597E56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43315D-880F-4977-899A-5CE275876205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FE005-209A-4084-8070-BFF4BCE8BDC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D48E18-A509-43A9-881F-49CE21F6E6AE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858BD-5607-4EE9-9438-7C1F3AF34BEB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9C674B-A7C2-4CDD-8D86-9EF7891D4D13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8FF8F9-AF81-49D7-AE09-A81F5AA00114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4606CD-F5F2-4C9E-AD97-2B5EF2411765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1F40C1-684B-4BA0-93F0-7C953059753B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41EA7A-1697-4B22-8717-DF6508FCF928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0338B8-7026-4375-83D4-A0154172DAF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A5EFD9-A83F-42EC-9A2D-8F3E00F8853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81B157-74D6-4964-8EC3-953DBDA1FDF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6424A4-CBEB-40B5-9776-45E48A0738C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BC1035-707C-4113-BBC9-1A0173B9C6A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4D90D9-ECDA-4856-9528-B2AED2D1C51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75CBFA-242C-45B4-88F2-1659FFBF27C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4FA31-9E94-4D0A-939B-F9153E04E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47ED2-B764-48B4-8082-DBAD560E5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FD143-BA3B-4358-8514-AE3D31E56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46CE2-E3CC-46F0-A8F2-FE38260A4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7972C-D3F2-46AE-B0D7-347C742F1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5DB89-8CCC-4E58-BA7F-F724A3C3C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B26AC-9221-4119-8DF5-9E84AE6FDD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CC8B5-110F-420E-810D-CEAC49CE9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F018C-714E-4DA8-8281-1C8DC85D8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0AECC-F41E-41D0-96E8-0DD9A5D5D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D55A3-1C23-4FBB-B0C7-8081D8D1B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AFCF6-7DC8-4C19-845B-1330B239E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708DC4E-EDCC-426B-9AA6-6880E7AC0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2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2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5B6ADD6-45A7-412B-B082-8EC33B7BECFE}" type="datetime1">
              <a:rPr lang="en-US" smtClean="0"/>
              <a:pPr/>
              <a:t>11/14/2022</a:t>
            </a:fld>
            <a:endParaRPr lang="en-US" smtClean="0"/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C23AE0-7CE3-479D-863B-673E4310D9E8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2052" name="Picture 2" descr="a bir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66700" y="152400"/>
            <a:ext cx="86106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Lịch </a:t>
            </a:r>
            <a:r>
              <a:rPr lang="pt-BR" sz="24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endParaRPr lang="en-US" sz="24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11: </a:t>
            </a:r>
            <a:r>
              <a:rPr lang="pt-B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pt-B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TẬP: HƠN TÁM MƯƠI NĂM CHỐNG THỰC DÂN PHÁP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nb-NO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XÂM LƯỢC VÀ ĐÔ HỘ (1858 - 1945)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YÊU CẦU CẦN ĐẠT: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Kiến thức:</a:t>
            </a:r>
            <a:r>
              <a:rPr lang="pt-BR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Nắm được những mốc thời gian , những sự kiện lịch sử tiêu biểu từ năm 1858 đến năm 1945 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+ Năm 1858 : thực dân Pháp bắt đầu xâm lược nước ta 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+ Nửa cuối thế kỉ XIX : Phong trào chống Pháp của Trương Định và phong trào Cần vương 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+ Đầu thế kỉ XX:Phong trào Đông Du của Phan Bội Châu 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+ Ngày 3- 2-1930 : Đảng cộng sản Việt Nam ra đời 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+ Ngày 19- 8-1945 : khởi nghĩa giành chính quyền ở Hà Nội 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  + Ngày 2 - 9 - 1945 : Chủ tịch Hồ Chí Minh đọc Tuyên ngôn Độc lập . Nước Việt Nam Dân chủ Cộng hoà ra đời 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200" b="1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33600"/>
            <a:ext cx="7543800" cy="563563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5. Sự kiện nào sau đây </a:t>
            </a:r>
            <a:r>
              <a:rPr lang="en-US" sz="2800" b="1" smtClean="0">
                <a:solidFill>
                  <a:srgbClr val="800000"/>
                </a:solidFill>
              </a:rPr>
              <a:t>chưa chính xác</a:t>
            </a:r>
            <a:r>
              <a:rPr lang="en-US" sz="2800" b="1" smtClean="0">
                <a:solidFill>
                  <a:srgbClr val="000066"/>
                </a:solidFill>
              </a:rPr>
              <a:t> 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382000" cy="3886200"/>
          </a:xfrm>
        </p:spPr>
        <p:txBody>
          <a:bodyPr/>
          <a:lstStyle/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Ngày 1 – 9 – 1858 thực dân Pháp nổ súng xâm lược nước ta.</a:t>
            </a:r>
          </a:p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Ngày 7 – 7 – 1885 nổ ra cuộc phản công ở kinh thành Huế. </a:t>
            </a:r>
          </a:p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Ngày 5 – 6 – 1911, Nguyễn Tất Thành ra đi tìm đường cứu nước.</a:t>
            </a:r>
          </a:p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Ngày 12 – 9 – 1930, phong trào xô viết Nghệ - Tĩnh bùng nổ.</a:t>
            </a:r>
          </a:p>
        </p:txBody>
      </p:sp>
      <p:grpSp>
        <p:nvGrpSpPr>
          <p:cNvPr id="9220" name="Group 20"/>
          <p:cNvGrpSpPr>
            <a:grpSpLocks/>
          </p:cNvGrpSpPr>
          <p:nvPr/>
        </p:nvGrpSpPr>
        <p:grpSpPr bwMode="auto">
          <a:xfrm>
            <a:off x="457200" y="0"/>
            <a:ext cx="8458200" cy="1495425"/>
            <a:chOff x="288" y="0"/>
            <a:chExt cx="5328" cy="942"/>
          </a:xfrm>
        </p:grpSpPr>
        <p:sp>
          <p:nvSpPr>
            <p:cNvPr id="9223" name="Text Box 13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9224" name="Rectangle 14"/>
            <p:cNvSpPr>
              <a:spLocks noChangeArrowheads="1"/>
            </p:cNvSpPr>
            <p:nvPr/>
          </p:nvSpPr>
          <p:spPr bwMode="auto">
            <a:xfrm>
              <a:off x="2304" y="144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9225" name="Rectangle 15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</a:t>
              </a:r>
              <a:r>
                <a:rPr lang="en-US" sz="1600"/>
                <a:t> :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9221" name="Picture 23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24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7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48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33600"/>
            <a:ext cx="8153400" cy="1143000"/>
          </a:xfrm>
        </p:spPr>
        <p:txBody>
          <a:bodyPr/>
          <a:lstStyle/>
          <a:p>
            <a:pPr algn="just" eaLnBrk="1" hangingPunct="1"/>
            <a:r>
              <a:rPr lang="en-US" sz="3200" b="1" smtClean="0">
                <a:solidFill>
                  <a:srgbClr val="000066"/>
                </a:solidFill>
              </a:rPr>
              <a:t>6. Người chỉ huy cuộc phản công ở kinh thành Huế là :</a:t>
            </a:r>
            <a:r>
              <a:rPr lang="en-US" sz="3600" b="1" smtClean="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3276600"/>
            <a:ext cx="5029200" cy="2286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b="1" smtClean="0">
                <a:solidFill>
                  <a:srgbClr val="003300"/>
                </a:solidFill>
              </a:rPr>
              <a:t> Vua Hàm Nghi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b="1" smtClean="0">
                <a:solidFill>
                  <a:srgbClr val="003300"/>
                </a:solidFill>
              </a:rPr>
              <a:t> Tôn Thất Thuyết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b="1" smtClean="0">
                <a:solidFill>
                  <a:srgbClr val="003300"/>
                </a:solidFill>
              </a:rPr>
              <a:t> Nguyễn Thiện Thuật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b="1" smtClean="0">
                <a:solidFill>
                  <a:srgbClr val="003300"/>
                </a:solidFill>
              </a:rPr>
              <a:t> Phan Đình Phùng</a:t>
            </a:r>
          </a:p>
        </p:txBody>
      </p:sp>
      <p:grpSp>
        <p:nvGrpSpPr>
          <p:cNvPr id="10244" name="Group 21"/>
          <p:cNvGrpSpPr>
            <a:grpSpLocks/>
          </p:cNvGrpSpPr>
          <p:nvPr/>
        </p:nvGrpSpPr>
        <p:grpSpPr bwMode="auto">
          <a:xfrm>
            <a:off x="457200" y="0"/>
            <a:ext cx="8458200" cy="1611313"/>
            <a:chOff x="288" y="0"/>
            <a:chExt cx="5328" cy="1015"/>
          </a:xfrm>
        </p:grpSpPr>
        <p:sp>
          <p:nvSpPr>
            <p:cNvPr id="10247" name="Text Box 14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400" b="1" i="1">
                <a:solidFill>
                  <a:srgbClr val="000000"/>
                </a:solidFill>
              </a:endParaRPr>
            </a:p>
          </p:txBody>
        </p:sp>
        <p:sp>
          <p:nvSpPr>
            <p:cNvPr id="10248" name="Rectangle 15"/>
            <p:cNvSpPr>
              <a:spLocks noChangeArrowheads="1"/>
            </p:cNvSpPr>
            <p:nvPr/>
          </p:nvSpPr>
          <p:spPr bwMode="auto">
            <a:xfrm>
              <a:off x="2304" y="0"/>
              <a:ext cx="129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10249" name="Rectangle 16"/>
            <p:cNvSpPr>
              <a:spLocks noChangeArrowheads="1"/>
            </p:cNvSpPr>
            <p:nvPr/>
          </p:nvSpPr>
          <p:spPr bwMode="auto">
            <a:xfrm>
              <a:off x="288" y="419"/>
              <a:ext cx="532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b="1" u="sng">
                  <a:solidFill>
                    <a:srgbClr val="FF0000"/>
                  </a:solidFill>
                </a:rPr>
                <a:t>Tiết 11</a:t>
              </a:r>
              <a:r>
                <a:rPr lang="en-US" sz="2400" b="1" u="sng"/>
                <a:t>:</a:t>
              </a:r>
              <a:r>
                <a:rPr lang="en-US"/>
                <a:t> </a:t>
              </a:r>
              <a:r>
                <a:rPr lang="en-US" sz="28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10245" name="Picture 24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Rectangle 25"/>
          <p:cNvSpPr>
            <a:spLocks noChangeArrowheads="1"/>
          </p:cNvSpPr>
          <p:nvPr/>
        </p:nvSpPr>
        <p:spPr bwMode="auto">
          <a:xfrm>
            <a:off x="533400" y="1676400"/>
            <a:ext cx="7010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66"/>
                </a:solidFill>
              </a:rPr>
              <a:t>Phần 1 :</a:t>
            </a:r>
            <a:r>
              <a:rPr lang="en-US" sz="3200" b="1">
                <a:solidFill>
                  <a:srgbClr val="FF0000"/>
                </a:solidFill>
              </a:rPr>
              <a:t> Trò chơi “Ai đúng, ai sai”</a:t>
            </a:r>
            <a:endParaRPr lang="en-US" sz="32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4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68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55838"/>
            <a:ext cx="7543800" cy="563562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7. Bác Hồ đọc Tuyên ngôn Độc lập nhằm 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819400"/>
            <a:ext cx="8763000" cy="3810000"/>
          </a:xfrm>
        </p:spPr>
        <p:txBody>
          <a:bodyPr/>
          <a:lstStyle/>
          <a:p>
            <a:pPr marL="609600" indent="-609600" algn="just" eaLnBrk="1" hangingPunct="1">
              <a:buFontTx/>
              <a:buNone/>
            </a:pPr>
            <a:r>
              <a:rPr lang="en-US" sz="2800" b="1" smtClean="0">
                <a:solidFill>
                  <a:srgbClr val="003300"/>
                </a:solidFill>
              </a:rPr>
              <a:t>a)  Tuyên bố tổng khởi nghĩa thành công trong cả nước.</a:t>
            </a:r>
          </a:p>
          <a:p>
            <a:pPr marL="609600" indent="-609600" algn="just" eaLnBrk="1" hangingPunct="1">
              <a:buFontTx/>
              <a:buNone/>
            </a:pPr>
            <a:r>
              <a:rPr lang="en-US" sz="2800" b="1" smtClean="0">
                <a:solidFill>
                  <a:srgbClr val="003300"/>
                </a:solidFill>
              </a:rPr>
              <a:t>b) Tuyên bố sự chấm dứt của triều đại phong kiến nhà Nguyễn </a:t>
            </a:r>
          </a:p>
          <a:p>
            <a:pPr marL="609600" indent="-609600" algn="just" eaLnBrk="1" hangingPunct="1">
              <a:buFontTx/>
              <a:buNone/>
            </a:pPr>
            <a:r>
              <a:rPr lang="en-US" sz="2800" b="1" smtClean="0">
                <a:solidFill>
                  <a:srgbClr val="003300"/>
                </a:solidFill>
              </a:rPr>
              <a:t>c)  Tuyên bố cho cả thế giới biết về quyền độc lập tự do của cả nước ta.</a:t>
            </a:r>
          </a:p>
          <a:p>
            <a:pPr marL="609600" indent="-609600" algn="just" eaLnBrk="1" hangingPunct="1">
              <a:buFontTx/>
              <a:buNone/>
            </a:pPr>
            <a:r>
              <a:rPr lang="en-US" sz="2800" b="1" smtClean="0">
                <a:solidFill>
                  <a:srgbClr val="003300"/>
                </a:solidFill>
              </a:rPr>
              <a:t>d)  Tất cả các ý trên.</a:t>
            </a:r>
          </a:p>
        </p:txBody>
      </p:sp>
      <p:grpSp>
        <p:nvGrpSpPr>
          <p:cNvPr id="11268" name="Group 21"/>
          <p:cNvGrpSpPr>
            <a:grpSpLocks/>
          </p:cNvGrpSpPr>
          <p:nvPr/>
        </p:nvGrpSpPr>
        <p:grpSpPr bwMode="auto">
          <a:xfrm>
            <a:off x="457200" y="0"/>
            <a:ext cx="8458200" cy="1495425"/>
            <a:chOff x="288" y="0"/>
            <a:chExt cx="5328" cy="942"/>
          </a:xfrm>
        </p:grpSpPr>
        <p:sp>
          <p:nvSpPr>
            <p:cNvPr id="11271" name="Text Box 14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11272" name="Rectangle 15"/>
            <p:cNvSpPr>
              <a:spLocks noChangeArrowheads="1"/>
            </p:cNvSpPr>
            <p:nvPr/>
          </p:nvSpPr>
          <p:spPr bwMode="auto">
            <a:xfrm>
              <a:off x="2304" y="48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11273" name="Rectangle 16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</a:t>
              </a:r>
              <a:r>
                <a:rPr lang="en-US" sz="1600" b="1" u="sng"/>
                <a:t>:</a:t>
              </a:r>
              <a:r>
                <a:rPr lang="en-US" sz="1600"/>
                <a:t>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11269" name="Picture 24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25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7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68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88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09800"/>
            <a:ext cx="7924800" cy="1143000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8. Hằng năm nước ta chọn ngày nào làm ngày Quốc khánh 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3352800"/>
            <a:ext cx="3505200" cy="2286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19 – 8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01 – 9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02 – 9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03 – 9</a:t>
            </a:r>
            <a:endParaRPr lang="en-US" sz="4800" b="1" smtClean="0">
              <a:solidFill>
                <a:srgbClr val="003300"/>
              </a:solidFill>
            </a:endParaRPr>
          </a:p>
        </p:txBody>
      </p:sp>
      <p:grpSp>
        <p:nvGrpSpPr>
          <p:cNvPr id="12292" name="Group 20"/>
          <p:cNvGrpSpPr>
            <a:grpSpLocks/>
          </p:cNvGrpSpPr>
          <p:nvPr/>
        </p:nvGrpSpPr>
        <p:grpSpPr bwMode="auto">
          <a:xfrm>
            <a:off x="457200" y="0"/>
            <a:ext cx="8458200" cy="1495425"/>
            <a:chOff x="288" y="0"/>
            <a:chExt cx="5328" cy="942"/>
          </a:xfrm>
        </p:grpSpPr>
        <p:sp>
          <p:nvSpPr>
            <p:cNvPr id="12295" name="Text Box 13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12296" name="Rectangle 14"/>
            <p:cNvSpPr>
              <a:spLocks noChangeArrowheads="1"/>
            </p:cNvSpPr>
            <p:nvPr/>
          </p:nvSpPr>
          <p:spPr bwMode="auto">
            <a:xfrm>
              <a:off x="2304" y="96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12297" name="Rectangle 15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</a:t>
              </a:r>
              <a:r>
                <a:rPr lang="en-US" sz="2000" b="1" u="sng"/>
                <a:t>:</a:t>
              </a:r>
              <a:r>
                <a:rPr lang="en-US" sz="1600"/>
                <a:t>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12293" name="Picture 23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Rectangle 24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62200"/>
            <a:ext cx="8763000" cy="1143000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9. Những thay đổi về kinh tế đã tạo ra giai cấp, tầng lớp mới nào trong xã hội cuối thế kỷ XIX đầu thế kỷ XX 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534400" cy="2819400"/>
          </a:xfrm>
        </p:spPr>
        <p:txBody>
          <a:bodyPr/>
          <a:lstStyle/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Trí thức, viên chức, nông dân, nhà buôn.</a:t>
            </a:r>
          </a:p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Công nhân, chủ xưởng, nhà buôn, viên chức, trí thức. </a:t>
            </a:r>
          </a:p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Viên chức, tư sản, trí thức, địa chủ.</a:t>
            </a:r>
          </a:p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Công nhân, tiểu tư sản, nông dân, nhà buôn.</a:t>
            </a:r>
          </a:p>
        </p:txBody>
      </p:sp>
      <p:grpSp>
        <p:nvGrpSpPr>
          <p:cNvPr id="13316" name="Group 20"/>
          <p:cNvGrpSpPr>
            <a:grpSpLocks/>
          </p:cNvGrpSpPr>
          <p:nvPr/>
        </p:nvGrpSpPr>
        <p:grpSpPr bwMode="auto">
          <a:xfrm>
            <a:off x="457200" y="0"/>
            <a:ext cx="8458200" cy="1495425"/>
            <a:chOff x="288" y="0"/>
            <a:chExt cx="5328" cy="942"/>
          </a:xfrm>
        </p:grpSpPr>
        <p:sp>
          <p:nvSpPr>
            <p:cNvPr id="13319" name="Text Box 13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13320" name="Rectangle 14"/>
            <p:cNvSpPr>
              <a:spLocks noChangeArrowheads="1"/>
            </p:cNvSpPr>
            <p:nvPr/>
          </p:nvSpPr>
          <p:spPr bwMode="auto">
            <a:xfrm>
              <a:off x="2304" y="144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13321" name="Rectangle 15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</a:t>
              </a:r>
              <a:r>
                <a:rPr lang="en-US" sz="1600" b="1" u="sng"/>
                <a:t>:</a:t>
              </a:r>
              <a:r>
                <a:rPr lang="en-US" sz="1600"/>
                <a:t>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13317" name="Picture 23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24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3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12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36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33600"/>
            <a:ext cx="8077200" cy="1143000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10. Nguyễn Tất Thành ra đi tìm đường cứu nước vào thời gian nào 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00400"/>
            <a:ext cx="4800600" cy="2362200"/>
          </a:xfrm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Ngày   5 – 6 – 1911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Ngày   6 – 5 – 1911 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Ngày 15 – 6 – 1911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Ngày 16 – 5 – 1911 </a:t>
            </a:r>
          </a:p>
        </p:txBody>
      </p:sp>
      <p:grpSp>
        <p:nvGrpSpPr>
          <p:cNvPr id="14340" name="Group 15"/>
          <p:cNvGrpSpPr>
            <a:grpSpLocks/>
          </p:cNvGrpSpPr>
          <p:nvPr/>
        </p:nvGrpSpPr>
        <p:grpSpPr bwMode="auto">
          <a:xfrm>
            <a:off x="457200" y="0"/>
            <a:ext cx="8458200" cy="1495425"/>
            <a:chOff x="288" y="0"/>
            <a:chExt cx="5328" cy="942"/>
          </a:xfrm>
        </p:grpSpPr>
        <p:sp>
          <p:nvSpPr>
            <p:cNvPr id="14343" name="Text Box 7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2304" y="96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</a:t>
              </a:r>
              <a:r>
                <a:rPr lang="en-US" sz="2000" b="1" u="sng"/>
                <a:t>:</a:t>
              </a:r>
              <a:r>
                <a:rPr lang="en-US" sz="1600"/>
                <a:t>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14341" name="Picture 18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19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2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4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33600"/>
            <a:ext cx="8534400" cy="1143000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   11. Để đáp lại lòng tin yêu của nhân dân, Trương Định đã làm gì 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229600" cy="3505200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Quyết định cùng nghĩa quân và nhân dân chống Pháp.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Tuân lệnh vua đến An Giang để nhận chức lãnh binh. 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Từ quan trở về quê hương.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Khước từ lệnh vua, tự xưng “Bình Tây Đại nguyên soái”</a:t>
            </a: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3657600" y="152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15365" name="Rectangle 9"/>
          <p:cNvSpPr>
            <a:spLocks noChangeArrowheads="1"/>
          </p:cNvSpPr>
          <p:nvPr/>
        </p:nvSpPr>
        <p:spPr bwMode="auto">
          <a:xfrm>
            <a:off x="457200" y="665163"/>
            <a:ext cx="8458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Tiết 11</a:t>
            </a:r>
            <a:r>
              <a:rPr lang="en-US" sz="2000" b="1" u="sng"/>
              <a:t>:</a:t>
            </a:r>
            <a:r>
              <a:rPr lang="en-US" sz="1600"/>
              <a:t> </a:t>
            </a:r>
            <a:r>
              <a:rPr lang="en-US" sz="24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pic>
        <p:nvPicPr>
          <p:cNvPr id="15366" name="Picture 16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Rectangle 17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68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32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16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55838"/>
            <a:ext cx="8153400" cy="1020762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  12. Nguyễn Trường Tộ đã trình lên vua Tự Đức bản điều trần trong đó bày tỏ 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276600"/>
            <a:ext cx="8382000" cy="3535363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003300"/>
                </a:solidFill>
              </a:rPr>
              <a:t>a) Mở rộng quan hệ ngoại giao với nhiều nước, thông thương với thế giới, thuê chuyên gia giúp ta khai thác tài nguyên thiên nhiên.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003300"/>
                </a:solidFill>
              </a:rPr>
              <a:t>b)  Đề nghị không cho nước ngoài vào nước ta làm ăn, buôn bán. 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003300"/>
                </a:solidFill>
              </a:rPr>
              <a:t>c)  Mở trường dạy học đóng tàu, đúc súng.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003300"/>
                </a:solidFill>
              </a:rPr>
              <a:t>d)  Câu a và c đúng.</a:t>
            </a:r>
          </a:p>
        </p:txBody>
      </p:sp>
      <p:sp>
        <p:nvSpPr>
          <p:cNvPr id="16388" name="Rectangle 8"/>
          <p:cNvSpPr>
            <a:spLocks noChangeArrowheads="1"/>
          </p:cNvSpPr>
          <p:nvPr/>
        </p:nvSpPr>
        <p:spPr bwMode="auto">
          <a:xfrm>
            <a:off x="3581400" y="762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16389" name="Rectangle 9"/>
          <p:cNvSpPr>
            <a:spLocks noChangeArrowheads="1"/>
          </p:cNvSpPr>
          <p:nvPr/>
        </p:nvSpPr>
        <p:spPr bwMode="auto">
          <a:xfrm>
            <a:off x="0" y="665163"/>
            <a:ext cx="8915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</a:rPr>
              <a:t>Tiết 11</a:t>
            </a:r>
            <a:r>
              <a:rPr lang="en-US" sz="2400" b="1" u="sng"/>
              <a:t>:</a:t>
            </a:r>
            <a:r>
              <a:rPr lang="en-US" sz="1600" b="1"/>
              <a:t> </a:t>
            </a:r>
            <a:r>
              <a:rPr lang="en-US" sz="24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pic>
        <p:nvPicPr>
          <p:cNvPr id="16390" name="Picture 16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Rectangle 17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24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752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09800"/>
            <a:ext cx="8229600" cy="1143000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  13. Khẩu hiệu nào được nêu ra trong phong trào xô viết Nghệ - Tĩnh 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276600"/>
            <a:ext cx="7010400" cy="2362200"/>
          </a:xfrm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Đả đảo đế quốc! Đả đảo Nam triều!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Nhà máy về tay thợ thuyền!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Ruộng đất về tay dân cày!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Tất cả đều đúng.</a:t>
            </a:r>
          </a:p>
        </p:txBody>
      </p:sp>
      <p:sp>
        <p:nvSpPr>
          <p:cNvPr id="17412" name="Rectangle 8"/>
          <p:cNvSpPr>
            <a:spLocks noChangeArrowheads="1"/>
          </p:cNvSpPr>
          <p:nvPr/>
        </p:nvSpPr>
        <p:spPr bwMode="auto">
          <a:xfrm>
            <a:off x="3657600" y="152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17413" name="Rectangle 9"/>
          <p:cNvSpPr>
            <a:spLocks noChangeArrowheads="1"/>
          </p:cNvSpPr>
          <p:nvPr/>
        </p:nvSpPr>
        <p:spPr bwMode="auto">
          <a:xfrm>
            <a:off x="457200" y="665163"/>
            <a:ext cx="8458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Tiết 11</a:t>
            </a:r>
            <a:r>
              <a:rPr lang="en-US" sz="2000" b="1" u="sng"/>
              <a:t>:</a:t>
            </a:r>
            <a:r>
              <a:rPr lang="en-US" sz="1600"/>
              <a:t> </a:t>
            </a:r>
            <a:r>
              <a:rPr lang="en-US" sz="24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pic>
        <p:nvPicPr>
          <p:cNvPr id="17414" name="Picture 16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Rectangle 17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96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33600"/>
            <a:ext cx="8229600" cy="1143000"/>
          </a:xfrm>
        </p:spPr>
        <p:txBody>
          <a:bodyPr/>
          <a:lstStyle/>
          <a:p>
            <a:pPr algn="just" eaLnBrk="1" hangingPunct="1"/>
            <a:r>
              <a:rPr lang="en-US" sz="3200" b="1" smtClean="0">
                <a:solidFill>
                  <a:srgbClr val="000066"/>
                </a:solidFill>
              </a:rPr>
              <a:t>   14. Hội nghị thành lập Đảng được tổ chức vào ngày tháng năm nào, ở đâu 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200400"/>
            <a:ext cx="5791200" cy="24384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b="1" smtClean="0">
                <a:solidFill>
                  <a:srgbClr val="003300"/>
                </a:solidFill>
              </a:rPr>
              <a:t> 2 – 3 – 1930, ở Hồng Kông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b="1" smtClean="0">
                <a:solidFill>
                  <a:srgbClr val="003300"/>
                </a:solidFill>
              </a:rPr>
              <a:t> 3 – 2 – 1930, ở Hồng Kông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b="1" smtClean="0">
                <a:solidFill>
                  <a:srgbClr val="003300"/>
                </a:solidFill>
              </a:rPr>
              <a:t> 2 – 3 – 1929, ở Xiêm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en-US" b="1" smtClean="0">
                <a:solidFill>
                  <a:srgbClr val="003300"/>
                </a:solidFill>
              </a:rPr>
              <a:t> 3 – 2 – 1929, ở Xiêm</a:t>
            </a:r>
            <a:r>
              <a:rPr lang="en-US" b="1" smtClean="0"/>
              <a:t> </a:t>
            </a:r>
          </a:p>
        </p:txBody>
      </p:sp>
      <p:sp>
        <p:nvSpPr>
          <p:cNvPr id="18436" name="Rectangle 8"/>
          <p:cNvSpPr>
            <a:spLocks noChangeArrowheads="1"/>
          </p:cNvSpPr>
          <p:nvPr/>
        </p:nvSpPr>
        <p:spPr bwMode="auto">
          <a:xfrm>
            <a:off x="3657600" y="1524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18437" name="Rectangle 9"/>
          <p:cNvSpPr>
            <a:spLocks noChangeArrowheads="1"/>
          </p:cNvSpPr>
          <p:nvPr/>
        </p:nvSpPr>
        <p:spPr bwMode="auto">
          <a:xfrm>
            <a:off x="457200" y="665163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Tiết 11</a:t>
            </a:r>
            <a:r>
              <a:rPr lang="en-US" sz="2000" b="1" u="sng"/>
              <a:t>:</a:t>
            </a:r>
            <a:r>
              <a:rPr lang="en-US"/>
              <a:t> </a:t>
            </a:r>
            <a:r>
              <a:rPr lang="en-US" sz="28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pic>
        <p:nvPicPr>
          <p:cNvPr id="18438" name="Picture 18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Rectangle 19"/>
          <p:cNvSpPr>
            <a:spLocks noChangeArrowheads="1"/>
          </p:cNvSpPr>
          <p:nvPr/>
        </p:nvSpPr>
        <p:spPr bwMode="auto">
          <a:xfrm>
            <a:off x="533400" y="1676400"/>
            <a:ext cx="7391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66"/>
                </a:solidFill>
              </a:rPr>
              <a:t>Phần 1 :</a:t>
            </a:r>
            <a:r>
              <a:rPr lang="en-US" sz="3200" b="1">
                <a:solidFill>
                  <a:srgbClr val="FF0000"/>
                </a:solidFill>
              </a:rPr>
              <a:t> Trò chơi “Ai đúng, ai sai”</a:t>
            </a:r>
            <a:endParaRPr lang="en-US" sz="32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2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12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 bi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47650" y="152400"/>
            <a:ext cx="8610600" cy="723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Kĩ năng:</a:t>
            </a:r>
            <a:r>
              <a:rPr lang="pt-BR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Nêu được những mốc thời gian , những sự kiện lịch sử tiêu biểu từ năm 1858 đến năm 1945.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Phẩm chất:</a:t>
            </a:r>
            <a:r>
              <a:rPr lang="pt-BR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Thích tìm hiểu lịch sử nước nhà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sán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g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tòi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tiễn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1014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3657600" y="762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457200" y="665163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Tiết 11</a:t>
            </a:r>
            <a:r>
              <a:rPr lang="en-US" sz="2000" b="1" u="sng"/>
              <a:t>:</a:t>
            </a:r>
            <a:r>
              <a:rPr lang="en-US"/>
              <a:t> </a:t>
            </a:r>
            <a:r>
              <a:rPr lang="en-US" sz="28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pic>
        <p:nvPicPr>
          <p:cNvPr id="19460" name="Picture 7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5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8"/>
          <p:cNvSpPr>
            <a:spLocks noChangeArrowheads="1"/>
          </p:cNvSpPr>
          <p:nvPr/>
        </p:nvSpPr>
        <p:spPr bwMode="auto">
          <a:xfrm>
            <a:off x="457200" y="1736725"/>
            <a:ext cx="8610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66"/>
                </a:solidFill>
              </a:rPr>
              <a:t>Phần 2 :</a:t>
            </a:r>
            <a:r>
              <a:rPr lang="en-US" sz="3200" b="1">
                <a:solidFill>
                  <a:srgbClr val="FF0000"/>
                </a:solidFill>
              </a:rPr>
              <a:t> Trò chơi “Nhìn hình đoán sự kiện”</a:t>
            </a:r>
          </a:p>
          <a:p>
            <a:pPr>
              <a:spcBef>
                <a:spcPct val="50000"/>
              </a:spcBef>
            </a:pPr>
            <a:endParaRPr lang="en-US" sz="32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2" name="Picture 4" descr="td"/>
          <p:cNvPicPr>
            <a:picLocks noChangeAspect="1" noChangeArrowheads="1"/>
          </p:cNvPicPr>
          <p:nvPr/>
        </p:nvPicPr>
        <p:blipFill>
          <a:blip r:embed="rId3">
            <a:lum bright="6000" contrast="24000"/>
          </a:blip>
          <a:srcRect/>
          <a:stretch>
            <a:fillRect/>
          </a:stretch>
        </p:blipFill>
        <p:spPr bwMode="auto">
          <a:xfrm>
            <a:off x="2209800" y="1371600"/>
            <a:ext cx="691197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152400" y="1752600"/>
            <a:ext cx="1981200" cy="3108325"/>
          </a:xfrm>
          <a:prstGeom prst="rect">
            <a:avLst/>
          </a:prstGeom>
          <a:noFill/>
          <a:ln w="19050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>
                <a:solidFill>
                  <a:srgbClr val="000066"/>
                </a:solidFill>
              </a:rPr>
              <a:t>Nhìn bức tranh này nhắc em nhớ đến sự kiện lịch sử nào ?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152400" y="1905000"/>
            <a:ext cx="1981200" cy="3108325"/>
          </a:xfrm>
          <a:prstGeom prst="rect">
            <a:avLst/>
          </a:prstGeom>
          <a:noFill/>
          <a:ln w="19050">
            <a:solidFill>
              <a:srgbClr val="00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66"/>
                </a:solidFill>
              </a:rPr>
              <a:t>Trương Định quyết định ở lại cùng nhân đánh giặc.</a:t>
            </a:r>
          </a:p>
        </p:txBody>
      </p:sp>
      <p:sp>
        <p:nvSpPr>
          <p:cNvPr id="20485" name="Rectangle 11"/>
          <p:cNvSpPr>
            <a:spLocks noChangeArrowheads="1"/>
          </p:cNvSpPr>
          <p:nvPr/>
        </p:nvSpPr>
        <p:spPr bwMode="auto">
          <a:xfrm>
            <a:off x="3657600" y="3048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20486" name="Rectangle 14"/>
          <p:cNvSpPr>
            <a:spLocks noChangeArrowheads="1"/>
          </p:cNvSpPr>
          <p:nvPr/>
        </p:nvSpPr>
        <p:spPr bwMode="auto">
          <a:xfrm>
            <a:off x="533400" y="838200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2 :</a:t>
            </a:r>
            <a:r>
              <a:rPr lang="en-US" sz="2800" b="1">
                <a:solidFill>
                  <a:srgbClr val="FF0000"/>
                </a:solidFill>
              </a:rPr>
              <a:t> Trò chơi “Nhìn hình đoán sự kiện”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6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5" grpId="0" animBg="1"/>
      <p:bldP spid="78855" grpId="1" animBg="1"/>
      <p:bldP spid="7885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ChangeArrowheads="1"/>
          </p:cNvSpPr>
          <p:nvPr/>
        </p:nvSpPr>
        <p:spPr bwMode="auto">
          <a:xfrm>
            <a:off x="3657600" y="3048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457200" y="2611438"/>
            <a:ext cx="4419600" cy="1816100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i="1">
                <a:solidFill>
                  <a:srgbClr val="000066"/>
                </a:solidFill>
              </a:rPr>
              <a:t>Người trong ảnh là Phan Bội Châu với sự kiện lịch sử là Phong trào Đông Du.</a:t>
            </a:r>
          </a:p>
        </p:txBody>
      </p:sp>
      <p:pic>
        <p:nvPicPr>
          <p:cNvPr id="21508" name="Picture 10" descr="Tien Boi 1"/>
          <p:cNvPicPr>
            <a:picLocks noChangeAspect="1" noChangeArrowheads="1"/>
          </p:cNvPicPr>
          <p:nvPr/>
        </p:nvPicPr>
        <p:blipFill>
          <a:blip r:embed="rId3"/>
          <a:srcRect t="47778" r="51645" b="1111"/>
          <a:stretch>
            <a:fillRect/>
          </a:stretch>
        </p:blipFill>
        <p:spPr bwMode="auto">
          <a:xfrm>
            <a:off x="4953000" y="1219200"/>
            <a:ext cx="4191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0" y="3028950"/>
            <a:ext cx="5105400" cy="954088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Người trong ảnh là ai ? Sự kiện lịch sử liên quan là gì ?</a:t>
            </a:r>
          </a:p>
        </p:txBody>
      </p:sp>
      <p:sp>
        <p:nvSpPr>
          <p:cNvPr id="21510" name="Rectangle 13"/>
          <p:cNvSpPr>
            <a:spLocks noChangeArrowheads="1"/>
          </p:cNvSpPr>
          <p:nvPr/>
        </p:nvSpPr>
        <p:spPr bwMode="auto">
          <a:xfrm>
            <a:off x="533400" y="838200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2 :</a:t>
            </a:r>
            <a:r>
              <a:rPr lang="en-US" sz="2800" b="1">
                <a:solidFill>
                  <a:srgbClr val="FF0000"/>
                </a:solidFill>
              </a:rPr>
              <a:t> Trò chơi “Nhìn hình đoán sự kiện”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5" grpId="0" animBg="1"/>
      <p:bldP spid="8090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ChangeArrowheads="1"/>
          </p:cNvSpPr>
          <p:nvPr/>
        </p:nvSpPr>
        <p:spPr bwMode="auto">
          <a:xfrm>
            <a:off x="3657600" y="3048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152400" y="1828800"/>
            <a:ext cx="2057400" cy="3970338"/>
          </a:xfrm>
          <a:prstGeom prst="rect">
            <a:avLst/>
          </a:prstGeom>
          <a:noFill/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Đây là phong trào đấu tranh chống Pháp. Hãy cho biết đó là phong trào gì ?</a:t>
            </a:r>
          </a:p>
        </p:txBody>
      </p:sp>
      <p:pic>
        <p:nvPicPr>
          <p:cNvPr id="82953" name="Picture 9" descr="Xo Viet Nghe  -Tinh"/>
          <p:cNvPicPr>
            <a:picLocks noChangeAspect="1" noChangeArrowheads="1"/>
          </p:cNvPicPr>
          <p:nvPr/>
        </p:nvPicPr>
        <p:blipFill>
          <a:blip r:embed="rId3">
            <a:lum contrast="18000"/>
          </a:blip>
          <a:srcRect/>
          <a:stretch>
            <a:fillRect/>
          </a:stretch>
        </p:blipFill>
        <p:spPr bwMode="auto">
          <a:xfrm>
            <a:off x="2286000" y="1371600"/>
            <a:ext cx="6837363" cy="542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152400" y="2514600"/>
            <a:ext cx="2057400" cy="1816100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Phong trào Xô Viết Nghệ - Tĩnh</a:t>
            </a:r>
          </a:p>
        </p:txBody>
      </p:sp>
      <p:sp>
        <p:nvSpPr>
          <p:cNvPr id="22534" name="Rectangle 12"/>
          <p:cNvSpPr>
            <a:spLocks noChangeArrowheads="1"/>
          </p:cNvSpPr>
          <p:nvPr/>
        </p:nvSpPr>
        <p:spPr bwMode="auto">
          <a:xfrm>
            <a:off x="533400" y="838200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2 :</a:t>
            </a:r>
            <a:r>
              <a:rPr lang="en-US" sz="2800" b="1">
                <a:solidFill>
                  <a:srgbClr val="FF0000"/>
                </a:solidFill>
              </a:rPr>
              <a:t> Trò chơi “Nhìn hình đoán sự kiện”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20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2" grpId="0" animBg="1"/>
      <p:bldP spid="82952" grpId="1" animBg="1"/>
      <p:bldP spid="8295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bandaosontra_t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295400"/>
            <a:ext cx="8382000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609600" y="6400800"/>
            <a:ext cx="7924800" cy="400050"/>
          </a:xfrm>
          <a:prstGeom prst="rect">
            <a:avLst/>
          </a:prstGeom>
          <a:noFill/>
          <a:ln w="2857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NHÌN HÌNH CHO BIẾT ĐÂY LÀ SỰ KIỆN GÌ ?</a:t>
            </a:r>
          </a:p>
        </p:txBody>
      </p:sp>
      <p:sp>
        <p:nvSpPr>
          <p:cNvPr id="23556" name="Rectangle 8"/>
          <p:cNvSpPr>
            <a:spLocks noChangeArrowheads="1"/>
          </p:cNvSpPr>
          <p:nvPr/>
        </p:nvSpPr>
        <p:spPr bwMode="auto">
          <a:xfrm>
            <a:off x="3657600" y="3048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99340" name="Text Box 12"/>
          <p:cNvSpPr txBox="1">
            <a:spLocks noChangeArrowheads="1"/>
          </p:cNvSpPr>
          <p:nvPr/>
        </p:nvSpPr>
        <p:spPr bwMode="auto">
          <a:xfrm>
            <a:off x="762000" y="6400800"/>
            <a:ext cx="7924800" cy="400050"/>
          </a:xfrm>
          <a:prstGeom prst="rect">
            <a:avLst/>
          </a:prstGeom>
          <a:noFill/>
          <a:ln w="2857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THỰC DÂN PHÁP XÂM LƯỢC NƯỚC TA ( 1 / 9 / 1858 )</a:t>
            </a:r>
          </a:p>
        </p:txBody>
      </p:sp>
      <p:sp>
        <p:nvSpPr>
          <p:cNvPr id="23558" name="Rectangle 14"/>
          <p:cNvSpPr>
            <a:spLocks noChangeArrowheads="1"/>
          </p:cNvSpPr>
          <p:nvPr/>
        </p:nvSpPr>
        <p:spPr bwMode="auto">
          <a:xfrm>
            <a:off x="533400" y="838200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2 :</a:t>
            </a:r>
            <a:r>
              <a:rPr lang="en-US" sz="2800" b="1">
                <a:solidFill>
                  <a:srgbClr val="FF0000"/>
                </a:solidFill>
              </a:rPr>
              <a:t> Trò chơi “Nhìn hình đoán sự kiện”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3" grpId="0"/>
      <p:bldP spid="9934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3525" y="1295400"/>
            <a:ext cx="8610600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533400" y="6400800"/>
            <a:ext cx="8077200" cy="400050"/>
          </a:xfrm>
          <a:prstGeom prst="rect">
            <a:avLst/>
          </a:prstGeom>
          <a:noFill/>
          <a:ln w="2857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NHÌN HÌNH CHO BIẾT ĐÂY LÀ SỰ KIỆN GÌ ?</a:t>
            </a:r>
          </a:p>
        </p:txBody>
      </p:sp>
      <p:sp>
        <p:nvSpPr>
          <p:cNvPr id="24580" name="Rectangle 8"/>
          <p:cNvSpPr>
            <a:spLocks noChangeArrowheads="1"/>
          </p:cNvSpPr>
          <p:nvPr/>
        </p:nvSpPr>
        <p:spPr bwMode="auto">
          <a:xfrm>
            <a:off x="3657600" y="3048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101386" name="Text Box 10"/>
          <p:cNvSpPr txBox="1">
            <a:spLocks noChangeArrowheads="1"/>
          </p:cNvSpPr>
          <p:nvPr/>
        </p:nvSpPr>
        <p:spPr bwMode="auto">
          <a:xfrm>
            <a:off x="685800" y="6400800"/>
            <a:ext cx="8077200" cy="400050"/>
          </a:xfrm>
          <a:prstGeom prst="rect">
            <a:avLst/>
          </a:prstGeom>
          <a:noFill/>
          <a:ln w="2857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CUỘC PHẢN CÔNG Ở KINH THÀNH HUẾ ( 5 / 7 / 1885 )</a:t>
            </a:r>
          </a:p>
        </p:txBody>
      </p:sp>
      <p:sp>
        <p:nvSpPr>
          <p:cNvPr id="24582" name="Rectangle 12"/>
          <p:cNvSpPr>
            <a:spLocks noChangeArrowheads="1"/>
          </p:cNvSpPr>
          <p:nvPr/>
        </p:nvSpPr>
        <p:spPr bwMode="auto">
          <a:xfrm>
            <a:off x="533400" y="838200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2 :</a:t>
            </a:r>
            <a:r>
              <a:rPr lang="en-US" sz="2800" b="1">
                <a:solidFill>
                  <a:srgbClr val="FF0000"/>
                </a:solidFill>
              </a:rPr>
              <a:t> Trò chơi “Nhìn hình đoán sự kiện”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143000"/>
            <a:ext cx="4038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5" descr="Tuyenngondocla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1143000"/>
            <a:ext cx="4673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457200" y="6400800"/>
            <a:ext cx="8305800" cy="400050"/>
          </a:xfrm>
          <a:prstGeom prst="rect">
            <a:avLst/>
          </a:prstGeom>
          <a:noFill/>
          <a:ln w="2857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BÁC HỒ ĐỌC TUYÊN NGÔN ĐỘC LẬP ( 2 / 9 / 1945 )</a:t>
            </a:r>
          </a:p>
        </p:txBody>
      </p:sp>
      <p:sp>
        <p:nvSpPr>
          <p:cNvPr id="25605" name="Rectangle 9"/>
          <p:cNvSpPr>
            <a:spLocks noChangeArrowheads="1"/>
          </p:cNvSpPr>
          <p:nvPr/>
        </p:nvSpPr>
        <p:spPr bwMode="auto">
          <a:xfrm>
            <a:off x="3657600" y="3048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105483" name="Text Box 11"/>
          <p:cNvSpPr txBox="1">
            <a:spLocks noChangeArrowheads="1"/>
          </p:cNvSpPr>
          <p:nvPr/>
        </p:nvSpPr>
        <p:spPr bwMode="auto">
          <a:xfrm>
            <a:off x="533400" y="6400800"/>
            <a:ext cx="8077200" cy="400050"/>
          </a:xfrm>
          <a:prstGeom prst="rect">
            <a:avLst/>
          </a:prstGeom>
          <a:noFill/>
          <a:ln w="28575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66"/>
                </a:solidFill>
              </a:rPr>
              <a:t>NHÌN HÌNH CHO BIẾT ĐÂY LÀ SỰ KIỆN GÌ ?</a:t>
            </a:r>
          </a:p>
        </p:txBody>
      </p:sp>
      <p:sp>
        <p:nvSpPr>
          <p:cNvPr id="25607" name="Rectangle 13"/>
          <p:cNvSpPr>
            <a:spLocks noChangeArrowheads="1"/>
          </p:cNvSpPr>
          <p:nvPr/>
        </p:nvSpPr>
        <p:spPr bwMode="auto">
          <a:xfrm>
            <a:off x="533400" y="838200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2 :</a:t>
            </a:r>
            <a:r>
              <a:rPr lang="en-US" sz="2800" b="1">
                <a:solidFill>
                  <a:srgbClr val="FF0000"/>
                </a:solidFill>
              </a:rPr>
              <a:t> Trò chơi “Nhìn hình đoán sự kiện”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05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971800" y="1858963"/>
            <a:ext cx="617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3 : </a:t>
            </a:r>
            <a:r>
              <a:rPr lang="en-US" sz="2800" b="1">
                <a:solidFill>
                  <a:srgbClr val="FF0000"/>
                </a:solidFill>
              </a:rPr>
              <a:t>Trò chơi “Đố vui lịch sử”</a:t>
            </a:r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304800" y="3214688"/>
            <a:ext cx="160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u="sng">
                <a:latin typeface="Arial"/>
              </a:rPr>
              <a:t>Câu 1</a:t>
            </a:r>
            <a:r>
              <a:rPr lang="en-US" sz="2400" b="1">
                <a:latin typeface="Arial"/>
              </a:rPr>
              <a:t> :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endParaRPr lang="en-US" sz="2400" b="1" i="1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685800" y="3214688"/>
            <a:ext cx="79248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i="1"/>
              <a:t>Thôi đành đắc tội khi quân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i="1"/>
              <a:t>Cùng dân ở lại cầm gươm diệt thù.</a:t>
            </a:r>
          </a:p>
          <a:p>
            <a:pPr algn="r" eaLnBrk="0" hangingPunct="0">
              <a:spcBef>
                <a:spcPct val="50000"/>
              </a:spcBef>
            </a:pPr>
            <a:r>
              <a:rPr lang="en-US" sz="3200" b="1" i="1"/>
              <a:t>(Đố biết là ai ?)</a:t>
            </a: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2438400" y="5597525"/>
            <a:ext cx="3352800" cy="58420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 i="1">
                <a:solidFill>
                  <a:srgbClr val="003300"/>
                </a:solidFill>
                <a:latin typeface="Arial"/>
              </a:rPr>
              <a:t>Trương Định</a:t>
            </a:r>
            <a:r>
              <a:rPr lang="en-US" sz="3200" b="1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0" y="1676400"/>
            <a:ext cx="25146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200" b="1"/>
              <a:t>Bắt đầu</a:t>
            </a:r>
          </a:p>
        </p:txBody>
      </p:sp>
      <p:sp>
        <p:nvSpPr>
          <p:cNvPr id="124935" name="Text Box 7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10</a:t>
            </a:r>
          </a:p>
        </p:txBody>
      </p:sp>
      <p:sp>
        <p:nvSpPr>
          <p:cNvPr id="124936" name="Text Box 8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9</a:t>
            </a:r>
          </a:p>
        </p:txBody>
      </p:sp>
      <p:sp>
        <p:nvSpPr>
          <p:cNvPr id="124937" name="Text Box 9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8</a:t>
            </a:r>
          </a:p>
        </p:txBody>
      </p:sp>
      <p:sp>
        <p:nvSpPr>
          <p:cNvPr id="124938" name="Text Box 10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7</a:t>
            </a:r>
          </a:p>
        </p:txBody>
      </p:sp>
      <p:sp>
        <p:nvSpPr>
          <p:cNvPr id="124939" name="Text Box 11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6</a:t>
            </a:r>
          </a:p>
        </p:txBody>
      </p:sp>
      <p:sp>
        <p:nvSpPr>
          <p:cNvPr id="124940" name="Text Box 12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5</a:t>
            </a:r>
          </a:p>
        </p:txBody>
      </p:sp>
      <p:sp>
        <p:nvSpPr>
          <p:cNvPr id="124941" name="Text Box 13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4</a:t>
            </a:r>
          </a:p>
        </p:txBody>
      </p:sp>
      <p:sp>
        <p:nvSpPr>
          <p:cNvPr id="124942" name="Text Box 14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3</a:t>
            </a:r>
          </a:p>
        </p:txBody>
      </p:sp>
      <p:sp>
        <p:nvSpPr>
          <p:cNvPr id="124943" name="Text Box 15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2</a:t>
            </a:r>
          </a:p>
        </p:txBody>
      </p:sp>
      <p:sp>
        <p:nvSpPr>
          <p:cNvPr id="124944" name="Text Box 16"/>
          <p:cNvSpPr txBox="1">
            <a:spLocks noChangeArrowheads="1"/>
          </p:cNvSpPr>
          <p:nvPr/>
        </p:nvSpPr>
        <p:spPr bwMode="auto">
          <a:xfrm>
            <a:off x="228600" y="1873250"/>
            <a:ext cx="1371600" cy="584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A3C80"/>
                </a:solidFill>
              </a:rPr>
              <a:t>1</a:t>
            </a:r>
          </a:p>
        </p:txBody>
      </p:sp>
      <p:sp>
        <p:nvSpPr>
          <p:cNvPr id="124945" name="Text Box 17"/>
          <p:cNvSpPr txBox="1">
            <a:spLocks noChangeArrowheads="1"/>
          </p:cNvSpPr>
          <p:nvPr/>
        </p:nvSpPr>
        <p:spPr bwMode="auto">
          <a:xfrm>
            <a:off x="0" y="1828800"/>
            <a:ext cx="2438400" cy="646113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</a:rPr>
              <a:t>Hết giờ</a:t>
            </a:r>
          </a:p>
        </p:txBody>
      </p:sp>
      <p:grpSp>
        <p:nvGrpSpPr>
          <p:cNvPr id="26642" name="Group 22"/>
          <p:cNvGrpSpPr>
            <a:grpSpLocks/>
          </p:cNvGrpSpPr>
          <p:nvPr/>
        </p:nvGrpSpPr>
        <p:grpSpPr bwMode="auto">
          <a:xfrm>
            <a:off x="457200" y="0"/>
            <a:ext cx="8458200" cy="1495425"/>
            <a:chOff x="288" y="0"/>
            <a:chExt cx="5328" cy="942"/>
          </a:xfrm>
        </p:grpSpPr>
        <p:sp>
          <p:nvSpPr>
            <p:cNvPr id="26643" name="Text Box 23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26644" name="Rectangle 24"/>
            <p:cNvSpPr>
              <a:spLocks noChangeArrowheads="1"/>
            </p:cNvSpPr>
            <p:nvPr/>
          </p:nvSpPr>
          <p:spPr bwMode="auto">
            <a:xfrm>
              <a:off x="2304" y="192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26645" name="Rectangle 25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</a:t>
              </a:r>
              <a:r>
                <a:rPr lang="en-US" sz="2000" b="1" u="sng"/>
                <a:t>:</a:t>
              </a:r>
              <a:r>
                <a:rPr lang="en-US" sz="1600"/>
                <a:t>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8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0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10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10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10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10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10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10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1000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1000"/>
                                        <p:tgtEl>
                                          <p:spTgt spid="1249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/>
      <p:bldP spid="124932" grpId="0"/>
      <p:bldP spid="124933" grpId="0" animBg="1"/>
      <p:bldP spid="124934" grpId="0" animBg="1"/>
      <p:bldP spid="124934" grpId="1" animBg="1"/>
      <p:bldP spid="124935" grpId="0" animBg="1"/>
      <p:bldP spid="124935" grpId="1" animBg="1"/>
      <p:bldP spid="124936" grpId="0" animBg="1"/>
      <p:bldP spid="124936" grpId="1" animBg="1"/>
      <p:bldP spid="124937" grpId="0" animBg="1"/>
      <p:bldP spid="124937" grpId="1" animBg="1"/>
      <p:bldP spid="124938" grpId="0" animBg="1"/>
      <p:bldP spid="124938" grpId="1" animBg="1"/>
      <p:bldP spid="124939" grpId="0" animBg="1"/>
      <p:bldP spid="124939" grpId="1" animBg="1"/>
      <p:bldP spid="124940" grpId="0" animBg="1"/>
      <p:bldP spid="124940" grpId="1" animBg="1"/>
      <p:bldP spid="124941" grpId="0" animBg="1"/>
      <p:bldP spid="124941" grpId="1" animBg="1"/>
      <p:bldP spid="124942" grpId="0" animBg="1"/>
      <p:bldP spid="124942" grpId="1" animBg="1"/>
      <p:bldP spid="124943" grpId="0" animBg="1"/>
      <p:bldP spid="124943" grpId="1" animBg="1"/>
      <p:bldP spid="124944" grpId="0" animBg="1"/>
      <p:bldP spid="124944" grpId="1" animBg="1"/>
      <p:bldP spid="12494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0" y="2667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u="sng">
                <a:latin typeface="Arial"/>
              </a:rPr>
              <a:t>Câu 2</a:t>
            </a:r>
            <a:r>
              <a:rPr lang="en-US" sz="2400" b="1">
                <a:latin typeface="Arial"/>
              </a:rPr>
              <a:t>: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endParaRPr lang="en-US" sz="2400" b="1" i="1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152400" y="2590800"/>
            <a:ext cx="87630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i="1"/>
              <a:t>Kinh thành đang giấc ngủ say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i="1"/>
              <a:t>Bỗng đâu sấm lửa sáng lòng Hương Giang.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i="1"/>
              <a:t>Giặc Tây sửng sốt kinh hoàng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i="1"/>
              <a:t>Doàn quân phản kích tiến vào đế Kinh.</a:t>
            </a:r>
          </a:p>
          <a:p>
            <a:pPr algn="r" eaLnBrk="0" hangingPunct="0">
              <a:spcBef>
                <a:spcPct val="50000"/>
              </a:spcBef>
            </a:pPr>
            <a:r>
              <a:rPr lang="en-US" sz="3200" b="1" i="1">
                <a:solidFill>
                  <a:srgbClr val="000066"/>
                </a:solidFill>
              </a:rPr>
              <a:t>(Đây là sự kiện gì ?)</a:t>
            </a: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76200" y="5705475"/>
            <a:ext cx="3429000" cy="954088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i="1">
                <a:solidFill>
                  <a:srgbClr val="003300"/>
                </a:solidFill>
                <a:latin typeface="Arial"/>
              </a:rPr>
              <a:t>Cuộc phản công ở Kinh thành Huế</a:t>
            </a:r>
            <a:r>
              <a:rPr lang="en-US" sz="2800" b="1" i="1">
                <a:solidFill>
                  <a:srgbClr val="FF0066"/>
                </a:solidFill>
                <a:latin typeface="Arial"/>
              </a:rPr>
              <a:t> </a:t>
            </a:r>
            <a:endParaRPr lang="en-US" sz="3200" b="1" i="1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10</a:t>
            </a:r>
          </a:p>
        </p:txBody>
      </p:sp>
      <p:sp>
        <p:nvSpPr>
          <p:cNvPr id="126982" name="Text Box 6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126984" name="Text Box 8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126985" name="Text Box 9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126986" name="Text Box 10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126987" name="Text Box 11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26988" name="Text Box 12"/>
          <p:cNvSpPr txBox="1">
            <a:spLocks noChangeArrowheads="1"/>
          </p:cNvSpPr>
          <p:nvPr/>
        </p:nvSpPr>
        <p:spPr bwMode="auto">
          <a:xfrm>
            <a:off x="838200" y="19812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26989" name="Text Box 13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26990" name="Text Box 14"/>
          <p:cNvSpPr txBox="1">
            <a:spLocks noChangeArrowheads="1"/>
          </p:cNvSpPr>
          <p:nvPr/>
        </p:nvSpPr>
        <p:spPr bwMode="auto">
          <a:xfrm>
            <a:off x="838200" y="19812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26991" name="Text Box 15"/>
          <p:cNvSpPr txBox="1">
            <a:spLocks noChangeArrowheads="1"/>
          </p:cNvSpPr>
          <p:nvPr/>
        </p:nvSpPr>
        <p:spPr bwMode="auto">
          <a:xfrm>
            <a:off x="304800" y="1900238"/>
            <a:ext cx="2438400" cy="646112"/>
          </a:xfrm>
          <a:prstGeom prst="rect">
            <a:avLst/>
          </a:prstGeom>
          <a:solidFill>
            <a:srgbClr val="0033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>
                <a:solidFill>
                  <a:srgbClr val="FFFF00"/>
                </a:solidFill>
              </a:rPr>
              <a:t>Hết giờ</a:t>
            </a:r>
          </a:p>
        </p:txBody>
      </p:sp>
      <p:sp>
        <p:nvSpPr>
          <p:cNvPr id="126992" name="Rectangle 16"/>
          <p:cNvSpPr>
            <a:spLocks noChangeArrowheads="1"/>
          </p:cNvSpPr>
          <p:nvPr/>
        </p:nvSpPr>
        <p:spPr bwMode="auto">
          <a:xfrm>
            <a:off x="228600" y="1600200"/>
            <a:ext cx="2514600" cy="1066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solidFill>
                  <a:srgbClr val="FFFF00"/>
                </a:solidFill>
              </a:rPr>
              <a:t>Bắt đầu</a:t>
            </a:r>
          </a:p>
        </p:txBody>
      </p:sp>
      <p:sp>
        <p:nvSpPr>
          <p:cNvPr id="27665" name="Rectangle 23"/>
          <p:cNvSpPr>
            <a:spLocks noChangeArrowheads="1"/>
          </p:cNvSpPr>
          <p:nvPr/>
        </p:nvSpPr>
        <p:spPr bwMode="auto">
          <a:xfrm>
            <a:off x="3886200" y="3048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27666" name="Rectangle 24"/>
          <p:cNvSpPr>
            <a:spLocks noChangeArrowheads="1"/>
          </p:cNvSpPr>
          <p:nvPr/>
        </p:nvSpPr>
        <p:spPr bwMode="auto">
          <a:xfrm>
            <a:off x="685800" y="76200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Tiết 11</a:t>
            </a:r>
            <a:r>
              <a:rPr lang="en-US" sz="1600" b="1" u="sng"/>
              <a:t>:</a:t>
            </a:r>
            <a:r>
              <a:rPr lang="en-US" sz="1600"/>
              <a:t> </a:t>
            </a:r>
            <a:r>
              <a:rPr lang="en-US" sz="24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sp>
        <p:nvSpPr>
          <p:cNvPr id="27667" name="Text Box 27"/>
          <p:cNvSpPr txBox="1">
            <a:spLocks noChangeArrowheads="1"/>
          </p:cNvSpPr>
          <p:nvPr/>
        </p:nvSpPr>
        <p:spPr bwMode="auto">
          <a:xfrm>
            <a:off x="2971800" y="1858963"/>
            <a:ext cx="617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3 : </a:t>
            </a:r>
            <a:r>
              <a:rPr lang="en-US" sz="2800" b="1">
                <a:solidFill>
                  <a:srgbClr val="FF0000"/>
                </a:solidFill>
              </a:rPr>
              <a:t>Trò chơi “Đố vui lịch sử”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6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26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6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6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6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8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0" dur="500"/>
                                        <p:tgtEl>
                                          <p:spTgt spid="1269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10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10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1000"/>
                                        <p:tgtEl>
                                          <p:spTgt spid="1269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1269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1000"/>
                                        <p:tgtEl>
                                          <p:spTgt spid="1269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1269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1000"/>
                                        <p:tgtEl>
                                          <p:spTgt spid="1269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1269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1000"/>
                                        <p:tgtEl>
                                          <p:spTgt spid="1269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1269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1000"/>
                                        <p:tgtEl>
                                          <p:spTgt spid="126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1269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26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/>
      <p:bldP spid="126979" grpId="0"/>
      <p:bldP spid="126980" grpId="0" animBg="1"/>
      <p:bldP spid="126981" grpId="0" animBg="1"/>
      <p:bldP spid="126981" grpId="1" animBg="1"/>
      <p:bldP spid="126982" grpId="0" animBg="1"/>
      <p:bldP spid="126982" grpId="1" animBg="1"/>
      <p:bldP spid="126983" grpId="0" animBg="1"/>
      <p:bldP spid="126983" grpId="1" animBg="1"/>
      <p:bldP spid="126984" grpId="0" animBg="1"/>
      <p:bldP spid="126984" grpId="1" animBg="1"/>
      <p:bldP spid="126985" grpId="0" animBg="1"/>
      <p:bldP spid="126985" grpId="1" animBg="1"/>
      <p:bldP spid="126986" grpId="0" animBg="1"/>
      <p:bldP spid="126986" grpId="1" animBg="1"/>
      <p:bldP spid="126987" grpId="0" animBg="1"/>
      <p:bldP spid="126987" grpId="1" animBg="1"/>
      <p:bldP spid="126988" grpId="0" animBg="1"/>
      <p:bldP spid="126988" grpId="1" animBg="1"/>
      <p:bldP spid="126989" grpId="0" animBg="1"/>
      <p:bldP spid="126989" grpId="1" animBg="1"/>
      <p:bldP spid="126990" grpId="0" animBg="1"/>
      <p:bldP spid="126990" grpId="1" animBg="1"/>
      <p:bldP spid="126991" grpId="0" animBg="1"/>
      <p:bldP spid="126992" grpId="0" animBg="1"/>
      <p:bldP spid="126992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0" y="26670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u="sng">
                <a:latin typeface="Arial"/>
              </a:rPr>
              <a:t>Câu 3</a:t>
            </a:r>
            <a:r>
              <a:rPr lang="en-US" sz="2400" b="1">
                <a:latin typeface="Arial"/>
              </a:rPr>
              <a:t>: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endParaRPr lang="en-US" sz="2400" b="1" i="1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0" y="2590800"/>
            <a:ext cx="8763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i="1"/>
              <a:t>Tháng nào cách mạng nổ ra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i="1"/>
              <a:t>Việt Nam từ đó huy hoàng xưng danh.</a:t>
            </a:r>
          </a:p>
          <a:p>
            <a:pPr algn="r" eaLnBrk="0" hangingPunct="0">
              <a:spcBef>
                <a:spcPct val="50000"/>
              </a:spcBef>
            </a:pPr>
            <a:r>
              <a:rPr lang="en-US" sz="3200" b="1" i="1">
                <a:solidFill>
                  <a:srgbClr val="000066"/>
                </a:solidFill>
              </a:rPr>
              <a:t>(</a:t>
            </a:r>
            <a:r>
              <a:rPr lang="en-US" sz="1600" b="1" i="1"/>
              <a:t>?</a:t>
            </a:r>
            <a:r>
              <a:rPr lang="en-US" sz="3200" b="1" i="1">
                <a:solidFill>
                  <a:srgbClr val="000066"/>
                </a:solidFill>
              </a:rPr>
              <a:t>)</a:t>
            </a:r>
          </a:p>
        </p:txBody>
      </p:sp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2133600" y="5029200"/>
            <a:ext cx="2438400" cy="52387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1"/>
              <a:t>Tháng 8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10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9</a:t>
            </a: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8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7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5</a:t>
            </a:r>
          </a:p>
        </p:txBody>
      </p:sp>
      <p:sp>
        <p:nvSpPr>
          <p:cNvPr id="147467" name="Text Box 11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4</a:t>
            </a: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838200" y="19812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3</a:t>
            </a: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838200" y="19050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838200" y="1981200"/>
            <a:ext cx="1371600" cy="5842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304800" y="1900238"/>
            <a:ext cx="2438400" cy="646112"/>
          </a:xfrm>
          <a:prstGeom prst="rect">
            <a:avLst/>
          </a:prstGeom>
          <a:solidFill>
            <a:srgbClr val="0033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>
                <a:solidFill>
                  <a:srgbClr val="FFFF00"/>
                </a:solidFill>
              </a:rPr>
              <a:t>Hết giờ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304800" y="1524000"/>
            <a:ext cx="2514600" cy="1066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solidFill>
                  <a:srgbClr val="FFFF00"/>
                </a:solidFill>
              </a:rPr>
              <a:t>Bắt đầu</a:t>
            </a:r>
          </a:p>
        </p:txBody>
      </p:sp>
      <p:sp>
        <p:nvSpPr>
          <p:cNvPr id="28689" name="Rectangle 18"/>
          <p:cNvSpPr>
            <a:spLocks noChangeArrowheads="1"/>
          </p:cNvSpPr>
          <p:nvPr/>
        </p:nvSpPr>
        <p:spPr bwMode="auto">
          <a:xfrm>
            <a:off x="3886200" y="3048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28690" name="Rectangle 19"/>
          <p:cNvSpPr>
            <a:spLocks noChangeArrowheads="1"/>
          </p:cNvSpPr>
          <p:nvPr/>
        </p:nvSpPr>
        <p:spPr bwMode="auto">
          <a:xfrm>
            <a:off x="685800" y="76200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Tiết 11</a:t>
            </a:r>
            <a:r>
              <a:rPr lang="en-US" sz="1600" b="1" u="sng"/>
              <a:t>:</a:t>
            </a:r>
            <a:r>
              <a:rPr lang="en-US" sz="1600"/>
              <a:t> </a:t>
            </a:r>
            <a:r>
              <a:rPr lang="en-US" sz="24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sp>
        <p:nvSpPr>
          <p:cNvPr id="28691" name="Text Box 20"/>
          <p:cNvSpPr txBox="1">
            <a:spLocks noChangeArrowheads="1"/>
          </p:cNvSpPr>
          <p:nvPr/>
        </p:nvSpPr>
        <p:spPr bwMode="auto">
          <a:xfrm>
            <a:off x="2971800" y="1858963"/>
            <a:ext cx="617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3 : </a:t>
            </a:r>
            <a:r>
              <a:rPr lang="en-US" sz="2800" b="1">
                <a:solidFill>
                  <a:srgbClr val="FF0000"/>
                </a:solidFill>
              </a:rPr>
              <a:t>Trò chơi “Đố vui lịch sử”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8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0" dur="5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474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47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10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7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10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10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1000"/>
                                        <p:tgtEl>
                                          <p:spTgt spid="1474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8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" dur="500"/>
                                        <p:tgtEl>
                                          <p:spTgt spid="147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1000"/>
                                        <p:tgtEl>
                                          <p:spTgt spid="1474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5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147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1000"/>
                                        <p:tgtEl>
                                          <p:spTgt spid="1474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2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147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1000"/>
                                        <p:tgtEl>
                                          <p:spTgt spid="1474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147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474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/>
      <p:bldP spid="147460" grpId="0" animBg="1"/>
      <p:bldP spid="147461" grpId="0" animBg="1"/>
      <p:bldP spid="147461" grpId="1" animBg="1"/>
      <p:bldP spid="147462" grpId="0" animBg="1"/>
      <p:bldP spid="147462" grpId="1" animBg="1"/>
      <p:bldP spid="147463" grpId="0" animBg="1"/>
      <p:bldP spid="147463" grpId="1" animBg="1"/>
      <p:bldP spid="147464" grpId="0" animBg="1"/>
      <p:bldP spid="147464" grpId="1" animBg="1"/>
      <p:bldP spid="147465" grpId="0" animBg="1"/>
      <p:bldP spid="147465" grpId="1" animBg="1"/>
      <p:bldP spid="147466" grpId="0" animBg="1"/>
      <p:bldP spid="147466" grpId="1" animBg="1"/>
      <p:bldP spid="147467" grpId="0" animBg="1"/>
      <p:bldP spid="147467" grpId="1" animBg="1"/>
      <p:bldP spid="147468" grpId="0" animBg="1"/>
      <p:bldP spid="147468" grpId="1" animBg="1"/>
      <p:bldP spid="147469" grpId="0" animBg="1"/>
      <p:bldP spid="147469" grpId="1" animBg="1"/>
      <p:bldP spid="147470" grpId="0" animBg="1"/>
      <p:bldP spid="147470" grpId="1" animBg="1"/>
      <p:bldP spid="147471" grpId="0" animBg="1"/>
      <p:bldP spid="147472" grpId="0" animBg="1"/>
      <p:bldP spid="14747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 bir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55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28600" y="228600"/>
            <a:ext cx="86106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 ĐỒ DÙNG DẠY HỌC: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nb-NO" sz="4000" dirty="0">
                <a:latin typeface="Times New Roman" pitchFamily="18" charset="0"/>
                <a:cs typeface="Times New Roman" pitchFamily="18" charset="0"/>
              </a:rPr>
              <a:t>- GV: SGK, </a:t>
            </a:r>
            <a:r>
              <a:rPr lang="pl-PL" sz="4000" dirty="0">
                <a:latin typeface="Times New Roman" pitchFamily="18" charset="0"/>
                <a:cs typeface="Times New Roman" pitchFamily="18" charset="0"/>
              </a:rPr>
              <a:t>Bảng thống kê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4000" dirty="0">
                <a:latin typeface="Times New Roman" pitchFamily="18" charset="0"/>
                <a:cs typeface="Times New Roman" pitchFamily="18" charset="0"/>
              </a:rPr>
              <a:t>        - HS: SGK, vở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  -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  -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      -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sát,thảo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....</a:t>
            </a:r>
          </a:p>
          <a:p>
            <a:pPr algn="just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52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ChangeArrowheads="1"/>
          </p:cNvSpPr>
          <p:nvPr/>
        </p:nvSpPr>
        <p:spPr bwMode="auto">
          <a:xfrm>
            <a:off x="3886200" y="3048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29699" name="Rectangle 8"/>
          <p:cNvSpPr>
            <a:spLocks noChangeArrowheads="1"/>
          </p:cNvSpPr>
          <p:nvPr/>
        </p:nvSpPr>
        <p:spPr bwMode="auto">
          <a:xfrm>
            <a:off x="685800" y="838200"/>
            <a:ext cx="8458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</a:rPr>
              <a:t>Tiết 11</a:t>
            </a:r>
            <a:r>
              <a:rPr lang="en-US" b="1" u="sng"/>
              <a:t>:</a:t>
            </a:r>
            <a:r>
              <a:rPr lang="en-US"/>
              <a:t> </a:t>
            </a:r>
            <a:r>
              <a:rPr lang="en-US" sz="2800" b="1">
                <a:solidFill>
                  <a:srgbClr val="660066"/>
                </a:solidFill>
              </a:rPr>
              <a:t>Ôn tập : Hơn tám mươi năm chống thực dân Pháp xâm lược và đô hộ (1858 – 1945).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02" name="Group 2"/>
          <p:cNvGraphicFramePr>
            <a:graphicFrameLocks noGrp="1"/>
          </p:cNvGraphicFramePr>
          <p:nvPr>
            <p:ph/>
          </p:nvPr>
        </p:nvGraphicFramePr>
        <p:xfrm>
          <a:off x="-36513" y="0"/>
          <a:ext cx="9180513" cy="6813590"/>
        </p:xfrm>
        <a:graphic>
          <a:graphicData uri="http://schemas.openxmlformats.org/drawingml/2006/table">
            <a:tbl>
              <a:tblPr/>
              <a:tblGrid>
                <a:gridCol w="2520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9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Thời gian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Sự kiện lịch sử tiêu biểu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9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4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6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2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87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87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555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06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53637" name="Text Box 37"/>
          <p:cNvSpPr txBox="1">
            <a:spLocks noChangeArrowheads="1"/>
          </p:cNvSpPr>
          <p:nvPr/>
        </p:nvSpPr>
        <p:spPr bwMode="auto">
          <a:xfrm>
            <a:off x="539750" y="549275"/>
            <a:ext cx="1800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99"/>
                </a:solidFill>
              </a:rPr>
              <a:t>1-9-1858</a:t>
            </a:r>
          </a:p>
        </p:txBody>
      </p:sp>
      <p:sp>
        <p:nvSpPr>
          <p:cNvPr id="153638" name="Text Box 38"/>
          <p:cNvSpPr txBox="1">
            <a:spLocks noChangeArrowheads="1"/>
          </p:cNvSpPr>
          <p:nvPr/>
        </p:nvSpPr>
        <p:spPr bwMode="auto">
          <a:xfrm>
            <a:off x="36513" y="1108075"/>
            <a:ext cx="2447925" cy="145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>
                <a:solidFill>
                  <a:srgbClr val="CC0099"/>
                </a:solidFill>
              </a:rPr>
              <a:t>Nửa cuối thế kỉ</a:t>
            </a:r>
          </a:p>
          <a:p>
            <a:pPr algn="ctr">
              <a:spcBef>
                <a:spcPct val="20000"/>
              </a:spcBef>
            </a:pPr>
            <a:r>
              <a:rPr lang="en-US" sz="2400">
                <a:solidFill>
                  <a:srgbClr val="CC0099"/>
                </a:solidFill>
              </a:rPr>
              <a:t> XIX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CC0099"/>
              </a:solidFill>
            </a:endParaRPr>
          </a:p>
        </p:txBody>
      </p:sp>
      <p:sp>
        <p:nvSpPr>
          <p:cNvPr id="153639" name="Text Box 39"/>
          <p:cNvSpPr txBox="1">
            <a:spLocks noChangeArrowheads="1"/>
          </p:cNvSpPr>
          <p:nvPr/>
        </p:nvSpPr>
        <p:spPr bwMode="auto">
          <a:xfrm>
            <a:off x="468313" y="2124075"/>
            <a:ext cx="24479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99"/>
                </a:solidFill>
              </a:rPr>
              <a:t>5-7-1885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CC0099"/>
              </a:solidFill>
            </a:endParaRPr>
          </a:p>
        </p:txBody>
      </p:sp>
      <p:sp>
        <p:nvSpPr>
          <p:cNvPr id="153640" name="Text Box 40"/>
          <p:cNvSpPr txBox="1">
            <a:spLocks noChangeArrowheads="1"/>
          </p:cNvSpPr>
          <p:nvPr/>
        </p:nvSpPr>
        <p:spPr bwMode="auto">
          <a:xfrm>
            <a:off x="34925" y="2765425"/>
            <a:ext cx="2808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99"/>
                </a:solidFill>
              </a:rPr>
              <a:t>Đầu thế kỉ XX</a:t>
            </a:r>
          </a:p>
        </p:txBody>
      </p:sp>
      <p:sp>
        <p:nvSpPr>
          <p:cNvPr id="153641" name="Text Box 41"/>
          <p:cNvSpPr txBox="1">
            <a:spLocks noChangeArrowheads="1"/>
          </p:cNvSpPr>
          <p:nvPr/>
        </p:nvSpPr>
        <p:spPr bwMode="auto">
          <a:xfrm>
            <a:off x="-36513" y="3348038"/>
            <a:ext cx="26654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>
                <a:solidFill>
                  <a:srgbClr val="CC0099"/>
                </a:solidFill>
              </a:rPr>
              <a:t>5-6-1911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CC0099"/>
              </a:solidFill>
            </a:endParaRPr>
          </a:p>
        </p:txBody>
      </p:sp>
      <p:sp>
        <p:nvSpPr>
          <p:cNvPr id="153642" name="Text Box 42"/>
          <p:cNvSpPr txBox="1">
            <a:spLocks noChangeArrowheads="1"/>
          </p:cNvSpPr>
          <p:nvPr/>
        </p:nvSpPr>
        <p:spPr bwMode="auto">
          <a:xfrm>
            <a:off x="539750" y="4005263"/>
            <a:ext cx="201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99"/>
                </a:solidFill>
              </a:rPr>
              <a:t>3-2-1930</a:t>
            </a:r>
          </a:p>
        </p:txBody>
      </p:sp>
      <p:sp>
        <p:nvSpPr>
          <p:cNvPr id="153643" name="Text Box 43"/>
          <p:cNvSpPr txBox="1">
            <a:spLocks noChangeArrowheads="1"/>
          </p:cNvSpPr>
          <p:nvPr/>
        </p:nvSpPr>
        <p:spPr bwMode="auto">
          <a:xfrm>
            <a:off x="323850" y="4652963"/>
            <a:ext cx="21605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99"/>
                </a:solidFill>
              </a:rPr>
              <a:t>1930-1931</a:t>
            </a:r>
          </a:p>
        </p:txBody>
      </p:sp>
      <p:sp>
        <p:nvSpPr>
          <p:cNvPr id="153644" name="Text Box 44"/>
          <p:cNvSpPr txBox="1">
            <a:spLocks noChangeArrowheads="1"/>
          </p:cNvSpPr>
          <p:nvPr/>
        </p:nvSpPr>
        <p:spPr bwMode="auto">
          <a:xfrm>
            <a:off x="611188" y="5286375"/>
            <a:ext cx="1800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99"/>
                </a:solidFill>
              </a:rPr>
              <a:t>8-1945</a:t>
            </a:r>
          </a:p>
        </p:txBody>
      </p:sp>
      <p:sp>
        <p:nvSpPr>
          <p:cNvPr id="153645" name="Text Box 45"/>
          <p:cNvSpPr txBox="1">
            <a:spLocks noChangeArrowheads="1"/>
          </p:cNvSpPr>
          <p:nvPr/>
        </p:nvSpPr>
        <p:spPr bwMode="auto">
          <a:xfrm>
            <a:off x="538163" y="6092825"/>
            <a:ext cx="20177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CC0099"/>
                </a:solidFill>
              </a:rPr>
              <a:t>2-9-1945</a:t>
            </a:r>
          </a:p>
        </p:txBody>
      </p:sp>
      <p:sp>
        <p:nvSpPr>
          <p:cNvPr id="153646" name="Text Box 46"/>
          <p:cNvSpPr txBox="1">
            <a:spLocks noChangeArrowheads="1"/>
          </p:cNvSpPr>
          <p:nvPr/>
        </p:nvSpPr>
        <p:spPr bwMode="auto">
          <a:xfrm>
            <a:off x="2627313" y="539750"/>
            <a:ext cx="52562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/>
              <a:t>Pháp nổ súng xâm lược nước ta.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53647" name="Text Box 47"/>
          <p:cNvSpPr txBox="1">
            <a:spLocks noChangeArrowheads="1"/>
          </p:cNvSpPr>
          <p:nvPr/>
        </p:nvSpPr>
        <p:spPr bwMode="auto">
          <a:xfrm>
            <a:off x="2627313" y="1120775"/>
            <a:ext cx="644366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/>
              <a:t>Phong trào chống Pháp của Trương Định và phong trào Cần Vương.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53648" name="Text Box 48"/>
          <p:cNvSpPr txBox="1">
            <a:spLocks noChangeArrowheads="1"/>
          </p:cNvSpPr>
          <p:nvPr/>
        </p:nvSpPr>
        <p:spPr bwMode="auto">
          <a:xfrm>
            <a:off x="2627313" y="2046288"/>
            <a:ext cx="57610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Cuộc phản công ở kinh thành Huế.</a:t>
            </a:r>
          </a:p>
        </p:txBody>
      </p:sp>
      <p:sp>
        <p:nvSpPr>
          <p:cNvPr id="153649" name="Text Box 49"/>
          <p:cNvSpPr txBox="1">
            <a:spLocks noChangeArrowheads="1"/>
          </p:cNvSpPr>
          <p:nvPr/>
        </p:nvSpPr>
        <p:spPr bwMode="auto">
          <a:xfrm>
            <a:off x="2555875" y="2693988"/>
            <a:ext cx="7056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Phong trào Đông Du của Phan Bội Châu.</a:t>
            </a:r>
          </a:p>
        </p:txBody>
      </p:sp>
      <p:sp>
        <p:nvSpPr>
          <p:cNvPr id="153650" name="Text Box 50"/>
          <p:cNvSpPr txBox="1">
            <a:spLocks noChangeArrowheads="1"/>
          </p:cNvSpPr>
          <p:nvPr/>
        </p:nvSpPr>
        <p:spPr bwMode="auto">
          <a:xfrm>
            <a:off x="2555875" y="3357563"/>
            <a:ext cx="68405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Nguyễn Tất Thành ra đi tìm đường cứu nước.</a:t>
            </a:r>
          </a:p>
        </p:txBody>
      </p:sp>
      <p:sp>
        <p:nvSpPr>
          <p:cNvPr id="153651" name="Text Box 51"/>
          <p:cNvSpPr txBox="1">
            <a:spLocks noChangeArrowheads="1"/>
          </p:cNvSpPr>
          <p:nvPr/>
        </p:nvSpPr>
        <p:spPr bwMode="auto">
          <a:xfrm>
            <a:off x="2555875" y="3997325"/>
            <a:ext cx="68405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/>
              <a:t>Đảng Cộng sản Việt Nam ra đời.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53652" name="Text Box 52"/>
          <p:cNvSpPr txBox="1">
            <a:spLocks noChangeArrowheads="1"/>
          </p:cNvSpPr>
          <p:nvPr/>
        </p:nvSpPr>
        <p:spPr bwMode="auto">
          <a:xfrm>
            <a:off x="2555875" y="4638675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Phong trào Xô viết Nghệ-Tĩnh.</a:t>
            </a:r>
          </a:p>
        </p:txBody>
      </p:sp>
      <p:sp>
        <p:nvSpPr>
          <p:cNvPr id="153653" name="Text Box 53"/>
          <p:cNvSpPr txBox="1">
            <a:spLocks noChangeArrowheads="1"/>
          </p:cNvSpPr>
          <p:nvPr/>
        </p:nvSpPr>
        <p:spPr bwMode="auto">
          <a:xfrm>
            <a:off x="2555875" y="5286375"/>
            <a:ext cx="568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Cách mạng tháng Tám.</a:t>
            </a:r>
          </a:p>
        </p:txBody>
      </p:sp>
      <p:sp>
        <p:nvSpPr>
          <p:cNvPr id="153654" name="Text Box 54"/>
          <p:cNvSpPr txBox="1">
            <a:spLocks noChangeArrowheads="1"/>
          </p:cNvSpPr>
          <p:nvPr/>
        </p:nvSpPr>
        <p:spPr bwMode="auto">
          <a:xfrm>
            <a:off x="2555875" y="5867400"/>
            <a:ext cx="6408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Bác Hồ đọc bản Tuyên ngôn Độc lập tại quảng trường Ba Đình.</a:t>
            </a:r>
          </a:p>
        </p:txBody>
      </p:sp>
      <p:sp>
        <p:nvSpPr>
          <p:cNvPr id="30775" name="AutoShape 5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53463" y="6381750"/>
            <a:ext cx="468312" cy="404813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53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3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536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536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536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3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536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536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4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3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3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53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3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3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3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3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536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53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4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53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53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536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53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53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3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53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53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536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53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53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53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4" dur="80"/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5" dur="80"/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80"/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8" grpId="0"/>
      <p:bldP spid="153639" grpId="0" build="allAtOnce"/>
      <p:bldP spid="153640" grpId="0"/>
      <p:bldP spid="153641" grpId="0"/>
      <p:bldP spid="153642" grpId="0"/>
      <p:bldP spid="153643" grpId="0"/>
      <p:bldP spid="153644" grpId="0"/>
      <p:bldP spid="153645" grpId="0"/>
      <p:bldP spid="153646" grpId="0"/>
      <p:bldP spid="153647" grpId="0"/>
      <p:bldP spid="153648" grpId="0"/>
      <p:bldP spid="153649" grpId="0"/>
      <p:bldP spid="153650" grpId="0"/>
      <p:bldP spid="153651" grpId="0"/>
      <p:bldP spid="153652" grpId="0"/>
      <p:bldP spid="153653" grpId="0"/>
      <p:bldP spid="15365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752600"/>
            <a:ext cx="7620000" cy="1173163"/>
          </a:xfrm>
        </p:spPr>
        <p:txBody>
          <a:bodyPr/>
          <a:lstStyle/>
          <a:p>
            <a:pPr eaLnBrk="1" hangingPunct="1"/>
            <a:r>
              <a:rPr lang="en-US" sz="3200" b="1" smtClean="0"/>
              <a:t>Chuẩn bị bài sau: </a:t>
            </a:r>
            <a:br>
              <a:rPr lang="en-US" sz="3200" b="1" smtClean="0"/>
            </a:br>
            <a:r>
              <a:rPr lang="en-US" sz="3200" b="1" smtClean="0">
                <a:solidFill>
                  <a:srgbClr val="FF0000"/>
                </a:solidFill>
              </a:rPr>
              <a:t>Vượt qua tình thế hiểm nghèo.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3657600" y="3048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2514600" y="868363"/>
            <a:ext cx="426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 err="1">
                <a:solidFill>
                  <a:srgbClr val="FF0000"/>
                </a:solidFill>
              </a:rPr>
              <a:t>Tiết</a:t>
            </a:r>
            <a:r>
              <a:rPr lang="en-US" sz="2400" b="1" u="sng" dirty="0">
                <a:solidFill>
                  <a:srgbClr val="FF0000"/>
                </a:solidFill>
              </a:rPr>
              <a:t> 11</a:t>
            </a:r>
            <a:r>
              <a:rPr lang="en-US" sz="2400" b="1" u="sng" dirty="0"/>
              <a:t>:</a:t>
            </a:r>
            <a:r>
              <a:rPr lang="en-US" dirty="0"/>
              <a:t> </a:t>
            </a:r>
            <a:r>
              <a:rPr lang="en-US" sz="3200" b="1" dirty="0" smtClean="0">
                <a:solidFill>
                  <a:srgbClr val="000066"/>
                </a:solidFill>
              </a:rPr>
              <a:t>K</a:t>
            </a:r>
            <a:r>
              <a:rPr lang="vi-VN" sz="3200" b="1" dirty="0" smtClean="0">
                <a:solidFill>
                  <a:srgbClr val="000066"/>
                </a:solidFill>
              </a:rPr>
              <a:t>hởi động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endParaRPr lang="en-US" sz="3200" b="1" dirty="0">
              <a:solidFill>
                <a:srgbClr val="000066"/>
              </a:solidFill>
            </a:endParaRPr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228600" y="16002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b="1" dirty="0"/>
              <a:t>1. </a:t>
            </a:r>
            <a:r>
              <a:rPr lang="en-US" sz="3200" b="1" dirty="0" err="1"/>
              <a:t>Bác</a:t>
            </a:r>
            <a:r>
              <a:rPr lang="en-US" sz="3200" b="1" dirty="0"/>
              <a:t> </a:t>
            </a:r>
            <a:r>
              <a:rPr lang="en-US" sz="3200" b="1" dirty="0" err="1"/>
              <a:t>Hồ</a:t>
            </a:r>
            <a:r>
              <a:rPr lang="en-US" sz="3200" b="1" dirty="0"/>
              <a:t> </a:t>
            </a:r>
            <a:r>
              <a:rPr lang="en-US" sz="3200" b="1" dirty="0" err="1"/>
              <a:t>đọc</a:t>
            </a:r>
            <a:r>
              <a:rPr lang="en-US" sz="3200" b="1" dirty="0"/>
              <a:t> </a:t>
            </a:r>
            <a:r>
              <a:rPr lang="en-US" sz="3200" b="1" dirty="0" err="1"/>
              <a:t>bản</a:t>
            </a:r>
            <a:r>
              <a:rPr lang="en-US" sz="3200" b="1" dirty="0"/>
              <a:t> </a:t>
            </a:r>
            <a:r>
              <a:rPr lang="en-US" sz="3200" b="1" dirty="0" err="1"/>
              <a:t>tuyên</a:t>
            </a:r>
            <a:r>
              <a:rPr lang="en-US" sz="3200" b="1" dirty="0"/>
              <a:t> </a:t>
            </a:r>
            <a:r>
              <a:rPr lang="en-US" sz="3200" b="1" dirty="0" err="1"/>
              <a:t>ngôn</a:t>
            </a:r>
            <a:r>
              <a:rPr lang="en-US" sz="3200" b="1" dirty="0"/>
              <a:t> </a:t>
            </a:r>
            <a:r>
              <a:rPr lang="en-US" sz="3200" b="1" dirty="0" err="1"/>
              <a:t>độc</a:t>
            </a:r>
            <a:r>
              <a:rPr lang="en-US" sz="3200" b="1" dirty="0"/>
              <a:t> </a:t>
            </a:r>
            <a:r>
              <a:rPr lang="en-US" sz="3200" b="1" dirty="0" err="1"/>
              <a:t>lập</a:t>
            </a:r>
            <a:r>
              <a:rPr lang="en-US" sz="3200" b="1" dirty="0"/>
              <a:t> </a:t>
            </a:r>
            <a:r>
              <a:rPr lang="en-US" sz="3200" b="1" dirty="0" err="1"/>
              <a:t>tại</a:t>
            </a:r>
            <a:r>
              <a:rPr lang="en-US" sz="3200" b="1" dirty="0"/>
              <a:t> </a:t>
            </a:r>
            <a:r>
              <a:rPr lang="en-US" sz="3200" b="1" dirty="0" err="1"/>
              <a:t>đâu</a:t>
            </a:r>
            <a:r>
              <a:rPr lang="en-US" sz="3200" b="1" dirty="0"/>
              <a:t> ? </a:t>
            </a:r>
            <a:r>
              <a:rPr lang="en-US" sz="3200" b="1" dirty="0" err="1"/>
              <a:t>Vào</a:t>
            </a:r>
            <a:r>
              <a:rPr lang="en-US" sz="3200" b="1" dirty="0"/>
              <a:t> </a:t>
            </a:r>
            <a:r>
              <a:rPr lang="en-US" sz="3200" b="1" dirty="0" err="1"/>
              <a:t>thời</a:t>
            </a:r>
            <a:r>
              <a:rPr lang="en-US" sz="3200" b="1" dirty="0"/>
              <a:t> </a:t>
            </a:r>
            <a:r>
              <a:rPr lang="en-US" sz="3200" b="1" dirty="0" err="1"/>
              <a:t>gian</a:t>
            </a:r>
            <a:r>
              <a:rPr lang="en-US" sz="3200" b="1" dirty="0"/>
              <a:t> </a:t>
            </a:r>
            <a:r>
              <a:rPr lang="en-US" sz="3200" b="1" dirty="0" err="1"/>
              <a:t>nào</a:t>
            </a:r>
            <a:r>
              <a:rPr lang="en-US" sz="3200" b="1" dirty="0"/>
              <a:t> ?</a:t>
            </a:r>
          </a:p>
        </p:txBody>
      </p:sp>
      <p:sp>
        <p:nvSpPr>
          <p:cNvPr id="132104" name="Text Box 8"/>
          <p:cNvSpPr txBox="1">
            <a:spLocks noChangeArrowheads="1"/>
          </p:cNvSpPr>
          <p:nvPr/>
        </p:nvSpPr>
        <p:spPr bwMode="auto">
          <a:xfrm>
            <a:off x="219075" y="25146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>
                <a:solidFill>
                  <a:srgbClr val="000066"/>
                </a:solidFill>
              </a:rPr>
              <a:t> </a:t>
            </a:r>
            <a:r>
              <a:rPr lang="en-US" sz="3200" b="1"/>
              <a:t>2. Em hãy nêu ý nghĩa của bản tuyên ngôn độc lập.</a:t>
            </a:r>
            <a:r>
              <a:rPr lang="en-US" sz="3200" b="1">
                <a:solidFill>
                  <a:srgbClr val="00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3" grpId="0"/>
      <p:bldP spid="1321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3657600" y="152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457200" y="665163"/>
            <a:ext cx="8458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Tiết 11</a:t>
            </a:r>
            <a:r>
              <a:rPr lang="en-US" sz="1600" b="1" u="sng"/>
              <a:t>:</a:t>
            </a:r>
            <a:r>
              <a:rPr lang="en-US" sz="1600"/>
              <a:t> </a:t>
            </a:r>
            <a:r>
              <a:rPr lang="en-US" sz="24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sp>
        <p:nvSpPr>
          <p:cNvPr id="140295" name="Text Box 7" descr="Woven mat"/>
          <p:cNvSpPr txBox="1">
            <a:spLocks noChangeArrowheads="1"/>
          </p:cNvSpPr>
          <p:nvPr/>
        </p:nvSpPr>
        <p:spPr bwMode="auto">
          <a:xfrm>
            <a:off x="2590800" y="1808163"/>
            <a:ext cx="4151313" cy="5842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tx2"/>
                </a:solidFill>
              </a:rPr>
              <a:t>NHIỆM VỤ HỌC TẬP</a:t>
            </a:r>
          </a:p>
        </p:txBody>
      </p:sp>
      <p:sp>
        <p:nvSpPr>
          <p:cNvPr id="140296" name="Text Box 8"/>
          <p:cNvSpPr txBox="1">
            <a:spLocks noChangeArrowheads="1"/>
          </p:cNvSpPr>
          <p:nvPr/>
        </p:nvSpPr>
        <p:spPr bwMode="auto">
          <a:xfrm>
            <a:off x="990600" y="2468563"/>
            <a:ext cx="6326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66"/>
                </a:solidFill>
              </a:rPr>
              <a:t>Phần 1 : </a:t>
            </a:r>
            <a:r>
              <a:rPr lang="en-US" sz="2800" b="1">
                <a:solidFill>
                  <a:srgbClr val="003300"/>
                </a:solidFill>
              </a:rPr>
              <a:t>Trò chơi “Ai đúng, ai sai ?”</a:t>
            </a:r>
          </a:p>
        </p:txBody>
      </p:sp>
      <p:sp>
        <p:nvSpPr>
          <p:cNvPr id="140298" name="Text Box 10"/>
          <p:cNvSpPr txBox="1">
            <a:spLocks noChangeArrowheads="1"/>
          </p:cNvSpPr>
          <p:nvPr/>
        </p:nvSpPr>
        <p:spPr bwMode="auto">
          <a:xfrm>
            <a:off x="914400" y="3200400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66"/>
                </a:solidFill>
              </a:rPr>
              <a:t>Phần 2 : </a:t>
            </a:r>
            <a:r>
              <a:rPr lang="en-US" sz="2800" b="1">
                <a:solidFill>
                  <a:srgbClr val="003300"/>
                </a:solidFill>
              </a:rPr>
              <a:t>Trò chơi “Nhìn hình đoán sự kiện”</a:t>
            </a:r>
          </a:p>
        </p:txBody>
      </p:sp>
      <p:sp>
        <p:nvSpPr>
          <p:cNvPr id="140299" name="Text Box 11"/>
          <p:cNvSpPr txBox="1">
            <a:spLocks noChangeArrowheads="1"/>
          </p:cNvSpPr>
          <p:nvPr/>
        </p:nvSpPr>
        <p:spPr bwMode="auto">
          <a:xfrm>
            <a:off x="990600" y="4038600"/>
            <a:ext cx="754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66"/>
                </a:solidFill>
              </a:rPr>
              <a:t>Phần 3 : </a:t>
            </a:r>
            <a:r>
              <a:rPr lang="en-US" sz="2800" b="1">
                <a:solidFill>
                  <a:srgbClr val="003300"/>
                </a:solidFill>
              </a:rPr>
              <a:t>Trò chơi “Đố vui lịch sử”</a:t>
            </a:r>
          </a:p>
        </p:txBody>
      </p:sp>
      <p:sp>
        <p:nvSpPr>
          <p:cNvPr id="140300" name="Text Box 12" descr="Bouquet"/>
          <p:cNvSpPr txBox="1">
            <a:spLocks noChangeArrowheads="1"/>
          </p:cNvSpPr>
          <p:nvPr/>
        </p:nvSpPr>
        <p:spPr bwMode="auto">
          <a:xfrm>
            <a:off x="2590800" y="5113338"/>
            <a:ext cx="5648325" cy="646112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rgbClr val="FF0000"/>
                </a:solidFill>
              </a:rPr>
              <a:t>Chúc các em thành công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4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4" grpId="0"/>
      <p:bldP spid="140295" grpId="0" animBg="1"/>
      <p:bldP spid="140296" grpId="0"/>
      <p:bldP spid="140298" grpId="0"/>
      <p:bldP spid="140299" grpId="0"/>
      <p:bldP spid="14030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133600"/>
            <a:ext cx="8534400" cy="1143000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99"/>
                </a:solidFill>
              </a:rPr>
              <a:t> </a:t>
            </a:r>
            <a:r>
              <a:rPr lang="en-US" sz="2800" b="1" smtClean="0">
                <a:solidFill>
                  <a:srgbClr val="000066"/>
                </a:solidFill>
              </a:rPr>
              <a:t>1.</a:t>
            </a:r>
            <a:r>
              <a:rPr lang="en-US" sz="2800" b="1" smtClean="0">
                <a:solidFill>
                  <a:srgbClr val="000099"/>
                </a:solidFill>
              </a:rPr>
              <a:t> </a:t>
            </a:r>
            <a:r>
              <a:rPr lang="en-US" sz="2800" b="1" smtClean="0">
                <a:solidFill>
                  <a:srgbClr val="000066"/>
                </a:solidFill>
              </a:rPr>
              <a:t>Hằng năm nước ta chọn ngày nào làm ngày kỉ niệm cách mạng Tháng Tám 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352800"/>
            <a:ext cx="4114800" cy="2438400"/>
          </a:xfrm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19 – 8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23 – 8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25 – 8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28 – 8</a:t>
            </a:r>
            <a:endParaRPr lang="en-US" sz="4800" b="1" smtClean="0">
              <a:solidFill>
                <a:srgbClr val="003300"/>
              </a:solidFill>
            </a:endParaRPr>
          </a:p>
        </p:txBody>
      </p:sp>
      <p:pic>
        <p:nvPicPr>
          <p:cNvPr id="5124" name="Picture 12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14"/>
          <p:cNvSpPr>
            <a:spLocks noChangeArrowheads="1"/>
          </p:cNvSpPr>
          <p:nvPr/>
        </p:nvSpPr>
        <p:spPr bwMode="auto">
          <a:xfrm>
            <a:off x="3657600" y="152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800000"/>
                </a:solidFill>
              </a:rPr>
              <a:t>Lịch sử :</a:t>
            </a:r>
          </a:p>
        </p:txBody>
      </p:sp>
      <p:sp>
        <p:nvSpPr>
          <p:cNvPr id="5126" name="Rectangle 15"/>
          <p:cNvSpPr>
            <a:spLocks noChangeArrowheads="1"/>
          </p:cNvSpPr>
          <p:nvPr/>
        </p:nvSpPr>
        <p:spPr bwMode="auto">
          <a:xfrm>
            <a:off x="457200" y="665163"/>
            <a:ext cx="8458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u="sng">
                <a:solidFill>
                  <a:srgbClr val="FF0000"/>
                </a:solidFill>
              </a:rPr>
              <a:t>Tiết 11</a:t>
            </a:r>
            <a:r>
              <a:rPr lang="en-US" sz="1600" b="1" u="sng"/>
              <a:t>:</a:t>
            </a:r>
            <a:r>
              <a:rPr lang="en-US" sz="1600"/>
              <a:t> </a:t>
            </a:r>
            <a:r>
              <a:rPr lang="en-US" sz="2400" b="1">
                <a:solidFill>
                  <a:srgbClr val="660066"/>
                </a:solidFill>
              </a:rPr>
              <a:t>Ôn tập : Hơn tám mươi năm chống thực dân Pháp xâm lược và đô hộ (1858 – 1945)</a:t>
            </a:r>
          </a:p>
        </p:txBody>
      </p:sp>
      <p:sp>
        <p:nvSpPr>
          <p:cNvPr id="5127" name="Rectangle 16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33600"/>
            <a:ext cx="8839200" cy="792163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0099"/>
                </a:solidFill>
              </a:rPr>
              <a:t>2.Thực dân Pháp xâm lược nước ta vào ngày: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819400"/>
            <a:ext cx="5105400" cy="2514600"/>
          </a:xfrm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1 – 07 – 1858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1 – 08 – 1858 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1 – 09 – 1858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Ngày 1 – 10 – 1858</a:t>
            </a:r>
            <a:r>
              <a:rPr lang="en-US" sz="2800" b="1" smtClean="0"/>
              <a:t> </a:t>
            </a:r>
          </a:p>
        </p:txBody>
      </p:sp>
      <p:grpSp>
        <p:nvGrpSpPr>
          <p:cNvPr id="6148" name="Group 20"/>
          <p:cNvGrpSpPr>
            <a:grpSpLocks/>
          </p:cNvGrpSpPr>
          <p:nvPr/>
        </p:nvGrpSpPr>
        <p:grpSpPr bwMode="auto">
          <a:xfrm>
            <a:off x="381000" y="0"/>
            <a:ext cx="8458200" cy="1495425"/>
            <a:chOff x="288" y="0"/>
            <a:chExt cx="5328" cy="942"/>
          </a:xfrm>
        </p:grpSpPr>
        <p:sp>
          <p:nvSpPr>
            <p:cNvPr id="6151" name="Text Box 13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6152" name="Rectangle 14"/>
            <p:cNvSpPr>
              <a:spLocks noChangeArrowheads="1"/>
            </p:cNvSpPr>
            <p:nvPr/>
          </p:nvSpPr>
          <p:spPr bwMode="auto">
            <a:xfrm>
              <a:off x="2304" y="96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6153" name="Rectangle 15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</a:t>
              </a:r>
              <a:r>
                <a:rPr lang="en-US" sz="1600" b="1" u="sng"/>
                <a:t>:</a:t>
              </a:r>
              <a:r>
                <a:rPr lang="en-US" sz="1600"/>
                <a:t>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6149" name="Picture 23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24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12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68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33600"/>
            <a:ext cx="8153400" cy="1143000"/>
          </a:xfrm>
        </p:spPr>
        <p:txBody>
          <a:bodyPr/>
          <a:lstStyle/>
          <a:p>
            <a:pPr algn="just" eaLnBrk="1" hangingPunct="1"/>
            <a:r>
              <a:rPr lang="en-US" sz="3200" b="1" smtClean="0">
                <a:solidFill>
                  <a:srgbClr val="000066"/>
                </a:solidFill>
              </a:rPr>
              <a:t> </a:t>
            </a:r>
            <a:r>
              <a:rPr lang="en-US" sz="2800" b="1" smtClean="0">
                <a:solidFill>
                  <a:srgbClr val="000066"/>
                </a:solidFill>
              </a:rPr>
              <a:t>3.</a:t>
            </a:r>
            <a:r>
              <a:rPr lang="en-US" sz="3200" b="1" smtClean="0">
                <a:solidFill>
                  <a:srgbClr val="000066"/>
                </a:solidFill>
              </a:rPr>
              <a:t> </a:t>
            </a:r>
            <a:r>
              <a:rPr lang="en-US" sz="2800" b="1" smtClean="0">
                <a:solidFill>
                  <a:srgbClr val="000066"/>
                </a:solidFill>
              </a:rPr>
              <a:t>Điều gì diễn ra ở thôn xã khi có chính quyền nhân dân 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200400"/>
            <a:ext cx="8382000" cy="3352800"/>
          </a:xfrm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Các vụ trộm cắp không xảy ra.</a:t>
            </a:r>
          </a:p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Những phong tục lạc hậu, mê tín dị đoan bị bãi bỏ.</a:t>
            </a:r>
          </a:p>
          <a:p>
            <a:pPr marL="609600" indent="-609600" algn="just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Tịch thu ruộng đất của địa chủ chia cho nhân dân, xóa bỏ thuế vô lí.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Tất cả đều đúng</a:t>
            </a:r>
            <a:endParaRPr lang="en-US" b="1" smtClean="0">
              <a:solidFill>
                <a:srgbClr val="003300"/>
              </a:solidFill>
            </a:endParaRPr>
          </a:p>
        </p:txBody>
      </p:sp>
      <p:grpSp>
        <p:nvGrpSpPr>
          <p:cNvPr id="7172" name="Group 20"/>
          <p:cNvGrpSpPr>
            <a:grpSpLocks/>
          </p:cNvGrpSpPr>
          <p:nvPr/>
        </p:nvGrpSpPr>
        <p:grpSpPr bwMode="auto">
          <a:xfrm>
            <a:off x="457200" y="0"/>
            <a:ext cx="8458200" cy="1495425"/>
            <a:chOff x="288" y="0"/>
            <a:chExt cx="5328" cy="942"/>
          </a:xfrm>
        </p:grpSpPr>
        <p:sp>
          <p:nvSpPr>
            <p:cNvPr id="7175" name="Text Box 13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7176" name="Rectangle 14"/>
            <p:cNvSpPr>
              <a:spLocks noChangeArrowheads="1"/>
            </p:cNvSpPr>
            <p:nvPr/>
          </p:nvSpPr>
          <p:spPr bwMode="auto">
            <a:xfrm>
              <a:off x="2304" y="96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7177" name="Rectangle 15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</a:t>
              </a:r>
              <a:r>
                <a:rPr lang="en-US" sz="1600" b="1" u="sng"/>
                <a:t>:</a:t>
              </a:r>
              <a:r>
                <a:rPr lang="en-US" sz="1600"/>
                <a:t>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7173" name="Picture 23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Rectangle 24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96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6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72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133600"/>
            <a:ext cx="8382000" cy="1143000"/>
          </a:xfrm>
        </p:spPr>
        <p:txBody>
          <a:bodyPr/>
          <a:lstStyle/>
          <a:p>
            <a:pPr algn="just" eaLnBrk="1" hangingPunct="1"/>
            <a:r>
              <a:rPr lang="en-US" sz="2800" b="1" smtClean="0">
                <a:solidFill>
                  <a:srgbClr val="000066"/>
                </a:solidFill>
              </a:rPr>
              <a:t>   4. Cuộc khởi nghĩa nào sau đây thuộc phong trào khởi nghĩa hưởng ứng chiếu Cần Vương 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3200400"/>
            <a:ext cx="5181600" cy="2544763"/>
          </a:xfrm>
        </p:spPr>
        <p:txBody>
          <a:bodyPr/>
          <a:lstStyle/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Ba Đình (Thanh Hóa)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Bãi Sậy (Hưng Yên) 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Hương Khê (Hà Tĩnh)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sz="2800" b="1" smtClean="0">
                <a:solidFill>
                  <a:srgbClr val="003300"/>
                </a:solidFill>
              </a:rPr>
              <a:t> Tất cả đều đúng.</a:t>
            </a:r>
          </a:p>
        </p:txBody>
      </p:sp>
      <p:grpSp>
        <p:nvGrpSpPr>
          <p:cNvPr id="8196" name="Group 20"/>
          <p:cNvGrpSpPr>
            <a:grpSpLocks/>
          </p:cNvGrpSpPr>
          <p:nvPr/>
        </p:nvGrpSpPr>
        <p:grpSpPr bwMode="auto">
          <a:xfrm>
            <a:off x="457200" y="0"/>
            <a:ext cx="8458200" cy="1495425"/>
            <a:chOff x="288" y="0"/>
            <a:chExt cx="5328" cy="942"/>
          </a:xfrm>
        </p:grpSpPr>
        <p:sp>
          <p:nvSpPr>
            <p:cNvPr id="8199" name="Text Box 13"/>
            <p:cNvSpPr txBox="1">
              <a:spLocks noChangeArrowheads="1"/>
            </p:cNvSpPr>
            <p:nvPr/>
          </p:nvSpPr>
          <p:spPr bwMode="auto">
            <a:xfrm>
              <a:off x="432" y="0"/>
              <a:ext cx="489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8200" name="Rectangle 14"/>
            <p:cNvSpPr>
              <a:spLocks noChangeArrowheads="1"/>
            </p:cNvSpPr>
            <p:nvPr/>
          </p:nvSpPr>
          <p:spPr bwMode="auto">
            <a:xfrm>
              <a:off x="2304" y="96"/>
              <a:ext cx="129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u="sng">
                  <a:solidFill>
                    <a:srgbClr val="800000"/>
                  </a:solidFill>
                </a:rPr>
                <a:t>Lịch sử :</a:t>
              </a:r>
            </a:p>
          </p:txBody>
        </p:sp>
        <p:sp>
          <p:nvSpPr>
            <p:cNvPr id="8201" name="Rectangle 15"/>
            <p:cNvSpPr>
              <a:spLocks noChangeArrowheads="1"/>
            </p:cNvSpPr>
            <p:nvPr/>
          </p:nvSpPr>
          <p:spPr bwMode="auto">
            <a:xfrm>
              <a:off x="288" y="419"/>
              <a:ext cx="53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 u="sng">
                  <a:solidFill>
                    <a:srgbClr val="FF0000"/>
                  </a:solidFill>
                </a:rPr>
                <a:t>Tiết 11:</a:t>
              </a:r>
              <a:r>
                <a:rPr lang="en-US" sz="1600"/>
                <a:t> </a:t>
              </a:r>
              <a:r>
                <a:rPr lang="en-US" sz="2400" b="1">
                  <a:solidFill>
                    <a:srgbClr val="660066"/>
                  </a:solidFill>
                </a:rPr>
                <a:t>Ôn tập : Hơn tám mươi năm chống thực dân Pháp xâm lược và đô hộ (1858 – 1945)</a:t>
              </a:r>
            </a:p>
          </p:txBody>
        </p:sp>
      </p:grpSp>
      <p:pic>
        <p:nvPicPr>
          <p:cNvPr id="8197" name="Picture 23" descr="zeichen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1600200"/>
            <a:ext cx="83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24"/>
          <p:cNvSpPr>
            <a:spLocks noChangeArrowheads="1"/>
          </p:cNvSpPr>
          <p:nvPr/>
        </p:nvSpPr>
        <p:spPr bwMode="auto">
          <a:xfrm>
            <a:off x="533400" y="1676400"/>
            <a:ext cx="624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66"/>
                </a:solidFill>
              </a:rPr>
              <a:t>Phần 1 :</a:t>
            </a:r>
            <a:r>
              <a:rPr lang="en-US" sz="2800" b="1">
                <a:solidFill>
                  <a:srgbClr val="FF0000"/>
                </a:solidFill>
              </a:rPr>
              <a:t> Trò chơi “Ai đúng, ai sai”</a:t>
            </a:r>
            <a:endParaRPr 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8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32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82&quot;/&gt;&lt;/object&gt;&lt;object type=&quot;3&quot; unique_id=&quot;10005&quot;&gt;&lt;property id=&quot;20148&quot; value=&quot;5&quot;/&gt;&lt;property id=&quot;20300&quot; value=&quot;Slide 2&quot;/&gt;&lt;property id=&quot;20307&quot; value=&quot;308&quot;/&gt;&lt;/object&gt;&lt;object type=&quot;3&quot; unique_id=&quot;10006&quot;&gt;&lt;property id=&quot;20148&quot; value=&quot;5&quot;/&gt;&lt;property id=&quot;20300&quot; value=&quot;Slide 3&quot;/&gt;&lt;property id=&quot;20307&quot; value=&quot;310&quot;/&gt;&lt;/object&gt;&lt;object type=&quot;3&quot; unique_id=&quot;10007&quot;&gt;&lt;property id=&quot;20148&quot; value=&quot;5&quot;/&gt;&lt;property id=&quot;20300&quot; value=&quot;Slide 4 - &amp;quot; 1. Hằng năm nước ta chọn ngày nào làm ngày kỉ niệm cách mạng Tháng Tám ?&amp;quot;&quot;/&gt;&lt;property id=&quot;20307&quot; value=&quot;258&quot;/&gt;&lt;/object&gt;&lt;object type=&quot;3&quot; unique_id=&quot;10008&quot;&gt;&lt;property id=&quot;20148&quot; value=&quot;5&quot;/&gt;&lt;property id=&quot;20300&quot; value=&quot;Slide 5 - &amp;quot;2.Thực dân Pháp xâm lược nước ta vào ngày:&amp;quot;&quot;/&gt;&lt;property id=&quot;20307&quot; value=&quot;259&quot;/&gt;&lt;/object&gt;&lt;object type=&quot;3&quot; unique_id=&quot;10009&quot;&gt;&lt;property id=&quot;20148&quot; value=&quot;5&quot;/&gt;&lt;property id=&quot;20300&quot; value=&quot;Slide 6 - &amp;quot; 3. Điều gì diễn ra ở thôn xã khi có chính quyền nhân dân ?&amp;quot;&quot;/&gt;&lt;property id=&quot;20307&quot; value=&quot;260&quot;/&gt;&lt;/object&gt;&lt;object type=&quot;3&quot; unique_id=&quot;10010&quot;&gt;&lt;property id=&quot;20148&quot; value=&quot;5&quot;/&gt;&lt;property id=&quot;20300&quot; value=&quot;Slide 7 - &amp;quot;   4. Cuộc khởi nghĩa nào sau đây thuộc phong trào khởi nghĩa hưởng ứng chiếu Cần Vương ?&amp;quot;&quot;/&gt;&lt;property id=&quot;20307&quot; value=&quot;261&quot;/&gt;&lt;/object&gt;&lt;object type=&quot;3&quot; unique_id=&quot;10011&quot;&gt;&lt;property id=&quot;20148&quot; value=&quot;5&quot;/&gt;&lt;property id=&quot;20300&quot; value=&quot;Slide 8 - &amp;quot;5. Sự kiện nào sau đây chưa chính xác ?&amp;quot;&quot;/&gt;&lt;property id=&quot;20307&quot; value=&quot;262&quot;/&gt;&lt;/object&gt;&lt;object type=&quot;3&quot; unique_id=&quot;10012&quot;&gt;&lt;property id=&quot;20148&quot; value=&quot;5&quot;/&gt;&lt;property id=&quot;20300&quot; value=&quot;Slide 9 - &amp;quot;6. Người chỉ huy cuộc phản công ở kinh thành Huế là : &amp;quot;&quot;/&gt;&lt;property id=&quot;20307&quot; value=&quot;263&quot;/&gt;&lt;/object&gt;&lt;object type=&quot;3&quot; unique_id=&quot;10013&quot;&gt;&lt;property id=&quot;20148&quot; value=&quot;5&quot;/&gt;&lt;property id=&quot;20300&quot; value=&quot;Slide 10 - &amp;quot;7. Bác Hồ đọc Tuyên ngôn Độc lập nhằm :&amp;quot;&quot;/&gt;&lt;property id=&quot;20307&quot; value=&quot;265&quot;/&gt;&lt;/object&gt;&lt;object type=&quot;3&quot; unique_id=&quot;10014&quot;&gt;&lt;property id=&quot;20148&quot; value=&quot;5&quot;/&gt;&lt;property id=&quot;20300&quot; value=&quot;Slide 11 - &amp;quot;8. Hằng năm nước ta chọn ngày nào làm ngày Quốc khánh ?&amp;quot;&quot;/&gt;&lt;property id=&quot;20307&quot; value=&quot;266&quot;/&gt;&lt;/object&gt;&lt;object type=&quot;3&quot; unique_id=&quot;10015&quot;&gt;&lt;property id=&quot;20148&quot; value=&quot;5&quot;/&gt;&lt;property id=&quot;20300&quot; value=&quot;Slide 12 - &amp;quot;9. Những thay đổi về kinh tế đã tạo ra giai cấp, tầng lớp mới nào trong xã hội cuối thế kỷ XIX đầu thế kỷ XX ?&amp;quot;&quot;/&gt;&lt;property id=&quot;20307&quot; value=&quot;268&quot;/&gt;&lt;/object&gt;&lt;object type=&quot;3&quot; unique_id=&quot;10016&quot;&gt;&lt;property id=&quot;20148&quot; value=&quot;5&quot;/&gt;&lt;property id=&quot;20300&quot; value=&quot;Slide 13 - &amp;quot;10. Nguyễn Tất Thành ra đi tìm đường cứu nước vào thời gian nào ?&amp;quot;&quot;/&gt;&lt;property id=&quot;20307&quot; value=&quot;270&quot;/&gt;&lt;/object&gt;&lt;object type=&quot;3&quot; unique_id=&quot;10017&quot;&gt;&lt;property id=&quot;20148&quot; value=&quot;5&quot;/&gt;&lt;property id=&quot;20300&quot; value=&quot;Slide 14 - &amp;quot;   11. Để đáp lại lòng tin yêu của nhân dân, Trương Định đã làm gì ?&amp;quot;&quot;/&gt;&lt;property id=&quot;20307&quot; value=&quot;271&quot;/&gt;&lt;/object&gt;&lt;object type=&quot;3&quot; unique_id=&quot;10018&quot;&gt;&lt;property id=&quot;20148&quot; value=&quot;5&quot;/&gt;&lt;property id=&quot;20300&quot; value=&quot;Slide 15 - &amp;quot;  12. Nguyễn Trường Tộ đã trình lên vua Tự Đức bản điều trần trong đó bày tỏ :&amp;quot;&quot;/&gt;&lt;property id=&quot;20307&quot; value=&quot;274&quot;/&gt;&lt;/object&gt;&lt;object type=&quot;3&quot; unique_id=&quot;10019&quot;&gt;&lt;property id=&quot;20148&quot; value=&quot;5&quot;/&gt;&lt;property id=&quot;20300&quot; value=&quot;Slide 16 - &amp;quot;  13. Khẩu hiệu nào được nêu ra trong phong trào xô viết Nghệ - Tĩnh :&amp;quot;&quot;/&gt;&lt;property id=&quot;20307&quot; value=&quot;275&quot;/&gt;&lt;/object&gt;&lt;object type=&quot;3&quot; unique_id=&quot;10020&quot;&gt;&lt;property id=&quot;20148&quot; value=&quot;5&quot;/&gt;&lt;property id=&quot;20300&quot; value=&quot;Slide 17 - &amp;quot;   14. Hội nghị thành lập Đảng được tổ chức vào ngày tháng năm nào, ở đâu ?&amp;quot;&quot;/&gt;&lt;property id=&quot;20307&quot; value=&quot;277&quot;/&gt;&lt;/object&gt;&lt;object type=&quot;3&quot; unique_id=&quot;10023&quot;&gt;&lt;property id=&quot;20148&quot; value=&quot;5&quot;/&gt;&lt;property id=&quot;20300&quot; value=&quot;Slide 19&quot;/&gt;&lt;property id=&quot;20307&quot; value=&quot;289&quot;/&gt;&lt;/object&gt;&lt;object type=&quot;3&quot; unique_id=&quot;10024&quot;&gt;&lt;property id=&quot;20148&quot; value=&quot;5&quot;/&gt;&lt;property id=&quot;20300&quot; value=&quot;Slide 20&quot;/&gt;&lt;property id=&quot;20307&quot; value=&quot;290&quot;/&gt;&lt;/object&gt;&lt;object type=&quot;3&quot; unique_id=&quot;10025&quot;&gt;&lt;property id=&quot;20148&quot; value=&quot;5&quot;/&gt;&lt;property id=&quot;20300&quot; value=&quot;Slide 21&quot;/&gt;&lt;property id=&quot;20307&quot; value=&quot;291&quot;/&gt;&lt;/object&gt;&lt;object type=&quot;3&quot; unique_id=&quot;10026&quot;&gt;&lt;property id=&quot;20148&quot; value=&quot;5&quot;/&gt;&lt;property id=&quot;20300&quot; value=&quot;Slide 22&quot;/&gt;&lt;property id=&quot;20307&quot; value=&quot;297&quot;/&gt;&lt;/object&gt;&lt;object type=&quot;3&quot; unique_id=&quot;10027&quot;&gt;&lt;property id=&quot;20148&quot; value=&quot;5&quot;/&gt;&lt;property id=&quot;20300&quot; value=&quot;Slide 23&quot;/&gt;&lt;property id=&quot;20307&quot; value=&quot;298&quot;/&gt;&lt;/object&gt;&lt;object type=&quot;3&quot; unique_id=&quot;10028&quot;&gt;&lt;property id=&quot;20148&quot; value=&quot;5&quot;/&gt;&lt;property id=&quot;20300&quot; value=&quot;Slide 24&quot;/&gt;&lt;property id=&quot;20307&quot; value=&quot;300&quot;/&gt;&lt;/object&gt;&lt;object type=&quot;3&quot; unique_id=&quot;10029&quot;&gt;&lt;property id=&quot;20148&quot; value=&quot;5&quot;/&gt;&lt;property id=&quot;20300&quot; value=&quot;Slide 25&quot;/&gt;&lt;property id=&quot;20307&quot; value=&quot;306&quot;/&gt;&lt;/object&gt;&lt;object type=&quot;3&quot; unique_id=&quot;10030&quot;&gt;&lt;property id=&quot;20148&quot; value=&quot;5&quot;/&gt;&lt;property id=&quot;20300&quot; value=&quot;Slide 26&quot;/&gt;&lt;property id=&quot;20307&quot; value=&quot;307&quot;/&gt;&lt;/object&gt;&lt;object type=&quot;3&quot; unique_id=&quot;10031&quot;&gt;&lt;property id=&quot;20148&quot; value=&quot;5&quot;/&gt;&lt;property id=&quot;20300&quot; value=&quot;Slide 28&quot;/&gt;&lt;property id=&quot;20307&quot; value=&quot;311&quot;/&gt;&lt;/object&gt;&lt;object type=&quot;3&quot; unique_id=&quot;10032&quot;&gt;&lt;property id=&quot;20148&quot; value=&quot;5&quot;/&gt;&lt;property id=&quot;20300&quot; value=&quot;Slide 31&quot;/&gt;&lt;property id=&quot;20307&quot; value=&quot;312&quot;/&gt;&lt;/object&gt;&lt;object type=&quot;3&quot; unique_id=&quot;10157&quot;&gt;&lt;property id=&quot;20148&quot; value=&quot;5&quot;/&gt;&lt;property id=&quot;20300&quot; value=&quot;Slide 18&quot;/&gt;&lt;property id=&quot;20307&quot; value=&quot;316&quot;/&gt;&lt;/object&gt;&lt;object type=&quot;3&quot; unique_id=&quot;10158&quot;&gt;&lt;property id=&quot;20148&quot; value=&quot;5&quot;/&gt;&lt;property id=&quot;20300&quot; value=&quot;Slide 27&quot;/&gt;&lt;property id=&quot;20307&quot; value=&quot;314&quot;/&gt;&lt;/object&gt;&lt;object type=&quot;3&quot; unique_id=&quot;10442&quot;&gt;&lt;property id=&quot;20148&quot; value=&quot;5&quot;/&gt;&lt;property id=&quot;20300&quot; value=&quot;Slide 29&quot;/&gt;&lt;property id=&quot;20307&quot; value=&quot;318&quot;/&gt;&lt;/object&gt;&lt;object type=&quot;3&quot; unique_id=&quot;10443&quot;&gt;&lt;property id=&quot;20148&quot; value=&quot;5&quot;/&gt;&lt;property id=&quot;20300&quot; value=&quot;Slide 30 - &amp;quot;Chuẩn bị bài sau: &amp;#x0D;&amp;#x0A;Vượt qua tình thế hiểm nghèo.&amp;quot;&quot;/&gt;&lt;property id=&quot;20307&quot; value=&quot;32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2469</Words>
  <Application>Microsoft Office PowerPoint</Application>
  <PresentationFormat>On-screen Show (4:3)</PresentationFormat>
  <Paragraphs>292</Paragraphs>
  <Slides>32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1. Hằng năm nước ta chọn ngày nào làm ngày kỉ niệm cách mạng Tháng Tám ?</vt:lpstr>
      <vt:lpstr>2.Thực dân Pháp xâm lược nước ta vào ngày:</vt:lpstr>
      <vt:lpstr> 3. Điều gì diễn ra ở thôn xã khi có chính quyền nhân dân ?</vt:lpstr>
      <vt:lpstr>   4. Cuộc khởi nghĩa nào sau đây thuộc phong trào khởi nghĩa hưởng ứng chiếu Cần Vương ?</vt:lpstr>
      <vt:lpstr>5. Sự kiện nào sau đây chưa chính xác ?</vt:lpstr>
      <vt:lpstr>6. Người chỉ huy cuộc phản công ở kinh thành Huế là : </vt:lpstr>
      <vt:lpstr>7. Bác Hồ đọc Tuyên ngôn Độc lập nhằm :</vt:lpstr>
      <vt:lpstr>8. Hằng năm nước ta chọn ngày nào làm ngày Quốc khánh ?</vt:lpstr>
      <vt:lpstr>9. Những thay đổi về kinh tế đã tạo ra giai cấp, tầng lớp mới nào trong xã hội cuối thế kỷ XIX đầu thế kỷ XX ?</vt:lpstr>
      <vt:lpstr>10. Nguyễn Tất Thành ra đi tìm đường cứu nước vào thời gian nào ?</vt:lpstr>
      <vt:lpstr>   11. Để đáp lại lòng tin yêu của nhân dân, Trương Định đã làm gì ?</vt:lpstr>
      <vt:lpstr>  12. Nguyễn Trường Tộ đã trình lên vua Tự Đức bản điều trần trong đó bày tỏ :</vt:lpstr>
      <vt:lpstr>  13. Khẩu hiệu nào được nêu ra trong phong trào xô viết Nghệ - Tĩnh :</vt:lpstr>
      <vt:lpstr>   14. Hội nghị thành lập Đảng được tổ chức vào ngày tháng năm nào, ở đâu 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Chuẩn bị bài sau:  Vượt qua tình thế hiểm nghèo.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Nhà vua ra lệnh cho Trương Định đi nhậm chức lãnh binh ở An Giang nhằm mục đích gì ?</dc:title>
  <dc:creator>Admin</dc:creator>
  <cp:lastModifiedBy>AA</cp:lastModifiedBy>
  <cp:revision>50</cp:revision>
  <dcterms:created xsi:type="dcterms:W3CDTF">2010-10-23T15:29:50Z</dcterms:created>
  <dcterms:modified xsi:type="dcterms:W3CDTF">2022-11-14T03:29:00Z</dcterms:modified>
</cp:coreProperties>
</file>