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31"/>
  </p:notesMasterIdLst>
  <p:sldIdLst>
    <p:sldId id="395" r:id="rId3"/>
    <p:sldId id="372" r:id="rId4"/>
    <p:sldId id="357" r:id="rId5"/>
    <p:sldId id="377" r:id="rId6"/>
    <p:sldId id="378" r:id="rId7"/>
    <p:sldId id="379" r:id="rId8"/>
    <p:sldId id="380" r:id="rId9"/>
    <p:sldId id="2876" r:id="rId10"/>
    <p:sldId id="256" r:id="rId11"/>
    <p:sldId id="350" r:id="rId12"/>
    <p:sldId id="368" r:id="rId13"/>
    <p:sldId id="344" r:id="rId14"/>
    <p:sldId id="369" r:id="rId15"/>
    <p:sldId id="375" r:id="rId16"/>
    <p:sldId id="376" r:id="rId17"/>
    <p:sldId id="389" r:id="rId18"/>
    <p:sldId id="391" r:id="rId19"/>
    <p:sldId id="390" r:id="rId20"/>
    <p:sldId id="392" r:id="rId21"/>
    <p:sldId id="393" r:id="rId22"/>
    <p:sldId id="394" r:id="rId23"/>
    <p:sldId id="360" r:id="rId24"/>
    <p:sldId id="386" r:id="rId25"/>
    <p:sldId id="257" r:id="rId26"/>
    <p:sldId id="259" r:id="rId27"/>
    <p:sldId id="260" r:id="rId28"/>
    <p:sldId id="387" r:id="rId29"/>
    <p:sldId id="261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26"/>
  </p:normalViewPr>
  <p:slideViewPr>
    <p:cSldViewPr snapToGrid="0">
      <p:cViewPr varScale="1">
        <p:scale>
          <a:sx n="103" d="100"/>
          <a:sy n="103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5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4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1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44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88" r:id="rId5"/>
    <p:sldLayoutId id="2147483693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3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34.png"/><Relationship Id="rId5" Type="http://schemas.microsoft.com/office/2007/relationships/media" Target="../media/media6.mp4"/><Relationship Id="rId10" Type="http://schemas.openxmlformats.org/officeDocument/2006/relationships/image" Target="../media/image33.png"/><Relationship Id="rId4" Type="http://schemas.microsoft.com/office/2007/relationships/media" Target="../media/media5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3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34.png"/><Relationship Id="rId5" Type="http://schemas.microsoft.com/office/2007/relationships/media" Target="../media/media6.mp4"/><Relationship Id="rId10" Type="http://schemas.openxmlformats.org/officeDocument/2006/relationships/image" Target="../media/image33.png"/><Relationship Id="rId4" Type="http://schemas.microsoft.com/office/2007/relationships/media" Target="../media/media5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3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34.png"/><Relationship Id="rId5" Type="http://schemas.microsoft.com/office/2007/relationships/media" Target="../media/media6.mp4"/><Relationship Id="rId10" Type="http://schemas.openxmlformats.org/officeDocument/2006/relationships/image" Target="../media/image33.png"/><Relationship Id="rId4" Type="http://schemas.microsoft.com/office/2007/relationships/media" Target="../media/media5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Qu%E1%BB%91c_l%E1%BB%99_10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vi.wikipedia.org/wiki/Nam_%C4%90%E1%BB%8Bnh_(th%C3%A0nh_ph%E1%BB%91)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i.wikipedia.org/wiki/L%E1%BB%99c_V%C6%B0%E1%BB%A3ng" TargetMode="External"/><Relationship Id="rId11" Type="http://schemas.openxmlformats.org/officeDocument/2006/relationships/hyperlink" Target="https://vi.wikipedia.org/wiki/Nh%C3%A0_Minh" TargetMode="External"/><Relationship Id="rId5" Type="http://schemas.openxmlformats.org/officeDocument/2006/relationships/image" Target="../media/image7.jpeg"/><Relationship Id="rId10" Type="http://schemas.openxmlformats.org/officeDocument/2006/relationships/hyperlink" Target="https://vi.wikipedia.org/wiki/Th%C3%A1i_mi%E1%BA%BFu" TargetMode="External"/><Relationship Id="rId4" Type="http://schemas.openxmlformats.org/officeDocument/2006/relationships/image" Target="../media/image6.svg"/><Relationship Id="rId9" Type="http://schemas.openxmlformats.org/officeDocument/2006/relationships/hyperlink" Target="https://vi.wikipedia.org/wiki/Nh%C3%A0_Tr%E1%BA%A7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11706A-6E29-0A3E-84F8-373FF44BD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6007" y="103490"/>
            <a:ext cx="6031985" cy="678600"/>
          </a:xfrm>
        </p:spPr>
        <p:txBody>
          <a:bodyPr/>
          <a:lstStyle/>
          <a:p>
            <a:pPr algn="ctr"/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sáu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6 </a:t>
            </a:r>
            <a:r>
              <a:rPr lang="en-US" sz="2400" dirty="0" err="1"/>
              <a:t>tháng</a:t>
            </a:r>
            <a:r>
              <a:rPr lang="en-US" sz="2400" dirty="0"/>
              <a:t> 12 </a:t>
            </a:r>
            <a:r>
              <a:rPr lang="en-US" sz="2400" dirty="0" err="1"/>
              <a:t>năm</a:t>
            </a:r>
            <a:r>
              <a:rPr lang="en-US" sz="2400" dirty="0"/>
              <a:t> 2024</a:t>
            </a:r>
          </a:p>
          <a:p>
            <a:pPr algn="ctr"/>
            <a:r>
              <a:rPr lang="en-US" sz="2400" u="sng" dirty="0" err="1"/>
              <a:t>Lịch</a:t>
            </a:r>
            <a:r>
              <a:rPr lang="en-US" sz="2400" u="sng" dirty="0"/>
              <a:t> </a:t>
            </a:r>
            <a:r>
              <a:rPr lang="en-US" sz="2400" u="sng" dirty="0" err="1"/>
              <a:t>sử</a:t>
            </a:r>
            <a:r>
              <a:rPr lang="en-US" sz="2400" u="sng" dirty="0"/>
              <a:t> </a:t>
            </a:r>
            <a:r>
              <a:rPr lang="en-US" sz="2400" u="sng" dirty="0" err="1"/>
              <a:t>và</a:t>
            </a:r>
            <a:r>
              <a:rPr lang="en-US" sz="2400" u="sng" dirty="0"/>
              <a:t> </a:t>
            </a:r>
            <a:r>
              <a:rPr lang="en-US" sz="2400" u="sng" dirty="0" err="1"/>
              <a:t>địa</a:t>
            </a:r>
            <a:r>
              <a:rPr lang="en-US" sz="2400" u="sng" dirty="0"/>
              <a:t> </a:t>
            </a:r>
            <a:r>
              <a:rPr lang="en-US" sz="2400" u="sng" dirty="0" err="1"/>
              <a:t>lí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679587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3843867" y="316770"/>
            <a:ext cx="5105399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hiểu cuộc kháng chiến chông quân xâm lược Mông – Nguyên. 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93820" y="122258"/>
            <a:ext cx="8136864" cy="121547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169333" y="117400"/>
            <a:ext cx="8184175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1. Quan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sát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hình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5 SGK tr.48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và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lại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chiến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thắng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của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quân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dân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nhà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Trần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trên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sông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Bạch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Đằng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. </a:t>
            </a:r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287B-56F8-DA8F-08A4-9FE8400B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1451160"/>
            <a:ext cx="6231996" cy="36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tin quân Nguyên chuẩn bị kéo đến, Trần Hưng Đạo cho đóng cọc gỗ xuống Bạch Đằng.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Ngày 9/4/1288 đoàn thuyền quân Nguyên đến sông Bạch Đằng. Hưng Đạo Vương cho quân ra khiêu chiến rồi giả thua.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Quân Nguyên dẫn binh thuyền đuổi theo.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Nước triều xuống thuyền quân Nguyên sa vào bãi cọc. Quân Nguyên bị tiêu diệt.</a:t>
            </a:r>
          </a:p>
        </p:txBody>
      </p:sp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231783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2. Khai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“Lá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F364748E-8982-1F4B-F8D8-EC295DA069E3}"/>
              </a:ext>
            </a:extLst>
          </p:cNvPr>
          <p:cNvGrpSpPr/>
          <p:nvPr/>
        </p:nvGrpSpPr>
        <p:grpSpPr>
          <a:xfrm>
            <a:off x="403031" y="0"/>
            <a:ext cx="8115300" cy="4885267"/>
            <a:chOff x="0" y="0"/>
            <a:chExt cx="21640800" cy="1107027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B4833B03-DEBF-84DB-8AC4-C78D142BD20F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B3A2D502-4C20-8E27-1FDF-36AA11BFCE40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B83EC7D2-93AD-F1A8-B2C8-D15C4E060E39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38582BF-28F9-8866-8804-07218FADA6C6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B378BB7-69BC-612E-A3AB-3D1C208C77E7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61788D-3E66-DB85-F458-512CBCE369EB}"/>
              </a:ext>
            </a:extLst>
          </p:cNvPr>
          <p:cNvSpPr txBox="1"/>
          <p:nvPr/>
        </p:nvSpPr>
        <p:spPr>
          <a:xfrm>
            <a:off x="1206536" y="1009227"/>
            <a:ext cx="6663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dân nhà Trần đã ba lần đánh tan quân xâm lược Mông – Nguyên trong các năm 1258, 1285 và 1287 – 1288. Những nhân vật lịch sử tiêu biểu trong cuộc kháng chiến này gồm có vua Trần Nhân Tông, Hưng Đạo Vương Trần Quốc Tuấn, võ tướng Phạm Ngũ Lão….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3C6527-759E-825C-0C9B-77B70969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32" y="260350"/>
            <a:ext cx="4752975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BBC95-4D41-0F7B-A982-F695EF696B4B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cọc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1288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ết quả hình ảnh cho Chặt cây đóng cọc trên sông">
            <a:extLst>
              <a:ext uri="{FF2B5EF4-FFF2-40B4-BE49-F238E27FC236}">
                <a16:creationId xmlns:a16="http://schemas.microsoft.com/office/drawing/2014/main" id="{CC3FF8BD-565D-832A-DB9D-C3E5A1D1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40" y="230399"/>
            <a:ext cx="5333003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E2760-92D7-DC79-DF2D-6BD55739397C}"/>
              </a:ext>
            </a:extLst>
          </p:cNvPr>
          <p:cNvSpPr txBox="1"/>
          <p:nvPr/>
        </p:nvSpPr>
        <p:spPr>
          <a:xfrm>
            <a:off x="2311399" y="39031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Tranh minh họa đóng cọc trên sông Bạch Đằng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9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ận cảnh bãi cọc Cao Quỳ: Chứng tích lịch sử trên sông Bạch Đằng - 4">
            <a:extLst>
              <a:ext uri="{FF2B5EF4-FFF2-40B4-BE49-F238E27FC236}">
                <a16:creationId xmlns:a16="http://schemas.microsoft.com/office/drawing/2014/main" id="{2C4A9FEB-C896-365E-8B56-B5BAA62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122555"/>
            <a:ext cx="6449661" cy="341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38692-5D1E-8D38-E279-BCA3E77E9C98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Quảng trường Chiến Thắng tại khu di tích Bạch Đằng Giang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9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ận Bạch Đằng năm 1288">
            <a:hlinkClick r:id="" action="ppaction://media"/>
            <a:extLst>
              <a:ext uri="{FF2B5EF4-FFF2-40B4-BE49-F238E27FC236}">
                <a16:creationId xmlns:a16="http://schemas.microsoft.com/office/drawing/2014/main" id="{6223DCF0-4806-5653-703F-D2B79EEAD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10708" cy="47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87;p53">
            <a:extLst>
              <a:ext uri="{FF2B5EF4-FFF2-40B4-BE49-F238E27FC236}">
                <a16:creationId xmlns:a16="http://schemas.microsoft.com/office/drawing/2014/main" id="{660F3426-3879-2CAB-41E0-E149342EB4E2}"/>
              </a:ext>
            </a:extLst>
          </p:cNvPr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6" name="Google Shape;1388;p53">
              <a:extLst>
                <a:ext uri="{FF2B5EF4-FFF2-40B4-BE49-F238E27FC236}">
                  <a16:creationId xmlns:a16="http://schemas.microsoft.com/office/drawing/2014/main" id="{A8CD925B-86ED-2738-1722-D7DDA4AB0978}"/>
                </a:ext>
              </a:extLst>
            </p:cNvPr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9;p53">
              <a:extLst>
                <a:ext uri="{FF2B5EF4-FFF2-40B4-BE49-F238E27FC236}">
                  <a16:creationId xmlns:a16="http://schemas.microsoft.com/office/drawing/2014/main" id="{FBBDB877-8BC9-FF54-9E37-446331BE2077}"/>
                </a:ext>
              </a:extLst>
            </p:cNvPr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0;p53">
              <a:extLst>
                <a:ext uri="{FF2B5EF4-FFF2-40B4-BE49-F238E27FC236}">
                  <a16:creationId xmlns:a16="http://schemas.microsoft.com/office/drawing/2014/main" id="{EF86C87C-ABD9-6153-8DBD-E28AE64B7BA7}"/>
                </a:ext>
              </a:extLst>
            </p:cNvPr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1;p53">
              <a:extLst>
                <a:ext uri="{FF2B5EF4-FFF2-40B4-BE49-F238E27FC236}">
                  <a16:creationId xmlns:a16="http://schemas.microsoft.com/office/drawing/2014/main" id="{E0D2A47F-87E0-8175-A301-AE8C69272621}"/>
                </a:ext>
              </a:extLst>
            </p:cNvPr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2;p53">
              <a:extLst>
                <a:ext uri="{FF2B5EF4-FFF2-40B4-BE49-F238E27FC236}">
                  <a16:creationId xmlns:a16="http://schemas.microsoft.com/office/drawing/2014/main" id="{6AF885E9-8F40-C222-CE27-C8AE182D3388}"/>
                </a:ext>
              </a:extLst>
            </p:cNvPr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3;p53">
              <a:extLst>
                <a:ext uri="{FF2B5EF4-FFF2-40B4-BE49-F238E27FC236}">
                  <a16:creationId xmlns:a16="http://schemas.microsoft.com/office/drawing/2014/main" id="{988683AF-C944-A1AC-CA88-84A2C5415B70}"/>
                </a:ext>
              </a:extLst>
            </p:cNvPr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4;p53">
              <a:extLst>
                <a:ext uri="{FF2B5EF4-FFF2-40B4-BE49-F238E27FC236}">
                  <a16:creationId xmlns:a16="http://schemas.microsoft.com/office/drawing/2014/main" id="{4340AB63-83B9-F688-3958-EC150E54E0B0}"/>
                </a:ext>
              </a:extLst>
            </p:cNvPr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5;p53">
              <a:extLst>
                <a:ext uri="{FF2B5EF4-FFF2-40B4-BE49-F238E27FC236}">
                  <a16:creationId xmlns:a16="http://schemas.microsoft.com/office/drawing/2014/main" id="{B4F909E5-A21D-9620-5717-FC3FD7F4B32C}"/>
                </a:ext>
              </a:extLst>
            </p:cNvPr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6;p53">
              <a:extLst>
                <a:ext uri="{FF2B5EF4-FFF2-40B4-BE49-F238E27FC236}">
                  <a16:creationId xmlns:a16="http://schemas.microsoft.com/office/drawing/2014/main" id="{8B52D090-C469-A1A7-8959-6690185F34E4}"/>
                </a:ext>
              </a:extLst>
            </p:cNvPr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7;p53">
              <a:extLst>
                <a:ext uri="{FF2B5EF4-FFF2-40B4-BE49-F238E27FC236}">
                  <a16:creationId xmlns:a16="http://schemas.microsoft.com/office/drawing/2014/main" id="{AE4FCCA8-4ABC-2056-2CB9-24B5E1A4A104}"/>
                </a:ext>
              </a:extLst>
            </p:cNvPr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98;p53">
              <a:extLst>
                <a:ext uri="{FF2B5EF4-FFF2-40B4-BE49-F238E27FC236}">
                  <a16:creationId xmlns:a16="http://schemas.microsoft.com/office/drawing/2014/main" id="{08BFB8D7-375E-0E6A-8D87-6467AFFE2815}"/>
                </a:ext>
              </a:extLst>
            </p:cNvPr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99;p53">
              <a:extLst>
                <a:ext uri="{FF2B5EF4-FFF2-40B4-BE49-F238E27FC236}">
                  <a16:creationId xmlns:a16="http://schemas.microsoft.com/office/drawing/2014/main" id="{10392F28-33F9-2E30-3247-64A8890BA236}"/>
                </a:ext>
              </a:extLst>
            </p:cNvPr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0;p53">
              <a:extLst>
                <a:ext uri="{FF2B5EF4-FFF2-40B4-BE49-F238E27FC236}">
                  <a16:creationId xmlns:a16="http://schemas.microsoft.com/office/drawing/2014/main" id="{8FF33D4B-32F3-538A-BB1E-6DE71BBAC1DE}"/>
                </a:ext>
              </a:extLst>
            </p:cNvPr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1;p53">
              <a:extLst>
                <a:ext uri="{FF2B5EF4-FFF2-40B4-BE49-F238E27FC236}">
                  <a16:creationId xmlns:a16="http://schemas.microsoft.com/office/drawing/2014/main" id="{1B7B6E04-D909-23C8-7CAF-065F205F411F}"/>
                </a:ext>
              </a:extLst>
            </p:cNvPr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2;p53">
              <a:extLst>
                <a:ext uri="{FF2B5EF4-FFF2-40B4-BE49-F238E27FC236}">
                  <a16:creationId xmlns:a16="http://schemas.microsoft.com/office/drawing/2014/main" id="{07C189D6-EA04-76C9-B3F9-F793A6E646FB}"/>
                </a:ext>
              </a:extLst>
            </p:cNvPr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3;p53">
              <a:extLst>
                <a:ext uri="{FF2B5EF4-FFF2-40B4-BE49-F238E27FC236}">
                  <a16:creationId xmlns:a16="http://schemas.microsoft.com/office/drawing/2014/main" id="{2B3938DD-65F4-ADE5-91DD-FDF838C93915}"/>
                </a:ext>
              </a:extLst>
            </p:cNvPr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4;p53">
              <a:extLst>
                <a:ext uri="{FF2B5EF4-FFF2-40B4-BE49-F238E27FC236}">
                  <a16:creationId xmlns:a16="http://schemas.microsoft.com/office/drawing/2014/main" id="{24A2CF56-2207-201E-2E1A-293FACC1EB47}"/>
                </a:ext>
              </a:extLst>
            </p:cNvPr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5;p53">
              <a:extLst>
                <a:ext uri="{FF2B5EF4-FFF2-40B4-BE49-F238E27FC236}">
                  <a16:creationId xmlns:a16="http://schemas.microsoft.com/office/drawing/2014/main" id="{D744B5B6-132A-4C37-7746-1CAF90FB8747}"/>
                </a:ext>
              </a:extLst>
            </p:cNvPr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6;p53">
              <a:extLst>
                <a:ext uri="{FF2B5EF4-FFF2-40B4-BE49-F238E27FC236}">
                  <a16:creationId xmlns:a16="http://schemas.microsoft.com/office/drawing/2014/main" id="{6D40FA88-C0CF-883F-ABAF-1BBBF99E43DF}"/>
                </a:ext>
              </a:extLst>
            </p:cNvPr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;p53">
              <a:extLst>
                <a:ext uri="{FF2B5EF4-FFF2-40B4-BE49-F238E27FC236}">
                  <a16:creationId xmlns:a16="http://schemas.microsoft.com/office/drawing/2014/main" id="{3218003E-9DBD-FEEA-FD26-559225B4BBCF}"/>
                </a:ext>
              </a:extLst>
            </p:cNvPr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08;p53">
              <a:extLst>
                <a:ext uri="{FF2B5EF4-FFF2-40B4-BE49-F238E27FC236}">
                  <a16:creationId xmlns:a16="http://schemas.microsoft.com/office/drawing/2014/main" id="{3C58DD6D-2FE1-178B-ED4C-06FC4407AE74}"/>
                </a:ext>
              </a:extLst>
            </p:cNvPr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09;p53">
            <a:extLst>
              <a:ext uri="{FF2B5EF4-FFF2-40B4-BE49-F238E27FC236}">
                <a16:creationId xmlns:a16="http://schemas.microsoft.com/office/drawing/2014/main" id="{9115202D-4DBE-59F1-C7F9-1E2D6F46D265}"/>
              </a:ext>
            </a:extLst>
          </p:cNvPr>
          <p:cNvSpPr/>
          <p:nvPr/>
        </p:nvSpPr>
        <p:spPr>
          <a:xfrm rot="894505">
            <a:off x="-1857367" y="-179977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0;p53">
            <a:extLst>
              <a:ext uri="{FF2B5EF4-FFF2-40B4-BE49-F238E27FC236}">
                <a16:creationId xmlns:a16="http://schemas.microsoft.com/office/drawing/2014/main" id="{393AD71C-8EEF-E5B9-62CA-C0A9FF1786C0}"/>
              </a:ext>
            </a:extLst>
          </p:cNvPr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413;p53">
            <a:extLst>
              <a:ext uri="{FF2B5EF4-FFF2-40B4-BE49-F238E27FC236}">
                <a16:creationId xmlns:a16="http://schemas.microsoft.com/office/drawing/2014/main" id="{9EC91B52-1088-78D7-D748-1367C3AD5ED4}"/>
              </a:ext>
            </a:extLst>
          </p:cNvPr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31" name="Google Shape;1414;p53">
              <a:extLst>
                <a:ext uri="{FF2B5EF4-FFF2-40B4-BE49-F238E27FC236}">
                  <a16:creationId xmlns:a16="http://schemas.microsoft.com/office/drawing/2014/main" id="{C000B045-8FA4-DB5D-83A2-5CBBFD94A2F6}"/>
                </a:ext>
              </a:extLst>
            </p:cNvPr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53">
              <a:extLst>
                <a:ext uri="{FF2B5EF4-FFF2-40B4-BE49-F238E27FC236}">
                  <a16:creationId xmlns:a16="http://schemas.microsoft.com/office/drawing/2014/main" id="{239BBB59-5CF5-D1D5-9235-E7C870E31A44}"/>
                </a:ext>
              </a:extLst>
            </p:cNvPr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53">
              <a:extLst>
                <a:ext uri="{FF2B5EF4-FFF2-40B4-BE49-F238E27FC236}">
                  <a16:creationId xmlns:a16="http://schemas.microsoft.com/office/drawing/2014/main" id="{86986980-68BC-25A0-8325-AC80C46206D7}"/>
                </a:ext>
              </a:extLst>
            </p:cNvPr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53">
              <a:extLst>
                <a:ext uri="{FF2B5EF4-FFF2-40B4-BE49-F238E27FC236}">
                  <a16:creationId xmlns:a16="http://schemas.microsoft.com/office/drawing/2014/main" id="{7FA8605A-FB89-15D8-8F23-3D32CFE93E1F}"/>
                </a:ext>
              </a:extLst>
            </p:cNvPr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8;p53">
            <a:extLst>
              <a:ext uri="{FF2B5EF4-FFF2-40B4-BE49-F238E27FC236}">
                <a16:creationId xmlns:a16="http://schemas.microsoft.com/office/drawing/2014/main" id="{4D00F8E3-6D1B-5040-CCCE-F8F5DCB78735}"/>
              </a:ext>
            </a:extLst>
          </p:cNvPr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36" name="Google Shape;1419;p53">
              <a:extLst>
                <a:ext uri="{FF2B5EF4-FFF2-40B4-BE49-F238E27FC236}">
                  <a16:creationId xmlns:a16="http://schemas.microsoft.com/office/drawing/2014/main" id="{E9DE4DD6-5DD4-4D0B-246A-2C84E3FA54AA}"/>
                </a:ext>
              </a:extLst>
            </p:cNvPr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53">
              <a:extLst>
                <a:ext uri="{FF2B5EF4-FFF2-40B4-BE49-F238E27FC236}">
                  <a16:creationId xmlns:a16="http://schemas.microsoft.com/office/drawing/2014/main" id="{1CF7CCD3-E252-94F5-F24C-8F2283F9B476}"/>
                </a:ext>
              </a:extLst>
            </p:cNvPr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53">
              <a:extLst>
                <a:ext uri="{FF2B5EF4-FFF2-40B4-BE49-F238E27FC236}">
                  <a16:creationId xmlns:a16="http://schemas.microsoft.com/office/drawing/2014/main" id="{A646644B-E748-62E2-98E0-E161AA48268C}"/>
                </a:ext>
              </a:extLst>
            </p:cNvPr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53">
              <a:extLst>
                <a:ext uri="{FF2B5EF4-FFF2-40B4-BE49-F238E27FC236}">
                  <a16:creationId xmlns:a16="http://schemas.microsoft.com/office/drawing/2014/main" id="{23754027-2C30-8E13-9323-49E38BEBD6D5}"/>
                </a:ext>
              </a:extLst>
            </p:cNvPr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53">
              <a:extLst>
                <a:ext uri="{FF2B5EF4-FFF2-40B4-BE49-F238E27FC236}">
                  <a16:creationId xmlns:a16="http://schemas.microsoft.com/office/drawing/2014/main" id="{D19A7CCC-68E0-C0D2-10C3-CB22EC20C40C}"/>
                </a:ext>
              </a:extLst>
            </p:cNvPr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430;p53">
            <a:extLst>
              <a:ext uri="{FF2B5EF4-FFF2-40B4-BE49-F238E27FC236}">
                <a16:creationId xmlns:a16="http://schemas.microsoft.com/office/drawing/2014/main" id="{8B9DF1CE-4173-2384-D4D3-8D7C4478F202}"/>
              </a:ext>
            </a:extLst>
          </p:cNvPr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42" name="Google Shape;1431;p53">
              <a:extLst>
                <a:ext uri="{FF2B5EF4-FFF2-40B4-BE49-F238E27FC236}">
                  <a16:creationId xmlns:a16="http://schemas.microsoft.com/office/drawing/2014/main" id="{33217383-9C06-07DE-7127-238C7F3A83E2}"/>
                </a:ext>
              </a:extLst>
            </p:cNvPr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2;p53">
              <a:extLst>
                <a:ext uri="{FF2B5EF4-FFF2-40B4-BE49-F238E27FC236}">
                  <a16:creationId xmlns:a16="http://schemas.microsoft.com/office/drawing/2014/main" id="{FB3027D5-7B4E-50BB-F40C-0DED668A7F43}"/>
                </a:ext>
              </a:extLst>
            </p:cNvPr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3;p53">
              <a:extLst>
                <a:ext uri="{FF2B5EF4-FFF2-40B4-BE49-F238E27FC236}">
                  <a16:creationId xmlns:a16="http://schemas.microsoft.com/office/drawing/2014/main" id="{4C7FAF4A-3994-4D79-3891-0183CD99D855}"/>
                </a:ext>
              </a:extLst>
            </p:cNvPr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F98ED0AD-95D5-2CE0-8ED7-85FE4D14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6313" y="2912654"/>
            <a:ext cx="3171404" cy="2067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B5674D-0964-7144-BCE7-BE82B21C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23" y="1642533"/>
            <a:ext cx="6333958" cy="1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Năm 1268, khi quân Mông Cổ xâm lược Đại Việt, vua Trần Thái Tông hỏi ý kiến Thái sư Trần Thủ Độ. Quan thái sư trả lời: “Đầu thần chưa rơi xuống đất, xin bệ hạ đừng lo”. Lời nói của quan Thái sư đã củng cố quyết tâm kháng chiến cho vua Trần Thái Tông. 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Thái sư Trần Thủ Độ và chuyện chặt ngón chân người thân xin chức tước -  Giáo dục">
            <a:extLst>
              <a:ext uri="{FF2B5EF4-FFF2-40B4-BE49-F238E27FC236}">
                <a16:creationId xmlns:a16="http://schemas.microsoft.com/office/drawing/2014/main" id="{5B19F482-8CC8-30B5-EFAD-558DAAC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665089"/>
            <a:ext cx="4091517" cy="2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Đầu năm 1285, Thái Thượng Hoàng triệu tập các vị bô lão trong nước hợp ở điện Diên Hồng (kinh đô thăng long). Khi được hỏi về chủ trương nên hòa hay đánh quân Mông – Nguyên, muôn người như một đều đồng thanh hô: “Đánh!”.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Hội nghị Diên Hồng vang mãi hào khí non sông | Báo Pháp luật Việt Nam điện  tử">
            <a:extLst>
              <a:ext uri="{FF2B5EF4-FFF2-40B4-BE49-F238E27FC236}">
                <a16:creationId xmlns:a16="http://schemas.microsoft.com/office/drawing/2014/main" id="{23A4170C-8550-AF99-84C0-CD14F91B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13823"/>
            <a:ext cx="4033309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5955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1288,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>
                <a:solidFill>
                  <a:srgbClr val="FFBE1D"/>
                </a:solidFill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570136" y="660400"/>
            <a:ext cx="5472264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8411" y="808567"/>
            <a:ext cx="530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7434294" y="1718337"/>
            <a:ext cx="2348277" cy="2779200"/>
          </a:xfrm>
          <a:prstGeom prst="rect">
            <a:avLst/>
          </a:prstGeom>
        </p:spPr>
      </p:pic>
      <p:pic>
        <p:nvPicPr>
          <p:cNvPr id="3" name="Picture 2" descr="Lễ hội đền Trần Nam Định 2023: Thời gian, địa điểm và lưu ý | Vietjet Air">
            <a:extLst>
              <a:ext uri="{FF2B5EF4-FFF2-40B4-BE49-F238E27FC236}">
                <a16:creationId xmlns:a16="http://schemas.microsoft.com/office/drawing/2014/main" id="{DA5C7C97-0D11-25D7-DEE0-5AEA01C8E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0" y="101598"/>
            <a:ext cx="5049415" cy="33222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6602256" y="551646"/>
            <a:ext cx="2247973" cy="1263932"/>
            <a:chOff x="1365870" y="2605115"/>
            <a:chExt cx="11018692" cy="2894578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1365870" y="2605115"/>
              <a:ext cx="11018692" cy="2894578"/>
              <a:chOff x="-161341" y="0"/>
              <a:chExt cx="2710198" cy="711961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-155619" y="23197"/>
                <a:ext cx="2704476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-161341" y="0"/>
                <a:ext cx="2704476" cy="711961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1614799" y="2953720"/>
              <a:ext cx="10369693" cy="2046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6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800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Đền</a:t>
              </a:r>
              <a:r>
                <a:rPr lang="en-US" sz="4800" kern="1200" spc="-229" dirty="0">
                  <a:solidFill>
                    <a:prstClr val="black"/>
                  </a:solidFill>
                  <a:latin typeface="Arimo"/>
                  <a:ea typeface="+mn-ea"/>
                </a:rPr>
                <a:t> </a:t>
              </a:r>
              <a:r>
                <a:rPr lang="en-US" sz="4800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Trần</a:t>
              </a:r>
              <a:endParaRPr kumimoji="0" lang="en-US" sz="48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910DC9-B935-F7B3-2911-22449500DE16}"/>
              </a:ext>
            </a:extLst>
          </p:cNvPr>
          <p:cNvSpPr txBox="1"/>
          <p:nvPr/>
        </p:nvSpPr>
        <p:spPr>
          <a:xfrm>
            <a:off x="296417" y="3504441"/>
            <a:ext cx="8048625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Đền Trần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 là một quần thể đền thờ tại đường Trần Thừa, phường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6" tooltip="Lộc Vượng"/>
              </a:rPr>
              <a:t>Lộc Vượng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thành phố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7" tooltip="Nam Định (thành phố)"/>
              </a:rPr>
              <a:t>Nam Định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(sát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8" tooltip="Quốc lộ 10"/>
              </a:rPr>
              <a:t>quốc lộ 10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là nơi thờ các vua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9" tooltip="Nhà Trần"/>
              </a:rPr>
              <a:t>Trần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cùng các quan lại có công phù tá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9" tooltip="Nhà Trần"/>
              </a:rPr>
              <a:t>nhà Trần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Đền Trần được xây dựng từ năm 1695, trên nền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10" tooltip="Thái miếu"/>
              </a:rPr>
              <a:t>Thái miếu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cũ của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9" tooltip="Nhà Trần"/>
              </a:rPr>
              <a:t>nhà Trần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đã bị </a:t>
            </a:r>
            <a:r>
              <a:rPr lang="vi-VN" sz="1800" b="0" i="0" u="none" strike="noStrike" dirty="0">
                <a:effectLst/>
                <a:latin typeface="Arial" panose="020B0604020202020204" pitchFamily="34" charset="0"/>
                <a:hlinkClick r:id="rId11" tooltip="Nhà Minh"/>
              </a:rPr>
              <a:t>quân Minh</a:t>
            </a:r>
            <a:r>
              <a:rPr lang="vi-V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phá hủy vào thế kỷ XV.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29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73386"/>
            <a:ext cx="5621867" cy="1347710"/>
            <a:chOff x="2021825" y="2605115"/>
            <a:chExt cx="9701371" cy="4193622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6" y="3025208"/>
              <a:ext cx="9328317" cy="37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Trần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Quốc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Toản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bóp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nát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cam.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A54658-3FB5-D2D9-B894-E3CBAB2E4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06" y="0"/>
            <a:ext cx="4245928" cy="35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94300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26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 Văn An.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113186-B382-74B2-AFE4-EFBC31DE6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186" y="157162"/>
            <a:ext cx="3660881" cy="33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117853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45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Giang (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223BDE-2C96-4E0A-7356-28033F10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338" y="160866"/>
            <a:ext cx="3839528" cy="33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uan moong ng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756" y="2814250"/>
            <a:ext cx="2005758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23CA-EC19-621A-76DA-7A2032F2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164" y="966888"/>
            <a:ext cx="5541744" cy="206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9" y="4251616"/>
            <a:ext cx="1006570" cy="891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581</Words>
  <Application>Microsoft Office PowerPoint</Application>
  <PresentationFormat>On-screen Show (16:9)</PresentationFormat>
  <Paragraphs>35</Paragraphs>
  <Slides>28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Arimo</vt:lpstr>
      <vt:lpstr>Assistant Medium</vt:lpstr>
      <vt:lpstr>Calibri</vt:lpstr>
      <vt:lpstr>Cambria</vt:lpstr>
      <vt:lpstr>Nunito</vt:lpstr>
      <vt:lpstr>Rajdhani</vt:lpstr>
      <vt:lpstr>SVN-Androgyne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72</cp:revision>
  <dcterms:modified xsi:type="dcterms:W3CDTF">2024-12-05T14:34:02Z</dcterms:modified>
</cp:coreProperties>
</file>