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75" r:id="rId2"/>
    <p:sldId id="4418" r:id="rId3"/>
    <p:sldId id="261" r:id="rId4"/>
    <p:sldId id="257" r:id="rId5"/>
    <p:sldId id="276" r:id="rId6"/>
    <p:sldId id="262" r:id="rId7"/>
    <p:sldId id="263" r:id="rId8"/>
    <p:sldId id="264" r:id="rId9"/>
    <p:sldId id="4419" r:id="rId10"/>
    <p:sldId id="4413" r:id="rId11"/>
    <p:sldId id="4414" r:id="rId12"/>
    <p:sldId id="4415" r:id="rId13"/>
    <p:sldId id="4420" r:id="rId14"/>
    <p:sldId id="4416" r:id="rId15"/>
    <p:sldId id="4421" r:id="rId16"/>
    <p:sldId id="4422" r:id="rId17"/>
    <p:sldId id="4423" r:id="rId18"/>
    <p:sldId id="280" r:id="rId19"/>
    <p:sldId id="4424" r:id="rId20"/>
    <p:sldId id="4425" r:id="rId21"/>
    <p:sldId id="4426" r:id="rId22"/>
    <p:sldId id="4427" r:id="rId23"/>
    <p:sldId id="4428" r:id="rId24"/>
    <p:sldId id="4429" r:id="rId25"/>
    <p:sldId id="26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CCFF"/>
    <a:srgbClr val="FF0066"/>
    <a:srgbClr val="FF5050"/>
    <a:srgbClr val="A82067"/>
    <a:srgbClr val="C8FCE6"/>
    <a:srgbClr val="F5A54D"/>
    <a:srgbClr val="EA8030"/>
    <a:srgbClr val="33CCCC"/>
    <a:srgbClr val="00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59" autoAdjust="0"/>
    <p:restoredTop sz="94660"/>
  </p:normalViewPr>
  <p:slideViewPr>
    <p:cSldViewPr snapToGrid="0">
      <p:cViewPr varScale="1">
        <p:scale>
          <a:sx n="62" d="100"/>
          <a:sy n="62" d="100"/>
        </p:scale>
        <p:origin x="676"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1F21E3-6E13-4B4E-AE63-29875BA8E1D6}" type="datetimeFigureOut">
              <a:rPr lang="en-US" smtClean="0"/>
              <a:t>3/25/2025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7D78A2-239F-4296-BFB6-A51A39C7B691}" type="slidenum">
              <a:rPr lang="en-US" smtClean="0"/>
              <a:t>‹#›</a:t>
            </a:fld>
            <a:endParaRPr lang="en-US"/>
          </a:p>
        </p:txBody>
      </p:sp>
    </p:spTree>
    <p:extLst>
      <p:ext uri="{BB962C8B-B14F-4D97-AF65-F5344CB8AC3E}">
        <p14:creationId xmlns:p14="http://schemas.microsoft.com/office/powerpoint/2010/main" val="127077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7D78A2-239F-4296-BFB6-A51A39C7B691}" type="slidenum">
              <a:rPr lang="en-US" smtClean="0"/>
              <a:t>11</a:t>
            </a:fld>
            <a:endParaRPr lang="en-US"/>
          </a:p>
        </p:txBody>
      </p:sp>
    </p:spTree>
    <p:extLst>
      <p:ext uri="{BB962C8B-B14F-4D97-AF65-F5344CB8AC3E}">
        <p14:creationId xmlns:p14="http://schemas.microsoft.com/office/powerpoint/2010/main" val="37484307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t>2025/3/25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Tree>
  </p:cSld>
  <p:clrMapOvr>
    <a:masterClrMapping/>
  </p:clrMapOvr>
  <p:transition>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200000"/>
                    </a14:imgEffect>
                  </a14:imgLayer>
                </a14:imgProps>
              </a:ex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spTree>
  </p:cSld>
  <p:clrMapOvr>
    <a:masterClrMapping/>
  </p:clrMapOvr>
  <p:transition>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spTree>
  </p:cSld>
  <p:clrMapOvr>
    <a:masterClrMapping/>
  </p:clrMapOvr>
  <p:transition>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3"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10"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4009141" y="4943575"/>
            <a:ext cx="2380088" cy="2515867"/>
          </a:xfrm>
          <a:prstGeom prst="rect">
            <a:avLst/>
          </a:prstGeom>
        </p:spPr>
      </p:pic>
      <p:pic>
        <p:nvPicPr>
          <p:cNvPr id="9"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a:off x="-58767" y="5084252"/>
            <a:ext cx="2380088" cy="2515867"/>
          </a:xfrm>
          <a:prstGeom prst="rect">
            <a:avLst/>
          </a:prstGeom>
        </p:spPr>
      </p:pic>
      <p:pic>
        <p:nvPicPr>
          <p:cNvPr id="6"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10187202" y="4703251"/>
            <a:ext cx="2380088" cy="2515867"/>
          </a:xfrm>
          <a:prstGeom prst="rect">
            <a:avLst/>
          </a:prstGeom>
        </p:spPr>
      </p:pic>
      <p:sp>
        <p:nvSpPr>
          <p:cNvPr id="5" name="Rectangle 4"/>
          <p:cNvSpPr/>
          <p:nvPr userDrawn="1"/>
        </p:nvSpPr>
        <p:spPr>
          <a:xfrm>
            <a:off x="316523" y="263769"/>
            <a:ext cx="11641015" cy="6330462"/>
          </a:xfrm>
          <a:prstGeom prst="rect">
            <a:avLst/>
          </a:prstGeom>
          <a:solidFill>
            <a:schemeClr val="bg1"/>
          </a:solid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3814" y="-706568"/>
            <a:ext cx="1940673" cy="1940673"/>
          </a:xfrm>
          <a:prstGeom prst="rect">
            <a:avLst/>
          </a:prstGeom>
        </p:spPr>
      </p:pic>
      <p:pic>
        <p:nvPicPr>
          <p:cNvPr id="8" name="图片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843122" y="-44488"/>
            <a:ext cx="1466109" cy="1466109"/>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ransition>
    <p:wipe/>
  </p:transition>
  <p:txStyles>
    <p:titleStyle>
      <a:lvl1pPr algn="l" defTabSz="914400" rtl="0" eaLnBrk="1" latinLnBrk="0" hangingPunct="1">
        <a:lnSpc>
          <a:spcPct val="90000"/>
        </a:lnSpc>
        <a:spcBef>
          <a:spcPct val="0"/>
        </a:spcBef>
        <a:buNone/>
        <a:defRPr sz="4400" kern="1200">
          <a:solidFill>
            <a:schemeClr val="tx1"/>
          </a:solidFill>
          <a:latin typeface="+mj-lt"/>
          <a:ea typeface="字魂107号-萌趣欢乐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字魂107号-萌趣欢乐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字魂107号-萌趣欢乐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字魂107号-萌趣欢乐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9.png"/><Relationship Id="rId7"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30.png"/><Relationship Id="rId4" Type="http://schemas.openxmlformats.org/officeDocument/2006/relationships/image" Target="../media/image6.png"/><Relationship Id="rId9" Type="http://schemas.openxmlformats.org/officeDocument/2006/relationships/image" Target="../media/image31.pn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b="29635"/>
          <a:stretch>
            <a:fillRect/>
          </a:stretch>
        </p:blipFill>
        <p:spPr>
          <a:xfrm>
            <a:off x="516513" y="3766655"/>
            <a:ext cx="2380088" cy="2515867"/>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l="65661" t="10530" r="3335" b="60062"/>
          <a:stretch>
            <a:fillRect/>
          </a:stretch>
        </p:blipFill>
        <p:spPr>
          <a:xfrm>
            <a:off x="9789588" y="-48127"/>
            <a:ext cx="2434496" cy="3464021"/>
          </a:xfrm>
          <a:prstGeom prst="rect">
            <a:avLst/>
          </a:prstGeom>
        </p:spPr>
      </p:pic>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l="1872" t="61676" b="8620"/>
          <a:stretch>
            <a:fillRect/>
          </a:stretch>
        </p:blipFill>
        <p:spPr>
          <a:xfrm>
            <a:off x="-24063" y="5197641"/>
            <a:ext cx="12216062" cy="1636295"/>
          </a:xfrm>
          <a:prstGeom prst="rect">
            <a:avLst/>
          </a:prstGeom>
          <a:effectLst>
            <a:outerShdw blurRad="50800" dist="38100" dir="16200000" rotWithShape="0">
              <a:prstClr val="black">
                <a:alpha val="40000"/>
              </a:prstClr>
            </a:outerShdw>
          </a:effectLst>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33932" y="-371606"/>
            <a:ext cx="1940673" cy="1940673"/>
          </a:xfrm>
          <a:prstGeom prst="rect">
            <a:avLst/>
          </a:prstGeom>
        </p:spPr>
      </p:pic>
      <p:pic>
        <p:nvPicPr>
          <p:cNvPr id="27"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78214" y="-54329"/>
            <a:ext cx="1466109" cy="1466109"/>
          </a:xfrm>
          <a:prstGeom prst="rect">
            <a:avLst/>
          </a:prstGeom>
        </p:spPr>
      </p:pic>
      <p:pic>
        <p:nvPicPr>
          <p:cNvPr id="4" name="Picture 3">
            <a:extLst>
              <a:ext uri="{FF2B5EF4-FFF2-40B4-BE49-F238E27FC236}">
                <a16:creationId xmlns:a16="http://schemas.microsoft.com/office/drawing/2014/main" id="{2A14CC4D-E094-008F-FC81-9E6FEB99423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53150" y="883679"/>
            <a:ext cx="7200000" cy="5547841"/>
          </a:xfrm>
          <a:prstGeom prst="rect">
            <a:avLst/>
          </a:prstGeom>
        </p:spPr>
      </p:pic>
    </p:spTree>
    <p:extLst>
      <p:ext uri="{BB962C8B-B14F-4D97-AF65-F5344CB8AC3E}">
        <p14:creationId xmlns:p14="http://schemas.microsoft.com/office/powerpoint/2010/main" val="686045647"/>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53" presetClass="entr" presetSubtype="16"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 calcmode="lin" valueType="num">
                                      <p:cBhvr>
                                        <p:cTn id="10" dur="500" fill="hold"/>
                                        <p:tgtEl>
                                          <p:spTgt spid="27"/>
                                        </p:tgtEl>
                                        <p:attrNameLst>
                                          <p:attrName>ppt_w</p:attrName>
                                        </p:attrNameLst>
                                      </p:cBhvr>
                                      <p:tavLst>
                                        <p:tav tm="0">
                                          <p:val>
                                            <p:fltVal val="0"/>
                                          </p:val>
                                        </p:tav>
                                        <p:tav tm="100000">
                                          <p:val>
                                            <p:strVal val="#ppt_w"/>
                                          </p:val>
                                        </p:tav>
                                      </p:tavLst>
                                    </p:anim>
                                    <p:anim calcmode="lin" valueType="num">
                                      <p:cBhvr>
                                        <p:cTn id="11" dur="500" fill="hold"/>
                                        <p:tgtEl>
                                          <p:spTgt spid="27"/>
                                        </p:tgtEl>
                                        <p:attrNameLst>
                                          <p:attrName>ppt_h</p:attrName>
                                        </p:attrNameLst>
                                      </p:cBhvr>
                                      <p:tavLst>
                                        <p:tav tm="0">
                                          <p:val>
                                            <p:fltVal val="0"/>
                                          </p:val>
                                        </p:tav>
                                        <p:tav tm="100000">
                                          <p:val>
                                            <p:strVal val="#ppt_h"/>
                                          </p:val>
                                        </p:tav>
                                      </p:tavLst>
                                    </p:anim>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9CE0D6-DA59-0F13-46CB-154EDD61D22D}"/>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13716" y="2208111"/>
            <a:ext cx="5332755" cy="5247431"/>
          </a:xfrm>
          <a:prstGeom prst="rect">
            <a:avLst/>
          </a:prstGeom>
        </p:spPr>
      </p:pic>
      <p:grpSp>
        <p:nvGrpSpPr>
          <p:cNvPr id="5" name="Group 4">
            <a:extLst>
              <a:ext uri="{FF2B5EF4-FFF2-40B4-BE49-F238E27FC236}">
                <a16:creationId xmlns:a16="http://schemas.microsoft.com/office/drawing/2014/main" id="{F172BB5B-16CD-B2F4-1F2E-E1F1B802C27E}"/>
              </a:ext>
            </a:extLst>
          </p:cNvPr>
          <p:cNvGrpSpPr/>
          <p:nvPr/>
        </p:nvGrpSpPr>
        <p:grpSpPr>
          <a:xfrm>
            <a:off x="2273874" y="233679"/>
            <a:ext cx="8841166" cy="2081327"/>
            <a:chOff x="1122333" y="3266422"/>
            <a:chExt cx="5177983" cy="662484"/>
          </a:xfrm>
        </p:grpSpPr>
        <p:sp>
          <p:nvSpPr>
            <p:cNvPr id="6" name="Speech Bubble: Rectangle with Corners Rounded 5">
              <a:extLst>
                <a:ext uri="{FF2B5EF4-FFF2-40B4-BE49-F238E27FC236}">
                  <a16:creationId xmlns:a16="http://schemas.microsoft.com/office/drawing/2014/main" id="{E6A0520B-D00F-095F-8120-376529684EA2}"/>
                </a:ext>
              </a:extLst>
            </p:cNvPr>
            <p:cNvSpPr/>
            <p:nvPr/>
          </p:nvSpPr>
          <p:spPr>
            <a:xfrm>
              <a:off x="1122333" y="3266422"/>
              <a:ext cx="5177983" cy="662484"/>
            </a:xfrm>
            <a:prstGeom prst="wedgeRoundRectCallout">
              <a:avLst>
                <a:gd name="adj1" fmla="val -44151"/>
                <a:gd name="adj2" fmla="val 94043"/>
                <a:gd name="adj3" fmla="val 16667"/>
              </a:avLst>
            </a:prstGeom>
            <a:solidFill>
              <a:srgbClr val="FEE9E4"/>
            </a:solidFill>
            <a:ln w="19050">
              <a:solidFill>
                <a:srgbClr val="242D2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37号-波纹乖乖体"/>
                <a:cs typeface="+mn-cs"/>
              </a:endParaRPr>
            </a:p>
          </p:txBody>
        </p:sp>
        <p:sp>
          <p:nvSpPr>
            <p:cNvPr id="8" name="TextBox 7">
              <a:extLst>
                <a:ext uri="{FF2B5EF4-FFF2-40B4-BE49-F238E27FC236}">
                  <a16:creationId xmlns:a16="http://schemas.microsoft.com/office/drawing/2014/main" id="{69D9F7A6-38CC-35B7-E783-F1EC40C67D28}"/>
                </a:ext>
              </a:extLst>
            </p:cNvPr>
            <p:cNvSpPr txBox="1"/>
            <p:nvPr/>
          </p:nvSpPr>
          <p:spPr>
            <a:xfrm>
              <a:off x="1271719" y="3351764"/>
              <a:ext cx="4986316" cy="4212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cs typeface="+mn-cs"/>
                </a:rPr>
                <a:t>Kể các tình huống mà em có cảm giác an toàn hoặc không an toàn. </a:t>
              </a:r>
              <a:endParaRPr kumimoji="0" lang="en-US" sz="40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cs typeface="+mn-cs"/>
              </a:endParaRPr>
            </a:p>
          </p:txBody>
        </p:sp>
      </p:grpSp>
    </p:spTree>
    <p:extLst>
      <p:ext uri="{BB962C8B-B14F-4D97-AF65-F5344CB8AC3E}">
        <p14:creationId xmlns:p14="http://schemas.microsoft.com/office/powerpoint/2010/main" val="1984321956"/>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6D0209-5BC2-A7B1-EF0D-33DE05CFB277}"/>
              </a:ext>
            </a:extLst>
          </p:cNvPr>
          <p:cNvSpPr txBox="1"/>
          <p:nvPr/>
        </p:nvSpPr>
        <p:spPr>
          <a:xfrm>
            <a:off x="1071880" y="506730"/>
            <a:ext cx="10781030" cy="2062103"/>
          </a:xfrm>
          <a:prstGeom prst="rect">
            <a:avLst/>
          </a:prstGeom>
          <a:noFill/>
        </p:spPr>
        <p:txBody>
          <a:bodyPr wrap="square" rtlCol="0">
            <a:spAutoFit/>
          </a:bodyPr>
          <a:lstStyle/>
          <a:p>
            <a:pPr algn="just"/>
            <a:r>
              <a:rPr lang="en-US" sz="3200" b="1" dirty="0" err="1">
                <a:latin typeface="Cambria" panose="02040503050406030204" pitchFamily="18" charset="0"/>
                <a:ea typeface="Cambria" panose="02040503050406030204" pitchFamily="18" charset="0"/>
              </a:rPr>
              <a:t>Ví</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dụ</a:t>
            </a:r>
            <a:r>
              <a:rPr lang="en-US" sz="3200" b="1"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Khi em cùng </a:t>
            </a:r>
            <a:r>
              <a:rPr lang="en-US" sz="3200" dirty="0" err="1">
                <a:latin typeface="Cambria" panose="02040503050406030204" pitchFamily="18" charset="0"/>
                <a:ea typeface="Cambria" panose="02040503050406030204" pitchFamily="18" charset="0"/>
              </a:rPr>
              <a:t>các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bạn</a:t>
            </a:r>
            <a:r>
              <a:rPr lang="vi-VN" sz="3200" dirty="0">
                <a:latin typeface="Cambria" panose="02040503050406030204" pitchFamily="18" charset="0"/>
                <a:ea typeface="Cambria" panose="02040503050406030204" pitchFamily="18" charset="0"/>
              </a:rPr>
              <a:t> tham gia giao thông trên đường, em thấy rất nhiều người không tuân thủ luật an toàn giao thông như đi nhanh, vượt ẩu, không chấp hành hiệu lệnh đèn đỏ.</a:t>
            </a:r>
            <a:endParaRPr lang="en-US" sz="3200" dirty="0">
              <a:latin typeface="Cambria" panose="02040503050406030204" pitchFamily="18" charset="0"/>
              <a:ea typeface="Cambria" panose="02040503050406030204" pitchFamily="18" charset="0"/>
            </a:endParaRPr>
          </a:p>
        </p:txBody>
      </p:sp>
      <p:pic>
        <p:nvPicPr>
          <p:cNvPr id="1026" name="Picture 2" descr="DẠY TRẺ KỸ NĂNG THAM GIA GIAO THÔNG AN TOÀN">
            <a:extLst>
              <a:ext uri="{FF2B5EF4-FFF2-40B4-BE49-F238E27FC236}">
                <a16:creationId xmlns:a16="http://schemas.microsoft.com/office/drawing/2014/main" id="{79B1A4A4-C11E-269F-FB4F-5D72CB5A07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2370" y="2251710"/>
            <a:ext cx="5257800" cy="3943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2313276"/>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6178922-ACB7-E896-F638-CD1CD077833A}"/>
              </a:ext>
            </a:extLst>
          </p:cNvPr>
          <p:cNvPicPr>
            <a:picLocks noChangeAspect="1"/>
          </p:cNvPicPr>
          <p:nvPr/>
        </p:nvPicPr>
        <p:blipFill>
          <a:blip r:embed="rId2"/>
          <a:stretch>
            <a:fillRect/>
          </a:stretch>
        </p:blipFill>
        <p:spPr>
          <a:xfrm>
            <a:off x="765810" y="2190513"/>
            <a:ext cx="10728960" cy="2100459"/>
          </a:xfrm>
          <a:prstGeom prst="rect">
            <a:avLst/>
          </a:prstGeom>
        </p:spPr>
      </p:pic>
    </p:spTree>
    <p:extLst>
      <p:ext uri="{BB962C8B-B14F-4D97-AF65-F5344CB8AC3E}">
        <p14:creationId xmlns:p14="http://schemas.microsoft.com/office/powerpoint/2010/main" val="1254839969"/>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6C4DE2-C2A6-EB29-4741-BBAF241301B0}"/>
              </a:ext>
            </a:extLst>
          </p:cNvPr>
          <p:cNvPicPr/>
          <p:nvPr/>
        </p:nvPicPr>
        <p:blipFill>
          <a:blip r:embed="rId2">
            <a:clrChange>
              <a:clrFrom>
                <a:srgbClr val="FFFFFF">
                  <a:alpha val="100000"/>
                </a:srgbClr>
              </a:clrFrom>
              <a:clrTo>
                <a:srgbClr val="FFFFFF">
                  <a:alpha val="100000"/>
                  <a:alpha val="0"/>
                </a:srgbClr>
              </a:clrTo>
            </a:clrChange>
            <a:extLst>
              <a:ext uri="{BEBA8EAE-BF5A-486C-A8C5-ECC9F3942E4B}">
                <a14:imgProps xmlns:a14="http://schemas.microsoft.com/office/drawing/2010/main">
                  <a14:imgLayer r:embed="rId3">
                    <a14:imgEffect>
                      <a14:backgroundRemoval t="12789" b="85376" l="30125" r="78000">
                        <a14:foregroundMark x1="38750" y1="26939" x2="56625" y2="33333"/>
                        <a14:foregroundMark x1="42063" y1="25340" x2="52250" y2="34754"/>
                        <a14:foregroundMark x1="49188" y1="28360" x2="62187" y2="32386"/>
                        <a14:foregroundMark x1="52750" y1="28834" x2="57875" y2="30491"/>
                        <a14:foregroundMark x1="52500" y1="25814" x2="56875" y2="27176"/>
                        <a14:foregroundMark x1="39500" y1="22025" x2="62687" y2="25992"/>
                        <a14:foregroundMark x1="44125" y1="17525" x2="52000" y2="19183"/>
                        <a14:foregroundMark x1="43375" y1="16578" x2="60438" y2="17762"/>
                        <a14:foregroundMark x1="42063" y1="15394" x2="58375" y2="18946"/>
                        <a14:foregroundMark x1="55563" y1="21551" x2="57125" y2="28360"/>
                        <a14:foregroundMark x1="47688" y1="14920" x2="66813" y2="31202"/>
                        <a14:foregroundMark x1="66813" y1="31202" x2="66813" y2="31202"/>
                        <a14:foregroundMark x1="37500" y1="29307" x2="36500" y2="38307"/>
                        <a14:foregroundMark x1="30375" y1="36175" x2="31875" y2="39017"/>
                        <a14:foregroundMark x1="39500" y1="16104" x2="51250" y2="14446"/>
                        <a14:foregroundMark x1="50000" y1="12789" x2="56875" y2="17288"/>
                        <a14:foregroundMark x1="74438" y1="36175" x2="78000" y2="36175"/>
                        <a14:foregroundMark x1="54313" y1="78626" x2="58625" y2="83067"/>
                        <a14:foregroundMark x1="43875" y1="80462" x2="44125" y2="84251"/>
                        <a14:foregroundMark x1="38500" y1="85435" x2="46938" y2="82120"/>
                        <a14:foregroundMark x1="55313" y1="84251" x2="63750" y2="84962"/>
                        <a14:foregroundMark x1="30125" y1="35228" x2="33188" y2="37123"/>
                        <a14:foregroundMark x1="41313" y1="19420" x2="52250" y2="29781"/>
                        <a14:foregroundMark x1="52250" y1="29781" x2="52250" y2="29781"/>
                        <a14:foregroundMark x1="53312" y1="23919" x2="60688" y2="31912"/>
                        <a14:foregroundMark x1="60688" y1="31912" x2="60688" y2="31912"/>
                        <a14:foregroundMark x1="54313" y1="22025" x2="60938" y2="29070"/>
                        <a14:foregroundMark x1="60938" y1="29070" x2="60938" y2="29070"/>
                        <a14:foregroundMark x1="56063" y1="23919" x2="60438" y2="30491"/>
                        <a14:foregroundMark x1="47688" y1="48905" x2="49438" y2="57134"/>
                        <a14:foregroundMark x1="49438" y1="57134" x2="49438" y2="57134"/>
                        <a14:foregroundMark x1="49688" y1="27886" x2="48938" y2="50799"/>
                        <a14:foregroundMark x1="48938" y1="50799" x2="48938" y2="50799"/>
                        <a14:foregroundMark x1="48438" y1="27413" x2="48938" y2="43221"/>
                        <a14:foregroundMark x1="48938" y1="43221" x2="48938" y2="43221"/>
                        <a14:foregroundMark x1="47438" y1="19657" x2="50500" y2="34754"/>
                        <a14:foregroundMark x1="50500" y1="34754" x2="50500" y2="34754"/>
                        <a14:foregroundMark x1="48438" y1="18236" x2="50500" y2="34281"/>
                        <a14:foregroundMark x1="50500" y1="34281" x2="50500" y2="34281"/>
                        <a14:foregroundMark x1="51000" y1="27413" x2="52500" y2="59503"/>
                        <a14:foregroundMark x1="47938" y1="28360" x2="46688" y2="53819"/>
                        <a14:foregroundMark x1="46688" y1="50799" x2="46688" y2="53345"/>
                      </a14:backgroundRemoval>
                    </a14:imgEffect>
                  </a14:imgLayer>
                </a14:imgProps>
              </a:ext>
            </a:extLst>
          </a:blip>
          <a:srcRect l="27786" t="9938" r="21295" b="11346"/>
          <a:stretch>
            <a:fillRect/>
          </a:stretch>
        </p:blipFill>
        <p:spPr>
          <a:xfrm>
            <a:off x="322244" y="2161540"/>
            <a:ext cx="2811780" cy="4696460"/>
          </a:xfrm>
          <a:prstGeom prst="rect">
            <a:avLst/>
          </a:prstGeom>
          <a:noFill/>
          <a:ln w="9525">
            <a:noFill/>
          </a:ln>
        </p:spPr>
      </p:pic>
      <p:sp>
        <p:nvSpPr>
          <p:cNvPr id="4" name="Cloud 3">
            <a:extLst>
              <a:ext uri="{FF2B5EF4-FFF2-40B4-BE49-F238E27FC236}">
                <a16:creationId xmlns:a16="http://schemas.microsoft.com/office/drawing/2014/main" id="{6D98C0F9-1620-9AE7-C3F1-F7F0DBDA2BBD}"/>
              </a:ext>
            </a:extLst>
          </p:cNvPr>
          <p:cNvSpPr/>
          <p:nvPr/>
        </p:nvSpPr>
        <p:spPr>
          <a:xfrm>
            <a:off x="2895044" y="685801"/>
            <a:ext cx="8626396" cy="4686966"/>
          </a:xfrm>
          <a:prstGeom prst="cloud">
            <a:avLst/>
          </a:prstGeom>
          <a:solidFill>
            <a:srgbClr val="FFFFCC"/>
          </a:solidFill>
          <a:ln>
            <a:noFill/>
          </a:ln>
          <a:effectLst>
            <a:innerShdw blurRad="63500" dist="50800" dir="10800000">
              <a:prstClr val="black">
                <a:alpha val="50000"/>
              </a:prstClr>
            </a:innerShdw>
          </a:effectLst>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46331D5C-D285-22F0-37BE-C697C80D1C3E}"/>
              </a:ext>
            </a:extLst>
          </p:cNvPr>
          <p:cNvSpPr txBox="1"/>
          <p:nvPr/>
        </p:nvSpPr>
        <p:spPr>
          <a:xfrm>
            <a:off x="3703320" y="1303020"/>
            <a:ext cx="6743700" cy="3785652"/>
          </a:xfrm>
          <a:prstGeom prst="rect">
            <a:avLst/>
          </a:prstGeom>
          <a:noFill/>
        </p:spPr>
        <p:txBody>
          <a:bodyPr wrap="square" rtlCol="0">
            <a:spAutoFit/>
          </a:bodyPr>
          <a:lstStyle/>
          <a:p>
            <a:pPr lvl="0" algn="ctr"/>
            <a:r>
              <a:rPr lang="vi-VN" sz="4800" b="1" dirty="0">
                <a:solidFill>
                  <a:prstClr val="black"/>
                </a:solidFill>
                <a:latin typeface="Calibri"/>
              </a:rPr>
              <a:t>Hoạt động 2: </a:t>
            </a:r>
            <a:r>
              <a:rPr lang="vi-VN" sz="4800" dirty="0">
                <a:solidFill>
                  <a:prstClr val="black"/>
                </a:solidFill>
                <a:latin typeface="Calibri"/>
              </a:rPr>
              <a:t>Tìm hiểu về quyền được an toàn, bảo vệ sự toàn vẹn của cá nhân và ph</a:t>
            </a:r>
            <a:r>
              <a:rPr lang="en-US" sz="4800" dirty="0">
                <a:solidFill>
                  <a:prstClr val="black"/>
                </a:solidFill>
                <a:latin typeface="Calibri"/>
              </a:rPr>
              <a:t>ả</a:t>
            </a:r>
            <a:r>
              <a:rPr lang="vi-VN" sz="4800" dirty="0">
                <a:solidFill>
                  <a:prstClr val="black"/>
                </a:solidFill>
                <a:latin typeface="Calibri"/>
              </a:rPr>
              <a:t>n đối mọi sự xâm hại</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13761596"/>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3"/>
                                        </p:tgtEl>
                                        <p:attrNameLst>
                                          <p:attrName>r</p:attrName>
                                        </p:attrNameLst>
                                      </p:cBhvr>
                                    </p:animRot>
                                    <p:animRot by="-240000">
                                      <p:cBhvr>
                                        <p:cTn id="7" dur="400" fill="hold">
                                          <p:stCondLst>
                                            <p:cond delay="400"/>
                                          </p:stCondLst>
                                        </p:cTn>
                                        <p:tgtEl>
                                          <p:spTgt spid="3"/>
                                        </p:tgtEl>
                                        <p:attrNameLst>
                                          <p:attrName>r</p:attrName>
                                        </p:attrNameLst>
                                      </p:cBhvr>
                                    </p:animRot>
                                    <p:animRot by="240000">
                                      <p:cBhvr>
                                        <p:cTn id="8" dur="400" fill="hold">
                                          <p:stCondLst>
                                            <p:cond delay="800"/>
                                          </p:stCondLst>
                                        </p:cTn>
                                        <p:tgtEl>
                                          <p:spTgt spid="3"/>
                                        </p:tgtEl>
                                        <p:attrNameLst>
                                          <p:attrName>r</p:attrName>
                                        </p:attrNameLst>
                                      </p:cBhvr>
                                    </p:animRot>
                                    <p:animRot by="-240000">
                                      <p:cBhvr>
                                        <p:cTn id="9" dur="400" fill="hold">
                                          <p:stCondLst>
                                            <p:cond delay="1200"/>
                                          </p:stCondLst>
                                        </p:cTn>
                                        <p:tgtEl>
                                          <p:spTgt spid="3"/>
                                        </p:tgtEl>
                                        <p:attrNameLst>
                                          <p:attrName>r</p:attrName>
                                        </p:attrNameLst>
                                      </p:cBhvr>
                                    </p:animRot>
                                    <p:animRot by="120000">
                                      <p:cBhvr>
                                        <p:cTn id="10" dur="400" fill="hold">
                                          <p:stCondLst>
                                            <p:cond delay="16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7CFA926B-AE6A-601F-5AEE-CB9203BE03DB}"/>
              </a:ext>
            </a:extLst>
          </p:cNvPr>
          <p:cNvSpPr/>
          <p:nvPr/>
        </p:nvSpPr>
        <p:spPr>
          <a:xfrm>
            <a:off x="2052320" y="166369"/>
            <a:ext cx="8585200" cy="576581"/>
          </a:xfrm>
          <a:prstGeom prst="roundRect">
            <a:avLst/>
          </a:prstGeom>
          <a:solidFill>
            <a:srgbClr val="FED6C9"/>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Hãy đọc tình huống trong hình 2 và cho biết:</a:t>
            </a:r>
            <a:endParaRPr lang="vi-VN" sz="3600" i="1"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C7F1BAF7-B05F-6EFD-5332-65A0E0E608EF}"/>
              </a:ext>
            </a:extLst>
          </p:cNvPr>
          <p:cNvPicPr>
            <a:picLocks noChangeAspect="1"/>
          </p:cNvPicPr>
          <p:nvPr/>
        </p:nvPicPr>
        <p:blipFill>
          <a:blip r:embed="rId2"/>
          <a:stretch>
            <a:fillRect/>
          </a:stretch>
        </p:blipFill>
        <p:spPr>
          <a:xfrm>
            <a:off x="2986087" y="1053465"/>
            <a:ext cx="6260783" cy="5323282"/>
          </a:xfrm>
          <a:prstGeom prst="rect">
            <a:avLst/>
          </a:prstGeom>
        </p:spPr>
      </p:pic>
    </p:spTree>
    <p:extLst>
      <p:ext uri="{BB962C8B-B14F-4D97-AF65-F5344CB8AC3E}">
        <p14:creationId xmlns:p14="http://schemas.microsoft.com/office/powerpoint/2010/main" val="442546064"/>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6171CAE-7C84-664B-0C0E-E917DDCD009D}"/>
              </a:ext>
            </a:extLst>
          </p:cNvPr>
          <p:cNvGrpSpPr/>
          <p:nvPr/>
        </p:nvGrpSpPr>
        <p:grpSpPr>
          <a:xfrm>
            <a:off x="6060559" y="1100664"/>
            <a:ext cx="5914738" cy="3540954"/>
            <a:chOff x="4774484" y="3910414"/>
            <a:chExt cx="6921071" cy="2331486"/>
          </a:xfrm>
        </p:grpSpPr>
        <p:sp>
          <p:nvSpPr>
            <p:cNvPr id="3" name="Speech Bubble: Rectangle with Corners Rounded 16">
              <a:extLst>
                <a:ext uri="{FF2B5EF4-FFF2-40B4-BE49-F238E27FC236}">
                  <a16:creationId xmlns:a16="http://schemas.microsoft.com/office/drawing/2014/main" id="{0E27D4A9-CECA-AD8D-ECA0-C45890F43889}"/>
                </a:ext>
              </a:extLst>
            </p:cNvPr>
            <p:cNvSpPr/>
            <p:nvPr/>
          </p:nvSpPr>
          <p:spPr>
            <a:xfrm>
              <a:off x="4774484" y="3910414"/>
              <a:ext cx="6921071" cy="2195337"/>
            </a:xfrm>
            <a:prstGeom prst="wedgeRoundRectCallout">
              <a:avLst>
                <a:gd name="adj1" fmla="val -26383"/>
                <a:gd name="adj2" fmla="val 50187"/>
                <a:gd name="adj3" fmla="val 16667"/>
              </a:avLst>
            </a:prstGeom>
            <a:solidFill>
              <a:schemeClr val="bg1"/>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6D0F1194-00EA-ABEF-7111-09209170FE12}"/>
                </a:ext>
              </a:extLst>
            </p:cNvPr>
            <p:cNvSpPr txBox="1"/>
            <p:nvPr/>
          </p:nvSpPr>
          <p:spPr>
            <a:xfrm>
              <a:off x="5010573" y="4296453"/>
              <a:ext cx="6245734" cy="1945447"/>
            </a:xfrm>
            <a:prstGeom prst="rect">
              <a:avLst/>
            </a:prstGeom>
            <a:noFill/>
          </p:spPr>
          <p:txBody>
            <a:bodyPr wrap="square" lIns="0" tIns="0" rIns="0" bIns="0"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32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Cảm giác của bạn A trong câu chuyện như thế nào?</a:t>
              </a:r>
              <a:endParaRPr kumimoji="0" lang="en-US" sz="32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endParaRPr>
            </a:p>
            <a:p>
              <a:pPr marR="0" lvl="0" algn="just" defTabSz="914400" rtl="0" eaLnBrk="1" fontAlgn="auto" latinLnBrk="0" hangingPunct="1">
                <a:lnSpc>
                  <a:spcPct val="100000"/>
                </a:lnSpc>
                <a:spcBef>
                  <a:spcPts val="0"/>
                </a:spcBef>
                <a:spcAft>
                  <a:spcPts val="0"/>
                </a:spcAft>
                <a:buClrTx/>
                <a:buSzTx/>
                <a:tabLst/>
                <a:defRPr/>
              </a:pPr>
              <a:r>
                <a:rPr kumimoji="0" lang="en-US" sz="32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Em </a:t>
              </a:r>
              <a:r>
                <a:rPr kumimoji="0" lang="en-US" sz="3200" b="0"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phản</a:t>
              </a:r>
              <a:r>
                <a:rPr kumimoji="0" lang="en-US" sz="32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đối</a:t>
              </a:r>
              <a:r>
                <a:rPr kumimoji="0" lang="en-US" sz="32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hoặc</a:t>
              </a:r>
              <a:r>
                <a:rPr kumimoji="0" lang="en-US" sz="32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đồng</a:t>
              </a:r>
              <a:r>
                <a:rPr kumimoji="0" lang="en-US" sz="32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ý </a:t>
              </a:r>
              <a:r>
                <a:rPr kumimoji="0" lang="en-US" sz="3200" b="0"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với</a:t>
              </a:r>
              <a:r>
                <a:rPr kumimoji="0" lang="en-US" sz="32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hành</a:t>
              </a:r>
              <a:r>
                <a:rPr kumimoji="0" lang="en-US" sz="32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động</a:t>
              </a:r>
              <a:r>
                <a:rPr kumimoji="0" lang="en-US" sz="32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của</a:t>
              </a:r>
              <a:r>
                <a:rPr kumimoji="0" lang="en-US" sz="32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bạn</a:t>
              </a:r>
              <a:r>
                <a:rPr kumimoji="0" lang="en-US" sz="32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nào</a:t>
              </a:r>
              <a:r>
                <a:rPr kumimoji="0" lang="en-US" sz="32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trong</a:t>
              </a:r>
              <a:r>
                <a:rPr kumimoji="0" lang="en-US" sz="32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câu</a:t>
              </a:r>
              <a:r>
                <a:rPr kumimoji="0" lang="en-US" sz="32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chuyện</a:t>
              </a:r>
              <a:r>
                <a:rPr kumimoji="0" lang="en-US" sz="32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Vì</a:t>
              </a:r>
              <a:r>
                <a:rPr kumimoji="0" lang="en-US" sz="32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sao</a:t>
              </a:r>
              <a:r>
                <a:rPr kumimoji="0" lang="en-US" sz="32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a:t>
              </a:r>
            </a:p>
            <a:p>
              <a:pPr marL="514350" marR="0" lvl="0" indent="-514350" algn="just" defTabSz="914400" rtl="0" eaLnBrk="1" fontAlgn="auto" latinLnBrk="0" hangingPunct="1">
                <a:lnSpc>
                  <a:spcPct val="100000"/>
                </a:lnSpc>
                <a:spcBef>
                  <a:spcPts val="0"/>
                </a:spcBef>
                <a:spcAft>
                  <a:spcPts val="0"/>
                </a:spcAft>
                <a:buClrTx/>
                <a:buSzTx/>
                <a:buFontTx/>
                <a:buAutoNum type="alphaLcPeriod"/>
                <a:tabLst/>
                <a:defRPr/>
              </a:pPr>
              <a:endParaRPr kumimoji="0" lang="en-US" sz="32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endParaRPr>
            </a:p>
          </p:txBody>
        </p:sp>
      </p:grpSp>
      <p:sp>
        <p:nvSpPr>
          <p:cNvPr id="5" name="Freeform 2">
            <a:extLst>
              <a:ext uri="{FF2B5EF4-FFF2-40B4-BE49-F238E27FC236}">
                <a16:creationId xmlns:a16="http://schemas.microsoft.com/office/drawing/2014/main" id="{C8425121-6D8B-28BF-2BD3-C1D39A98B237}"/>
              </a:ext>
            </a:extLst>
          </p:cNvPr>
          <p:cNvSpPr/>
          <p:nvPr/>
        </p:nvSpPr>
        <p:spPr>
          <a:xfrm>
            <a:off x="405398" y="2552128"/>
            <a:ext cx="5561471" cy="4211863"/>
          </a:xfrm>
          <a:custGeom>
            <a:avLst/>
            <a:gdLst/>
            <a:ahLst/>
            <a:cxnLst/>
            <a:rect l="l" t="t" r="r" b="b"/>
            <a:pathLst>
              <a:path w="10954542" h="8229600">
                <a:moveTo>
                  <a:pt x="0" y="0"/>
                </a:moveTo>
                <a:lnTo>
                  <a:pt x="10954542" y="0"/>
                </a:lnTo>
                <a:lnTo>
                  <a:pt x="10954542" y="8229600"/>
                </a:lnTo>
                <a:lnTo>
                  <a:pt x="0" y="822960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peech Bubble: Oval 5">
            <a:extLst>
              <a:ext uri="{FF2B5EF4-FFF2-40B4-BE49-F238E27FC236}">
                <a16:creationId xmlns:a16="http://schemas.microsoft.com/office/drawing/2014/main" id="{C8557D62-1AFB-0427-C979-C68A7E337E33}"/>
              </a:ext>
            </a:extLst>
          </p:cNvPr>
          <p:cNvSpPr/>
          <p:nvPr/>
        </p:nvSpPr>
        <p:spPr>
          <a:xfrm>
            <a:off x="277300" y="600457"/>
            <a:ext cx="3907921" cy="1951671"/>
          </a:xfrm>
          <a:prstGeom prst="wedgeEllipseCallout">
            <a:avLst>
              <a:gd name="adj1" fmla="val 52621"/>
              <a:gd name="adj2" fmla="val 42672"/>
            </a:avLst>
          </a:prstGeom>
          <a:solidFill>
            <a:schemeClr val="accent4">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E31C3A"/>
                </a:solidFill>
                <a:effectLst/>
                <a:uLnTx/>
                <a:uFillTx/>
                <a:latin typeface="Calibri" panose="020F0502020204030204"/>
                <a:ea typeface="+mn-ea"/>
                <a:cs typeface="+mn-cs"/>
              </a:rPr>
              <a:t>Làm việc theo nhóm</a:t>
            </a:r>
            <a:endParaRPr kumimoji="0" lang="en-US" sz="4400" b="1" i="0" u="none" strike="noStrike" kern="1200" cap="none" spc="0" normalizeH="0" baseline="0" noProof="0" dirty="0">
              <a:ln>
                <a:noFill/>
              </a:ln>
              <a:solidFill>
                <a:srgbClr val="E31C3A"/>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38F55A50-7021-357D-1FAF-6625206F8886}"/>
              </a:ext>
            </a:extLst>
          </p:cNvPr>
          <p:cNvPicPr>
            <a:picLocks noChangeAspect="1"/>
          </p:cNvPicPr>
          <p:nvPr/>
        </p:nvPicPr>
        <p:blipFill>
          <a:blip r:embed="rId3"/>
          <a:stretch>
            <a:fillRect/>
          </a:stretch>
        </p:blipFill>
        <p:spPr>
          <a:xfrm>
            <a:off x="5333187" y="157649"/>
            <a:ext cx="7309738" cy="1524132"/>
          </a:xfrm>
          <a:prstGeom prst="rect">
            <a:avLst/>
          </a:prstGeom>
        </p:spPr>
      </p:pic>
    </p:spTree>
    <p:extLst>
      <p:ext uri="{BB962C8B-B14F-4D97-AF65-F5344CB8AC3E}">
        <p14:creationId xmlns:p14="http://schemas.microsoft.com/office/powerpoint/2010/main" val="2732794948"/>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9CE0D6-DA59-0F13-46CB-154EDD61D22D}"/>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13716" y="2208111"/>
            <a:ext cx="5332755" cy="5247431"/>
          </a:xfrm>
          <a:prstGeom prst="rect">
            <a:avLst/>
          </a:prstGeom>
        </p:spPr>
      </p:pic>
      <p:grpSp>
        <p:nvGrpSpPr>
          <p:cNvPr id="5" name="Group 4">
            <a:extLst>
              <a:ext uri="{FF2B5EF4-FFF2-40B4-BE49-F238E27FC236}">
                <a16:creationId xmlns:a16="http://schemas.microsoft.com/office/drawing/2014/main" id="{F172BB5B-16CD-B2F4-1F2E-E1F1B802C27E}"/>
              </a:ext>
            </a:extLst>
          </p:cNvPr>
          <p:cNvGrpSpPr/>
          <p:nvPr/>
        </p:nvGrpSpPr>
        <p:grpSpPr>
          <a:xfrm>
            <a:off x="1473774" y="427989"/>
            <a:ext cx="8841166" cy="1743711"/>
            <a:chOff x="1122333" y="3266422"/>
            <a:chExt cx="5177983" cy="662484"/>
          </a:xfrm>
        </p:grpSpPr>
        <p:sp>
          <p:nvSpPr>
            <p:cNvPr id="6" name="Speech Bubble: Rectangle with Corners Rounded 5">
              <a:extLst>
                <a:ext uri="{FF2B5EF4-FFF2-40B4-BE49-F238E27FC236}">
                  <a16:creationId xmlns:a16="http://schemas.microsoft.com/office/drawing/2014/main" id="{E6A0520B-D00F-095F-8120-376529684EA2}"/>
                </a:ext>
              </a:extLst>
            </p:cNvPr>
            <p:cNvSpPr/>
            <p:nvPr/>
          </p:nvSpPr>
          <p:spPr>
            <a:xfrm>
              <a:off x="1122333" y="3266422"/>
              <a:ext cx="5177983" cy="662484"/>
            </a:xfrm>
            <a:prstGeom prst="wedgeRoundRectCallout">
              <a:avLst>
                <a:gd name="adj1" fmla="val -44151"/>
                <a:gd name="adj2" fmla="val 94043"/>
                <a:gd name="adj3" fmla="val 16667"/>
              </a:avLst>
            </a:prstGeom>
            <a:solidFill>
              <a:srgbClr val="FEE9E4"/>
            </a:solidFill>
            <a:ln w="19050">
              <a:solidFill>
                <a:srgbClr val="242D2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37号-波纹乖乖体"/>
                <a:ea typeface="+mn-ea"/>
                <a:cs typeface="+mn-cs"/>
              </a:endParaRPr>
            </a:p>
          </p:txBody>
        </p:sp>
        <p:sp>
          <p:nvSpPr>
            <p:cNvPr id="8" name="TextBox 7">
              <a:extLst>
                <a:ext uri="{FF2B5EF4-FFF2-40B4-BE49-F238E27FC236}">
                  <a16:creationId xmlns:a16="http://schemas.microsoft.com/office/drawing/2014/main" id="{69D9F7A6-38CC-35B7-E783-F1EC40C67D28}"/>
                </a:ext>
              </a:extLst>
            </p:cNvPr>
            <p:cNvSpPr txBox="1"/>
            <p:nvPr/>
          </p:nvSpPr>
          <p:spPr>
            <a:xfrm>
              <a:off x="1271719" y="3299653"/>
              <a:ext cx="4986316" cy="49962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mn-cs"/>
                </a:rPr>
                <a:t>Cảm giác của bạn A: </a:t>
              </a:r>
              <a:r>
                <a:rPr kumimoji="0" lang="vi-VN" sz="480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mn-cs"/>
                </a:rPr>
                <a:t>bị coi thường, buồn</a:t>
              </a:r>
              <a:r>
                <a:rPr kumimoji="0" lang="en-US" sz="480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mn-cs"/>
                </a:rPr>
                <a:t>.</a:t>
              </a:r>
            </a:p>
          </p:txBody>
        </p:sp>
      </p:grpSp>
      <p:grpSp>
        <p:nvGrpSpPr>
          <p:cNvPr id="2" name="Group 1">
            <a:extLst>
              <a:ext uri="{FF2B5EF4-FFF2-40B4-BE49-F238E27FC236}">
                <a16:creationId xmlns:a16="http://schemas.microsoft.com/office/drawing/2014/main" id="{90421017-9F3F-0B26-9CFB-7E774BF9F777}"/>
              </a:ext>
            </a:extLst>
          </p:cNvPr>
          <p:cNvGrpSpPr/>
          <p:nvPr/>
        </p:nvGrpSpPr>
        <p:grpSpPr>
          <a:xfrm>
            <a:off x="4685604" y="2405379"/>
            <a:ext cx="6767256" cy="1880871"/>
            <a:chOff x="1122333" y="3266422"/>
            <a:chExt cx="5177983" cy="662484"/>
          </a:xfrm>
        </p:grpSpPr>
        <p:sp>
          <p:nvSpPr>
            <p:cNvPr id="4" name="Speech Bubble: Rectangle with Corners Rounded 3">
              <a:extLst>
                <a:ext uri="{FF2B5EF4-FFF2-40B4-BE49-F238E27FC236}">
                  <a16:creationId xmlns:a16="http://schemas.microsoft.com/office/drawing/2014/main" id="{229132A2-B2B4-EA10-F0F3-E8B119F3D2F0}"/>
                </a:ext>
              </a:extLst>
            </p:cNvPr>
            <p:cNvSpPr/>
            <p:nvPr/>
          </p:nvSpPr>
          <p:spPr>
            <a:xfrm>
              <a:off x="1122333" y="3266422"/>
              <a:ext cx="5177983" cy="662484"/>
            </a:xfrm>
            <a:prstGeom prst="wedgeRoundRectCallout">
              <a:avLst>
                <a:gd name="adj1" fmla="val -55298"/>
                <a:gd name="adj2" fmla="val 3624"/>
                <a:gd name="adj3" fmla="val 16667"/>
              </a:avLst>
            </a:prstGeom>
            <a:solidFill>
              <a:srgbClr val="FEE9E4"/>
            </a:solidFill>
            <a:ln w="19050">
              <a:solidFill>
                <a:srgbClr val="242D2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37号-波纹乖乖体"/>
                <a:ea typeface="+mn-ea"/>
                <a:cs typeface="+mn-cs"/>
              </a:endParaRPr>
            </a:p>
          </p:txBody>
        </p:sp>
        <p:sp>
          <p:nvSpPr>
            <p:cNvPr id="7" name="TextBox 6">
              <a:extLst>
                <a:ext uri="{FF2B5EF4-FFF2-40B4-BE49-F238E27FC236}">
                  <a16:creationId xmlns:a16="http://schemas.microsoft.com/office/drawing/2014/main" id="{F0471435-11C2-F4D8-AE66-E5F795027894}"/>
                </a:ext>
              </a:extLst>
            </p:cNvPr>
            <p:cNvSpPr txBox="1"/>
            <p:nvPr/>
          </p:nvSpPr>
          <p:spPr>
            <a:xfrm>
              <a:off x="1271719" y="3299653"/>
              <a:ext cx="4986316" cy="47391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b="1" dirty="0">
                  <a:solidFill>
                    <a:prstClr val="black">
                      <a:lumMod val="95000"/>
                      <a:lumOff val="5000"/>
                    </a:prstClr>
                  </a:solidFill>
                  <a:latin typeface="Cambria" panose="02040503050406030204" pitchFamily="18" charset="0"/>
                </a:rPr>
                <a:t>Em </a:t>
              </a:r>
              <a:r>
                <a:rPr lang="en-US" sz="3600" b="1" dirty="0" err="1">
                  <a:solidFill>
                    <a:prstClr val="black">
                      <a:lumMod val="95000"/>
                      <a:lumOff val="5000"/>
                    </a:prstClr>
                  </a:solidFill>
                  <a:latin typeface="Cambria" panose="02040503050406030204" pitchFamily="18" charset="0"/>
                </a:rPr>
                <a:t>nên</a:t>
              </a:r>
              <a:r>
                <a:rPr lang="en-US" sz="3600" b="1" dirty="0">
                  <a:solidFill>
                    <a:prstClr val="black">
                      <a:lumMod val="95000"/>
                      <a:lumOff val="5000"/>
                    </a:prstClr>
                  </a:solidFill>
                  <a:latin typeface="Cambria" panose="02040503050406030204" pitchFamily="18" charset="0"/>
                </a:rPr>
                <a:t> p</a:t>
              </a:r>
              <a:r>
                <a:rPr kumimoji="0" lang="vi-VN" sz="36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mn-cs"/>
                </a:rPr>
                <a:t>hản đối hành động của hai bạn C và D vì đã không tôn trọng bạn A, bắt nạt bạn A.</a:t>
              </a:r>
              <a:endParaRPr kumimoji="0" lang="en-US" sz="360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mn-cs"/>
              </a:endParaRPr>
            </a:p>
          </p:txBody>
        </p:sp>
      </p:grpSp>
      <p:grpSp>
        <p:nvGrpSpPr>
          <p:cNvPr id="9" name="Group 8">
            <a:extLst>
              <a:ext uri="{FF2B5EF4-FFF2-40B4-BE49-F238E27FC236}">
                <a16:creationId xmlns:a16="http://schemas.microsoft.com/office/drawing/2014/main" id="{3B44140A-7F5E-5B20-796F-56CF97BA248E}"/>
              </a:ext>
            </a:extLst>
          </p:cNvPr>
          <p:cNvGrpSpPr/>
          <p:nvPr/>
        </p:nvGrpSpPr>
        <p:grpSpPr>
          <a:xfrm>
            <a:off x="4971354" y="4782819"/>
            <a:ext cx="6767256" cy="1880871"/>
            <a:chOff x="1122333" y="3266422"/>
            <a:chExt cx="5177983" cy="662484"/>
          </a:xfrm>
        </p:grpSpPr>
        <p:sp>
          <p:nvSpPr>
            <p:cNvPr id="10" name="Speech Bubble: Rectangle with Corners Rounded 9">
              <a:extLst>
                <a:ext uri="{FF2B5EF4-FFF2-40B4-BE49-F238E27FC236}">
                  <a16:creationId xmlns:a16="http://schemas.microsoft.com/office/drawing/2014/main" id="{2449A996-B6C4-10EB-C832-80D5FBBC2047}"/>
                </a:ext>
              </a:extLst>
            </p:cNvPr>
            <p:cNvSpPr/>
            <p:nvPr/>
          </p:nvSpPr>
          <p:spPr>
            <a:xfrm>
              <a:off x="1122333" y="3266422"/>
              <a:ext cx="5177983" cy="662484"/>
            </a:xfrm>
            <a:prstGeom prst="wedgeRoundRectCallout">
              <a:avLst>
                <a:gd name="adj1" fmla="val -55298"/>
                <a:gd name="adj2" fmla="val 3624"/>
                <a:gd name="adj3" fmla="val 16667"/>
              </a:avLst>
            </a:prstGeom>
            <a:solidFill>
              <a:srgbClr val="FEE9E4"/>
            </a:solidFill>
            <a:ln w="19050">
              <a:solidFill>
                <a:srgbClr val="242D2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37号-波纹乖乖体"/>
                <a:ea typeface="+mn-ea"/>
                <a:cs typeface="+mn-cs"/>
              </a:endParaRPr>
            </a:p>
          </p:txBody>
        </p:sp>
        <p:sp>
          <p:nvSpPr>
            <p:cNvPr id="11" name="TextBox 10">
              <a:extLst>
                <a:ext uri="{FF2B5EF4-FFF2-40B4-BE49-F238E27FC236}">
                  <a16:creationId xmlns:a16="http://schemas.microsoft.com/office/drawing/2014/main" id="{AE50EBAC-09EC-F64E-86CD-E504D437B1C7}"/>
                </a:ext>
              </a:extLst>
            </p:cNvPr>
            <p:cNvSpPr txBox="1"/>
            <p:nvPr/>
          </p:nvSpPr>
          <p:spPr>
            <a:xfrm>
              <a:off x="1271719" y="3299653"/>
              <a:ext cx="4986316" cy="61791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lumMod val="95000"/>
                      <a:lumOff val="5000"/>
                    </a:prstClr>
                  </a:solidFill>
                  <a:latin typeface="Cambria" panose="02040503050406030204" pitchFamily="18" charset="0"/>
                </a:rPr>
                <a:t>Đồng</a:t>
              </a:r>
              <a:r>
                <a:rPr lang="en-US" sz="3600" b="1" dirty="0">
                  <a:solidFill>
                    <a:prstClr val="black">
                      <a:lumMod val="95000"/>
                      <a:lumOff val="5000"/>
                    </a:prstClr>
                  </a:solidFill>
                  <a:latin typeface="Cambria" panose="02040503050406030204" pitchFamily="18" charset="0"/>
                </a:rPr>
                <a:t> ý </a:t>
              </a:r>
              <a:r>
                <a:rPr lang="en-US" sz="3600" b="1" dirty="0" err="1">
                  <a:solidFill>
                    <a:prstClr val="black">
                      <a:lumMod val="95000"/>
                      <a:lumOff val="5000"/>
                    </a:prstClr>
                  </a:solidFill>
                  <a:latin typeface="Cambria" panose="02040503050406030204" pitchFamily="18" charset="0"/>
                </a:rPr>
                <a:t>với</a:t>
              </a:r>
              <a:r>
                <a:rPr lang="en-US" sz="3600" b="1" dirty="0">
                  <a:solidFill>
                    <a:prstClr val="black">
                      <a:lumMod val="95000"/>
                      <a:lumOff val="5000"/>
                    </a:prstClr>
                  </a:solidFill>
                  <a:latin typeface="Cambria" panose="02040503050406030204" pitchFamily="18" charset="0"/>
                </a:rPr>
                <a:t> </a:t>
              </a:r>
              <a:r>
                <a:rPr lang="en-US" sz="3600" b="1" dirty="0" err="1">
                  <a:solidFill>
                    <a:prstClr val="black">
                      <a:lumMod val="95000"/>
                      <a:lumOff val="5000"/>
                    </a:prstClr>
                  </a:solidFill>
                  <a:latin typeface="Cambria" panose="02040503050406030204" pitchFamily="18" charset="0"/>
                </a:rPr>
                <a:t>hành</a:t>
              </a:r>
              <a:r>
                <a:rPr lang="en-US" sz="3600" b="1" dirty="0">
                  <a:solidFill>
                    <a:prstClr val="black">
                      <a:lumMod val="95000"/>
                      <a:lumOff val="5000"/>
                    </a:prstClr>
                  </a:solidFill>
                  <a:latin typeface="Cambria" panose="02040503050406030204" pitchFamily="18" charset="0"/>
                </a:rPr>
                <a:t> </a:t>
              </a:r>
              <a:r>
                <a:rPr lang="en-US" sz="3600" b="1" dirty="0" err="1">
                  <a:solidFill>
                    <a:prstClr val="black">
                      <a:lumMod val="95000"/>
                      <a:lumOff val="5000"/>
                    </a:prstClr>
                  </a:solidFill>
                  <a:latin typeface="Cambria" panose="02040503050406030204" pitchFamily="18" charset="0"/>
                </a:rPr>
                <a:t>động</a:t>
              </a:r>
              <a:r>
                <a:rPr lang="en-US" sz="3600" b="1" dirty="0">
                  <a:solidFill>
                    <a:prstClr val="black">
                      <a:lumMod val="95000"/>
                      <a:lumOff val="5000"/>
                    </a:prstClr>
                  </a:solidFill>
                  <a:latin typeface="Cambria" panose="02040503050406030204" pitchFamily="18" charset="0"/>
                </a:rPr>
                <a:t> </a:t>
              </a:r>
              <a:r>
                <a:rPr lang="en-US" sz="3600" b="1" dirty="0" err="1">
                  <a:solidFill>
                    <a:prstClr val="black">
                      <a:lumMod val="95000"/>
                      <a:lumOff val="5000"/>
                    </a:prstClr>
                  </a:solidFill>
                  <a:latin typeface="Cambria" panose="02040503050406030204" pitchFamily="18" charset="0"/>
                </a:rPr>
                <a:t>của</a:t>
              </a:r>
              <a:r>
                <a:rPr lang="en-US" sz="3600" b="1" dirty="0">
                  <a:solidFill>
                    <a:prstClr val="black">
                      <a:lumMod val="95000"/>
                      <a:lumOff val="5000"/>
                    </a:prstClr>
                  </a:solidFill>
                  <a:latin typeface="Cambria" panose="02040503050406030204" pitchFamily="18" charset="0"/>
                </a:rPr>
                <a:t> </a:t>
              </a:r>
              <a:r>
                <a:rPr lang="en-US" sz="3600" b="1" dirty="0" err="1">
                  <a:solidFill>
                    <a:prstClr val="black">
                      <a:lumMod val="95000"/>
                      <a:lumOff val="5000"/>
                    </a:prstClr>
                  </a:solidFill>
                  <a:latin typeface="Cambria" panose="02040503050406030204" pitchFamily="18" charset="0"/>
                </a:rPr>
                <a:t>bạn</a:t>
              </a:r>
              <a:r>
                <a:rPr lang="en-US" sz="3600" b="1" dirty="0">
                  <a:solidFill>
                    <a:prstClr val="black">
                      <a:lumMod val="95000"/>
                      <a:lumOff val="5000"/>
                    </a:prstClr>
                  </a:solidFill>
                  <a:latin typeface="Cambria" panose="02040503050406030204" pitchFamily="18" charset="0"/>
                </a:rPr>
                <a:t> B </a:t>
              </a:r>
              <a:r>
                <a:rPr lang="en-US" sz="3600" b="1" dirty="0" err="1">
                  <a:solidFill>
                    <a:prstClr val="black">
                      <a:lumMod val="95000"/>
                      <a:lumOff val="5000"/>
                    </a:prstClr>
                  </a:solidFill>
                  <a:latin typeface="Cambria" panose="02040503050406030204" pitchFamily="18" charset="0"/>
                </a:rPr>
                <a:t>vì</a:t>
              </a:r>
              <a:r>
                <a:rPr lang="en-US" sz="3600" b="1" dirty="0">
                  <a:solidFill>
                    <a:prstClr val="black">
                      <a:lumMod val="95000"/>
                      <a:lumOff val="5000"/>
                    </a:prstClr>
                  </a:solidFill>
                  <a:latin typeface="Cambria" panose="02040503050406030204" pitchFamily="18" charset="0"/>
                </a:rPr>
                <a:t> </a:t>
              </a:r>
              <a:r>
                <a:rPr lang="en-US" sz="3600" b="1" dirty="0" err="1">
                  <a:solidFill>
                    <a:prstClr val="black">
                      <a:lumMod val="95000"/>
                      <a:lumOff val="5000"/>
                    </a:prstClr>
                  </a:solidFill>
                  <a:latin typeface="Cambria" panose="02040503050406030204" pitchFamily="18" charset="0"/>
                </a:rPr>
                <a:t>đã</a:t>
              </a:r>
              <a:r>
                <a:rPr lang="en-US" sz="3600" b="1" dirty="0">
                  <a:solidFill>
                    <a:prstClr val="black">
                      <a:lumMod val="95000"/>
                      <a:lumOff val="5000"/>
                    </a:prstClr>
                  </a:solidFill>
                  <a:latin typeface="Cambria" panose="02040503050406030204" pitchFamily="18" charset="0"/>
                </a:rPr>
                <a:t> </a:t>
              </a:r>
              <a:r>
                <a:rPr lang="en-US" sz="3600" b="1" dirty="0" err="1">
                  <a:solidFill>
                    <a:prstClr val="black">
                      <a:lumMod val="95000"/>
                      <a:lumOff val="5000"/>
                    </a:prstClr>
                  </a:solidFill>
                  <a:latin typeface="Cambria" panose="02040503050406030204" pitchFamily="18" charset="0"/>
                </a:rPr>
                <a:t>bênh</a:t>
              </a:r>
              <a:r>
                <a:rPr lang="en-US" sz="3600" b="1" dirty="0">
                  <a:solidFill>
                    <a:prstClr val="black">
                      <a:lumMod val="95000"/>
                      <a:lumOff val="5000"/>
                    </a:prstClr>
                  </a:solidFill>
                  <a:latin typeface="Cambria" panose="02040503050406030204" pitchFamily="18" charset="0"/>
                </a:rPr>
                <a:t> </a:t>
              </a:r>
              <a:r>
                <a:rPr lang="en-US" sz="3600" b="1" dirty="0" err="1">
                  <a:solidFill>
                    <a:prstClr val="black">
                      <a:lumMod val="95000"/>
                      <a:lumOff val="5000"/>
                    </a:prstClr>
                  </a:solidFill>
                  <a:latin typeface="Cambria" panose="02040503050406030204" pitchFamily="18" charset="0"/>
                </a:rPr>
                <a:t>vực</a:t>
              </a:r>
              <a:r>
                <a:rPr lang="en-US" sz="3600" b="1" dirty="0">
                  <a:solidFill>
                    <a:prstClr val="black">
                      <a:lumMod val="95000"/>
                      <a:lumOff val="5000"/>
                    </a:prstClr>
                  </a:solidFill>
                  <a:latin typeface="Cambria" panose="02040503050406030204" pitchFamily="18" charset="0"/>
                </a:rPr>
                <a:t>, </a:t>
              </a:r>
              <a:r>
                <a:rPr lang="en-US" sz="3600" b="1" dirty="0" err="1">
                  <a:solidFill>
                    <a:prstClr val="black">
                      <a:lumMod val="95000"/>
                      <a:lumOff val="5000"/>
                    </a:prstClr>
                  </a:solidFill>
                  <a:latin typeface="Cambria" panose="02040503050406030204" pitchFamily="18" charset="0"/>
                </a:rPr>
                <a:t>đồng</a:t>
              </a:r>
              <a:r>
                <a:rPr lang="en-US" sz="3600" b="1" dirty="0">
                  <a:solidFill>
                    <a:prstClr val="black">
                      <a:lumMod val="95000"/>
                      <a:lumOff val="5000"/>
                    </a:prstClr>
                  </a:solidFill>
                  <a:latin typeface="Cambria" panose="02040503050406030204" pitchFamily="18" charset="0"/>
                </a:rPr>
                <a:t> </a:t>
              </a:r>
              <a:r>
                <a:rPr lang="en-US" sz="3600" b="1" dirty="0" err="1">
                  <a:solidFill>
                    <a:prstClr val="black">
                      <a:lumMod val="95000"/>
                      <a:lumOff val="5000"/>
                    </a:prstClr>
                  </a:solidFill>
                  <a:latin typeface="Cambria" panose="02040503050406030204" pitchFamily="18" charset="0"/>
                </a:rPr>
                <a:t>cảm</a:t>
              </a:r>
              <a:r>
                <a:rPr lang="en-US" sz="3600" b="1" dirty="0">
                  <a:solidFill>
                    <a:prstClr val="black">
                      <a:lumMod val="95000"/>
                      <a:lumOff val="5000"/>
                    </a:prstClr>
                  </a:solidFill>
                  <a:latin typeface="Cambria" panose="02040503050406030204" pitchFamily="18" charset="0"/>
                </a:rPr>
                <a:t> </a:t>
              </a:r>
              <a:r>
                <a:rPr lang="en-US" sz="3600" b="1" dirty="0" err="1">
                  <a:solidFill>
                    <a:prstClr val="black">
                      <a:lumMod val="95000"/>
                      <a:lumOff val="5000"/>
                    </a:prstClr>
                  </a:solidFill>
                  <a:latin typeface="Cambria" panose="02040503050406030204" pitchFamily="18" charset="0"/>
                </a:rPr>
                <a:t>và</a:t>
              </a:r>
              <a:r>
                <a:rPr lang="en-US" sz="3600" b="1" dirty="0">
                  <a:solidFill>
                    <a:prstClr val="black">
                      <a:lumMod val="95000"/>
                      <a:lumOff val="5000"/>
                    </a:prstClr>
                  </a:solidFill>
                  <a:latin typeface="Cambria" panose="02040503050406030204" pitchFamily="18" charset="0"/>
                </a:rPr>
                <a:t> chia </a:t>
              </a:r>
              <a:r>
                <a:rPr lang="en-US" sz="3600" b="1" dirty="0" err="1">
                  <a:solidFill>
                    <a:prstClr val="black">
                      <a:lumMod val="95000"/>
                      <a:lumOff val="5000"/>
                    </a:prstClr>
                  </a:solidFill>
                  <a:latin typeface="Cambria" panose="02040503050406030204" pitchFamily="18" charset="0"/>
                </a:rPr>
                <a:t>sẻ</a:t>
              </a:r>
              <a:r>
                <a:rPr lang="en-US" sz="3600" b="1" dirty="0">
                  <a:solidFill>
                    <a:prstClr val="black">
                      <a:lumMod val="95000"/>
                      <a:lumOff val="5000"/>
                    </a:prstClr>
                  </a:solidFill>
                  <a:latin typeface="Cambria" panose="02040503050406030204" pitchFamily="18" charset="0"/>
                </a:rPr>
                <a:t> </a:t>
              </a:r>
              <a:r>
                <a:rPr lang="en-US" sz="3600" b="1" dirty="0" err="1">
                  <a:solidFill>
                    <a:prstClr val="black">
                      <a:lumMod val="95000"/>
                      <a:lumOff val="5000"/>
                    </a:prstClr>
                  </a:solidFill>
                  <a:latin typeface="Cambria" panose="02040503050406030204" pitchFamily="18" charset="0"/>
                </a:rPr>
                <a:t>với</a:t>
              </a:r>
              <a:r>
                <a:rPr lang="en-US" sz="3600" b="1" dirty="0">
                  <a:solidFill>
                    <a:prstClr val="black">
                      <a:lumMod val="95000"/>
                      <a:lumOff val="5000"/>
                    </a:prstClr>
                  </a:solidFill>
                  <a:latin typeface="Cambria" panose="02040503050406030204" pitchFamily="18" charset="0"/>
                </a:rPr>
                <a:t> </a:t>
              </a:r>
              <a:r>
                <a:rPr lang="en-US" sz="3600" b="1" dirty="0" err="1">
                  <a:solidFill>
                    <a:prstClr val="black">
                      <a:lumMod val="95000"/>
                      <a:lumOff val="5000"/>
                    </a:prstClr>
                  </a:solidFill>
                  <a:latin typeface="Cambria" panose="02040503050406030204" pitchFamily="18" charset="0"/>
                </a:rPr>
                <a:t>bạn</a:t>
              </a:r>
              <a:r>
                <a:rPr lang="en-US" sz="3600" b="1" dirty="0">
                  <a:solidFill>
                    <a:prstClr val="black">
                      <a:lumMod val="95000"/>
                      <a:lumOff val="5000"/>
                    </a:prstClr>
                  </a:solidFill>
                  <a:latin typeface="Cambria" panose="02040503050406030204" pitchFamily="18" charset="0"/>
                </a:rPr>
                <a:t> A.</a:t>
              </a:r>
              <a:endParaRPr kumimoji="0" lang="en-US" sz="360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3599762655"/>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3B18BB-45B4-1A0E-E37F-A988A7579526}"/>
              </a:ext>
            </a:extLst>
          </p:cNvPr>
          <p:cNvPicPr>
            <a:picLocks noChangeAspect="1"/>
          </p:cNvPicPr>
          <p:nvPr/>
        </p:nvPicPr>
        <p:blipFill>
          <a:blip r:embed="rId2"/>
          <a:stretch>
            <a:fillRect/>
          </a:stretch>
        </p:blipFill>
        <p:spPr>
          <a:xfrm>
            <a:off x="651510" y="2359283"/>
            <a:ext cx="11014710" cy="2088320"/>
          </a:xfrm>
          <a:prstGeom prst="rect">
            <a:avLst/>
          </a:prstGeom>
        </p:spPr>
      </p:pic>
    </p:spTree>
    <p:extLst>
      <p:ext uri="{BB962C8B-B14F-4D97-AF65-F5344CB8AC3E}">
        <p14:creationId xmlns:p14="http://schemas.microsoft.com/office/powerpoint/2010/main" val="1477174295"/>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b="29635"/>
          <a:stretch>
            <a:fillRect/>
          </a:stretch>
        </p:blipFill>
        <p:spPr>
          <a:xfrm>
            <a:off x="516513" y="3766655"/>
            <a:ext cx="2380088" cy="2515867"/>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l="65661" t="10530" r="3335" b="60062"/>
          <a:stretch>
            <a:fillRect/>
          </a:stretch>
        </p:blipFill>
        <p:spPr>
          <a:xfrm>
            <a:off x="9789588" y="-48127"/>
            <a:ext cx="2434496" cy="3464021"/>
          </a:xfrm>
          <a:prstGeom prst="rect">
            <a:avLst/>
          </a:prstGeom>
        </p:spPr>
      </p:pic>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l="1872" t="61676" b="8620"/>
          <a:stretch>
            <a:fillRect/>
          </a:stretch>
        </p:blipFill>
        <p:spPr>
          <a:xfrm>
            <a:off x="-24063" y="5197641"/>
            <a:ext cx="12216062" cy="1636295"/>
          </a:xfrm>
          <a:prstGeom prst="rect">
            <a:avLst/>
          </a:prstGeom>
          <a:effectLst>
            <a:outerShdw blurRad="50800" dist="38100" dir="16200000" rotWithShape="0">
              <a:prstClr val="black">
                <a:alpha val="40000"/>
              </a:prstClr>
            </a:outerShdw>
          </a:effectLst>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33932" y="-371606"/>
            <a:ext cx="1940673" cy="1940673"/>
          </a:xfrm>
          <a:prstGeom prst="rect">
            <a:avLst/>
          </a:prstGeom>
        </p:spPr>
      </p:pic>
      <p:pic>
        <p:nvPicPr>
          <p:cNvPr id="27"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78214" y="-54329"/>
            <a:ext cx="1466109" cy="1466109"/>
          </a:xfrm>
          <a:prstGeom prst="rect">
            <a:avLst/>
          </a:prstGeom>
        </p:spPr>
      </p:pic>
      <p:pic>
        <p:nvPicPr>
          <p:cNvPr id="3" name="Picture 2" descr="A blue and red text&#10;&#10;AI-generated content may be incorrect.">
            <a:extLst>
              <a:ext uri="{FF2B5EF4-FFF2-40B4-BE49-F238E27FC236}">
                <a16:creationId xmlns:a16="http://schemas.microsoft.com/office/drawing/2014/main" id="{C65EEC78-8DCF-4034-5452-F97D2488E33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05940" y="1198386"/>
            <a:ext cx="9334500" cy="4551533"/>
          </a:xfrm>
          <a:prstGeom prst="rect">
            <a:avLst/>
          </a:prstGeom>
        </p:spPr>
      </p:pic>
    </p:spTree>
    <p:extLst>
      <p:ext uri="{BB962C8B-B14F-4D97-AF65-F5344CB8AC3E}">
        <p14:creationId xmlns:p14="http://schemas.microsoft.com/office/powerpoint/2010/main" val="3695478186"/>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7CFA926B-AE6A-601F-5AEE-CB9203BE03DB}"/>
              </a:ext>
            </a:extLst>
          </p:cNvPr>
          <p:cNvSpPr/>
          <p:nvPr/>
        </p:nvSpPr>
        <p:spPr>
          <a:xfrm>
            <a:off x="1383030" y="166369"/>
            <a:ext cx="9669780" cy="1113791"/>
          </a:xfrm>
          <a:prstGeom prst="roundRect">
            <a:avLst/>
          </a:prstGeom>
          <a:solidFill>
            <a:srgbClr val="FED6C9"/>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609630">
              <a:defRPr/>
            </a:pP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Em phản đối những việc làm nào đối với trẻ em được thể hiện ở hình 3?</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Vì sao?</a:t>
            </a:r>
            <a:endParaRPr kumimoji="0" lang="vi-VN"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05D14C56-598C-F7F8-72B9-53528F8B50CD}"/>
              </a:ext>
            </a:extLst>
          </p:cNvPr>
          <p:cNvPicPr>
            <a:picLocks noChangeAspect="1"/>
          </p:cNvPicPr>
          <p:nvPr/>
        </p:nvPicPr>
        <p:blipFill>
          <a:blip r:embed="rId2"/>
          <a:stretch>
            <a:fillRect/>
          </a:stretch>
        </p:blipFill>
        <p:spPr>
          <a:xfrm>
            <a:off x="3600450" y="1532331"/>
            <a:ext cx="5074920" cy="4869421"/>
          </a:xfrm>
          <a:prstGeom prst="rect">
            <a:avLst/>
          </a:prstGeom>
        </p:spPr>
      </p:pic>
    </p:spTree>
    <p:extLst>
      <p:ext uri="{BB962C8B-B14F-4D97-AF65-F5344CB8AC3E}">
        <p14:creationId xmlns:p14="http://schemas.microsoft.com/office/powerpoint/2010/main" val="816822633"/>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f You're Happy - Kids Song - Super Simple Songs (1)">
            <a:hlinkClick r:id="" action="ppaction://media"/>
            <a:extLst>
              <a:ext uri="{FF2B5EF4-FFF2-40B4-BE49-F238E27FC236}">
                <a16:creationId xmlns:a16="http://schemas.microsoft.com/office/drawing/2014/main" id="{3E931867-BA01-5ADD-25F2-4D0A4D26C8E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008670838"/>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1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7D824798-A673-F1CB-51C8-D9DAEA4DEE8A}"/>
              </a:ext>
            </a:extLst>
          </p:cNvPr>
          <p:cNvGraphicFramePr>
            <a:graphicFrameLocks noGrp="1"/>
          </p:cNvGraphicFramePr>
          <p:nvPr>
            <p:extLst>
              <p:ext uri="{D42A27DB-BD31-4B8C-83A1-F6EECF244321}">
                <p14:modId xmlns:p14="http://schemas.microsoft.com/office/powerpoint/2010/main" val="2759003765"/>
              </p:ext>
            </p:extLst>
          </p:nvPr>
        </p:nvGraphicFramePr>
        <p:xfrm>
          <a:off x="488950" y="788246"/>
          <a:ext cx="10335260" cy="5672578"/>
        </p:xfrm>
        <a:graphic>
          <a:graphicData uri="http://schemas.openxmlformats.org/drawingml/2006/table">
            <a:tbl>
              <a:tblPr firstRow="1" bandRow="1">
                <a:tableStyleId>{5C22544A-7EE6-4342-B048-85BDC9FD1C3A}</a:tableStyleId>
              </a:tblPr>
              <a:tblGrid>
                <a:gridCol w="1111250">
                  <a:extLst>
                    <a:ext uri="{9D8B030D-6E8A-4147-A177-3AD203B41FA5}">
                      <a16:colId xmlns:a16="http://schemas.microsoft.com/office/drawing/2014/main" val="3646170659"/>
                    </a:ext>
                  </a:extLst>
                </a:gridCol>
                <a:gridCol w="2743200">
                  <a:extLst>
                    <a:ext uri="{9D8B030D-6E8A-4147-A177-3AD203B41FA5}">
                      <a16:colId xmlns:a16="http://schemas.microsoft.com/office/drawing/2014/main" val="7226026"/>
                    </a:ext>
                  </a:extLst>
                </a:gridCol>
                <a:gridCol w="1703070">
                  <a:extLst>
                    <a:ext uri="{9D8B030D-6E8A-4147-A177-3AD203B41FA5}">
                      <a16:colId xmlns:a16="http://schemas.microsoft.com/office/drawing/2014/main" val="1041482273"/>
                    </a:ext>
                  </a:extLst>
                </a:gridCol>
                <a:gridCol w="4777740">
                  <a:extLst>
                    <a:ext uri="{9D8B030D-6E8A-4147-A177-3AD203B41FA5}">
                      <a16:colId xmlns:a16="http://schemas.microsoft.com/office/drawing/2014/main" val="3134600412"/>
                    </a:ext>
                  </a:extLst>
                </a:gridCol>
              </a:tblGrid>
              <a:tr h="701751">
                <a:tc rowSpan="2">
                  <a:txBody>
                    <a:bodyPr/>
                    <a:lstStyle/>
                    <a:p>
                      <a:pPr algn="ctr"/>
                      <a:r>
                        <a:rPr lang="en-US" sz="2800" dirty="0" err="1">
                          <a:solidFill>
                            <a:srgbClr val="002060"/>
                          </a:solidFill>
                          <a:latin typeface="Cambria" panose="02040503050406030204" pitchFamily="18" charset="0"/>
                          <a:ea typeface="Cambria" panose="02040503050406030204" pitchFamily="18" charset="0"/>
                        </a:rPr>
                        <a:t>Hình</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tc rowSpan="2">
                  <a:txBody>
                    <a:bodyPr/>
                    <a:lstStyle/>
                    <a:p>
                      <a:pPr algn="ctr"/>
                      <a:r>
                        <a:rPr lang="en-US" sz="2800" dirty="0" err="1">
                          <a:solidFill>
                            <a:srgbClr val="002060"/>
                          </a:solidFill>
                          <a:latin typeface="Cambria" panose="02040503050406030204" pitchFamily="18" charset="0"/>
                          <a:ea typeface="Cambria" panose="02040503050406030204" pitchFamily="18" charset="0"/>
                        </a:rPr>
                        <a:t>Nội</a:t>
                      </a:r>
                      <a:r>
                        <a:rPr lang="en-US" sz="2800" dirty="0">
                          <a:solidFill>
                            <a:srgbClr val="002060"/>
                          </a:solidFill>
                          <a:latin typeface="Cambria" panose="02040503050406030204" pitchFamily="18" charset="0"/>
                          <a:ea typeface="Cambria" panose="02040503050406030204" pitchFamily="18" charset="0"/>
                        </a:rPr>
                        <a:t> dung </a:t>
                      </a:r>
                      <a:r>
                        <a:rPr lang="en-US" sz="2800" dirty="0" err="1">
                          <a:solidFill>
                            <a:srgbClr val="002060"/>
                          </a:solidFill>
                          <a:latin typeface="Cambria" panose="02040503050406030204" pitchFamily="18" charset="0"/>
                          <a:ea typeface="Cambria" panose="02040503050406030204" pitchFamily="18" charset="0"/>
                        </a:rPr>
                        <a:t>hình</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tc gridSpan="2">
                  <a:txBody>
                    <a:bodyPr/>
                    <a:lstStyle/>
                    <a:p>
                      <a:pPr algn="ctr"/>
                      <a:r>
                        <a:rPr lang="en-US" sz="2800" dirty="0">
                          <a:solidFill>
                            <a:srgbClr val="002060"/>
                          </a:solidFill>
                          <a:latin typeface="Cambria" panose="02040503050406030204" pitchFamily="18" charset="0"/>
                          <a:ea typeface="Cambria" panose="02040503050406030204" pitchFamily="18" charset="0"/>
                        </a:rPr>
                        <a:t>Ý </a:t>
                      </a:r>
                      <a:r>
                        <a:rPr lang="en-US" sz="2800" dirty="0" err="1">
                          <a:solidFill>
                            <a:srgbClr val="002060"/>
                          </a:solidFill>
                          <a:latin typeface="Cambria" panose="02040503050406030204" pitchFamily="18" charset="0"/>
                          <a:ea typeface="Cambria" panose="02040503050406030204" pitchFamily="18" charset="0"/>
                        </a:rPr>
                        <a:t>kiến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của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em</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16257186"/>
                  </a:ext>
                </a:extLst>
              </a:tr>
              <a:tr h="701751">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err="1">
                          <a:solidFill>
                            <a:srgbClr val="002060"/>
                          </a:solidFill>
                          <a:latin typeface="Cambria" panose="02040503050406030204" pitchFamily="18" charset="0"/>
                          <a:ea typeface="Cambria" panose="02040503050406030204" pitchFamily="18" charset="0"/>
                        </a:rPr>
                        <a:t>Phản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đối</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tc>
                  <a:txBody>
                    <a:bodyPr/>
                    <a:lstStyle/>
                    <a:p>
                      <a:pPr algn="ctr"/>
                      <a:r>
                        <a:rPr lang="en-US" sz="2800" dirty="0" err="1">
                          <a:solidFill>
                            <a:srgbClr val="002060"/>
                          </a:solidFill>
                          <a:latin typeface="Cambria" panose="02040503050406030204" pitchFamily="18" charset="0"/>
                          <a:ea typeface="Cambria" panose="02040503050406030204" pitchFamily="18" charset="0"/>
                        </a:rPr>
                        <a:t>Giải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thích</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CCFF"/>
                    </a:solidFill>
                  </a:tcPr>
                </a:tc>
                <a:extLst>
                  <a:ext uri="{0D108BD9-81ED-4DB2-BD59-A6C34878D82A}">
                    <a16:rowId xmlns:a16="http://schemas.microsoft.com/office/drawing/2014/main" val="2136942098"/>
                  </a:ext>
                </a:extLst>
              </a:tr>
              <a:tr h="640549">
                <a:tc>
                  <a:txBody>
                    <a:bodyPr/>
                    <a:lstStyle/>
                    <a:p>
                      <a:pPr algn="ctr"/>
                      <a:r>
                        <a:rPr lang="en-US" sz="2400" dirty="0">
                          <a:latin typeface="Cambria" panose="02040503050406030204" pitchFamily="18" charset="0"/>
                          <a:ea typeface="Cambria" panose="02040503050406030204" pitchFamily="18" charset="0"/>
                        </a:rPr>
                        <a:t>3a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err="1">
                          <a:latin typeface="Cambria" panose="02040503050406030204" pitchFamily="18" charset="0"/>
                          <a:ea typeface="Cambria" panose="02040503050406030204" pitchFamily="18" charset="0"/>
                        </a:rPr>
                        <a:t>Xoa</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đầu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động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viên</a:t>
                      </a:r>
                      <a:endParaRPr lang="en-US" sz="2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53737026"/>
                  </a:ext>
                </a:extLst>
              </a:tr>
              <a:tr h="640549">
                <a:tc>
                  <a:txBody>
                    <a:bodyPr/>
                    <a:lstStyle/>
                    <a:p>
                      <a:pPr algn="ctr"/>
                      <a:r>
                        <a:rPr lang="en-US" sz="2400" dirty="0">
                          <a:latin typeface="Cambria" panose="02040503050406030204" pitchFamily="18" charset="0"/>
                          <a:ea typeface="Cambria" panose="02040503050406030204" pitchFamily="18" charset="0"/>
                        </a:rPr>
                        <a:t>3b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err="1">
                          <a:latin typeface="Cambria" panose="02040503050406030204" pitchFamily="18" charset="0"/>
                          <a:ea typeface="Cambria" panose="02040503050406030204" pitchFamily="18" charset="0"/>
                        </a:rPr>
                        <a:t>Nói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lời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gây</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tổn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thương</a:t>
                      </a:r>
                      <a:endParaRPr lang="en-US" sz="2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98162410"/>
                  </a:ext>
                </a:extLst>
              </a:tr>
              <a:tr h="640549">
                <a:tc>
                  <a:txBody>
                    <a:bodyPr/>
                    <a:lstStyle/>
                    <a:p>
                      <a:pPr algn="ctr"/>
                      <a:r>
                        <a:rPr lang="en-US" sz="2400" dirty="0">
                          <a:latin typeface="Cambria" panose="02040503050406030204" pitchFamily="18" charset="0"/>
                          <a:ea typeface="Cambria" panose="02040503050406030204" pitchFamily="18" charset="0"/>
                        </a:rPr>
                        <a:t>3c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err="1">
                          <a:latin typeface="Cambria" panose="02040503050406030204" pitchFamily="18" charset="0"/>
                          <a:ea typeface="Cambria" panose="02040503050406030204" pitchFamily="18" charset="0"/>
                        </a:rPr>
                        <a:t>Trêu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ghẹo</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quá</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mức</a:t>
                      </a:r>
                      <a:endParaRPr lang="en-US" sz="2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19738792"/>
                  </a:ext>
                </a:extLst>
              </a:tr>
              <a:tr h="640549">
                <a:tc>
                  <a:txBody>
                    <a:bodyPr/>
                    <a:lstStyle/>
                    <a:p>
                      <a:pPr algn="ctr"/>
                      <a:r>
                        <a:rPr lang="en-US" sz="2400" dirty="0">
                          <a:latin typeface="Cambria" panose="02040503050406030204" pitchFamily="18" charset="0"/>
                          <a:ea typeface="Cambria" panose="02040503050406030204" pitchFamily="18" charset="0"/>
                        </a:rPr>
                        <a:t>3d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err="1">
                          <a:latin typeface="Cambria" panose="02040503050406030204" pitchFamily="18" charset="0"/>
                          <a:ea typeface="Cambria" panose="02040503050406030204" pitchFamily="18" charset="0"/>
                        </a:rPr>
                        <a:t>Lắng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nghe</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tâm</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sự</a:t>
                      </a:r>
                      <a:endParaRPr lang="en-US" sz="2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58307789"/>
                  </a:ext>
                </a:extLst>
              </a:tr>
              <a:tr h="640549">
                <a:tc>
                  <a:txBody>
                    <a:bodyPr/>
                    <a:lstStyle/>
                    <a:p>
                      <a:pPr algn="ctr"/>
                      <a:r>
                        <a:rPr lang="en-US" sz="2400" dirty="0">
                          <a:latin typeface="Cambria" panose="02040503050406030204" pitchFamily="18" charset="0"/>
                          <a:ea typeface="Cambria" panose="02040503050406030204" pitchFamily="18" charset="0"/>
                        </a:rPr>
                        <a:t>3e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err="1">
                          <a:latin typeface="Cambria" panose="02040503050406030204" pitchFamily="18" charset="0"/>
                          <a:ea typeface="Cambria" panose="02040503050406030204" pitchFamily="18" charset="0"/>
                        </a:rPr>
                        <a:t>Động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chạm</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vào</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vùng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riêng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tư</a:t>
                      </a:r>
                      <a:endParaRPr lang="en-US" sz="2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54714468"/>
                  </a:ext>
                </a:extLst>
              </a:tr>
              <a:tr h="640549">
                <a:tc>
                  <a:txBody>
                    <a:bodyPr/>
                    <a:lstStyle/>
                    <a:p>
                      <a:pPr algn="ctr"/>
                      <a:r>
                        <a:rPr lang="en-US" sz="2400" dirty="0">
                          <a:latin typeface="Cambria" panose="02040503050406030204" pitchFamily="18" charset="0"/>
                          <a:ea typeface="Cambria" panose="02040503050406030204" pitchFamily="18" charset="0"/>
                        </a:rPr>
                        <a:t>3g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err="1">
                          <a:latin typeface="Cambria" panose="02040503050406030204" pitchFamily="18" charset="0"/>
                          <a:ea typeface="Cambria" panose="02040503050406030204" pitchFamily="18" charset="0"/>
                        </a:rPr>
                        <a:t>Bị</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dụ</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dỗ</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kết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bạn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trên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mạng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và</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sau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đó</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bị</a:t>
                      </a:r>
                      <a:r>
                        <a:rPr lang="en-US" sz="2000" dirty="0">
                          <a:latin typeface="Cambria" panose="02040503050406030204" pitchFamily="18" charset="0"/>
                          <a:ea typeface="Cambria" panose="02040503050406030204" pitchFamily="18" charset="0"/>
                        </a:rPr>
                        <a:t> de </a:t>
                      </a:r>
                      <a:r>
                        <a:rPr lang="en-US" sz="2000" dirty="0" err="1">
                          <a:latin typeface="Cambria" panose="02040503050406030204" pitchFamily="18" charset="0"/>
                          <a:ea typeface="Cambria" panose="02040503050406030204" pitchFamily="18" charset="0"/>
                        </a:rPr>
                        <a:t>doạ</a:t>
                      </a:r>
                      <a:endParaRPr lang="en-US" sz="2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18947583"/>
                  </a:ext>
                </a:extLst>
              </a:tr>
            </a:tbl>
          </a:graphicData>
        </a:graphic>
      </p:graphicFrame>
      <p:sp>
        <p:nvSpPr>
          <p:cNvPr id="6" name="TextBox 5">
            <a:extLst>
              <a:ext uri="{FF2B5EF4-FFF2-40B4-BE49-F238E27FC236}">
                <a16:creationId xmlns:a16="http://schemas.microsoft.com/office/drawing/2014/main" id="{B71069AE-516B-8E52-4195-AB27917349DD}"/>
              </a:ext>
            </a:extLst>
          </p:cNvPr>
          <p:cNvSpPr txBox="1"/>
          <p:nvPr/>
        </p:nvSpPr>
        <p:spPr>
          <a:xfrm>
            <a:off x="4994910" y="2183130"/>
            <a:ext cx="605790" cy="584775"/>
          </a:xfrm>
          <a:prstGeom prst="rect">
            <a:avLst/>
          </a:prstGeom>
          <a:noFill/>
        </p:spPr>
        <p:txBody>
          <a:bodyPr wrap="square" rtlCol="0">
            <a:spAutoFit/>
          </a:bodyPr>
          <a:lstStyle/>
          <a:p>
            <a:r>
              <a:rPr lang="en-US" sz="3200" dirty="0">
                <a:solidFill>
                  <a:srgbClr val="FF0000"/>
                </a:solidFill>
              </a:rPr>
              <a:t>x</a:t>
            </a:r>
          </a:p>
        </p:txBody>
      </p:sp>
      <p:sp>
        <p:nvSpPr>
          <p:cNvPr id="9" name="TextBox 8">
            <a:extLst>
              <a:ext uri="{FF2B5EF4-FFF2-40B4-BE49-F238E27FC236}">
                <a16:creationId xmlns:a16="http://schemas.microsoft.com/office/drawing/2014/main" id="{6F082991-C6D9-AB06-9C40-E8B5451C8907}"/>
              </a:ext>
            </a:extLst>
          </p:cNvPr>
          <p:cNvSpPr txBox="1"/>
          <p:nvPr/>
        </p:nvSpPr>
        <p:spPr>
          <a:xfrm>
            <a:off x="6137910" y="2114550"/>
            <a:ext cx="4400550" cy="707886"/>
          </a:xfrm>
          <a:prstGeom prst="rect">
            <a:avLst/>
          </a:prstGeom>
          <a:noFill/>
        </p:spPr>
        <p:txBody>
          <a:bodyPr wrap="square" rtlCol="0">
            <a:spAutoFit/>
          </a:bodyPr>
          <a:lstStyle/>
          <a:p>
            <a:r>
              <a:rPr lang="en-US" sz="2000" dirty="0" err="1">
                <a:solidFill>
                  <a:srgbClr val="FF0000"/>
                </a:solidFill>
                <a:latin typeface="Cambria" panose="02040503050406030204" pitchFamily="18" charset="0"/>
                <a:ea typeface="Cambria" panose="02040503050406030204" pitchFamily="18" charset="0"/>
              </a:rPr>
              <a:t>Mỗi</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người</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đều</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có</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quyền</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bất</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khả</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xâm</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phạm</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về</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tinh</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thần</a:t>
            </a:r>
            <a:endParaRPr lang="en-US" sz="2000" dirty="0">
              <a:solidFill>
                <a:srgbClr val="FF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32B3EE03-9114-62FA-5A0A-D16DDA1CA29F}"/>
              </a:ext>
            </a:extLst>
          </p:cNvPr>
          <p:cNvSpPr txBox="1"/>
          <p:nvPr/>
        </p:nvSpPr>
        <p:spPr>
          <a:xfrm>
            <a:off x="5006340" y="2823210"/>
            <a:ext cx="605790" cy="584775"/>
          </a:xfrm>
          <a:prstGeom prst="rect">
            <a:avLst/>
          </a:prstGeom>
          <a:noFill/>
        </p:spPr>
        <p:txBody>
          <a:bodyPr wrap="square" rtlCol="0">
            <a:spAutoFit/>
          </a:bodyPr>
          <a:lstStyle/>
          <a:p>
            <a:r>
              <a:rPr lang="en-US" sz="3200" dirty="0">
                <a:solidFill>
                  <a:srgbClr val="FF0000"/>
                </a:solidFill>
              </a:rPr>
              <a:t>x</a:t>
            </a:r>
          </a:p>
        </p:txBody>
      </p:sp>
      <p:sp>
        <p:nvSpPr>
          <p:cNvPr id="11" name="TextBox 10">
            <a:extLst>
              <a:ext uri="{FF2B5EF4-FFF2-40B4-BE49-F238E27FC236}">
                <a16:creationId xmlns:a16="http://schemas.microsoft.com/office/drawing/2014/main" id="{220A1343-B471-5307-4FAE-D2FE3664BBDC}"/>
              </a:ext>
            </a:extLst>
          </p:cNvPr>
          <p:cNvSpPr txBox="1"/>
          <p:nvPr/>
        </p:nvSpPr>
        <p:spPr>
          <a:xfrm>
            <a:off x="6149340" y="2754630"/>
            <a:ext cx="4400550" cy="707886"/>
          </a:xfrm>
          <a:prstGeom prst="rect">
            <a:avLst/>
          </a:prstGeom>
          <a:noFill/>
        </p:spPr>
        <p:txBody>
          <a:bodyPr wrap="square" rtlCol="0">
            <a:spAutoFit/>
          </a:bodyPr>
          <a:lstStyle/>
          <a:p>
            <a:r>
              <a:rPr lang="en-US" sz="2000" dirty="0" err="1">
                <a:solidFill>
                  <a:srgbClr val="FF0000"/>
                </a:solidFill>
                <a:latin typeface="Cambria" panose="02040503050406030204" pitchFamily="18" charset="0"/>
                <a:ea typeface="Cambria" panose="02040503050406030204" pitchFamily="18" charset="0"/>
              </a:rPr>
              <a:t>Mỗi</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người</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đều</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có</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quyền</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bất</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khả</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xâm</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phạm</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về</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tinh</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thần</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và</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thân</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thể</a:t>
            </a:r>
            <a:endParaRPr lang="en-US" sz="2000" dirty="0">
              <a:solidFill>
                <a:srgbClr val="FF000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5DB7EEED-CF4D-5584-8803-4F53CC3BE63E}"/>
              </a:ext>
            </a:extLst>
          </p:cNvPr>
          <p:cNvSpPr txBox="1"/>
          <p:nvPr/>
        </p:nvSpPr>
        <p:spPr>
          <a:xfrm>
            <a:off x="5017770" y="3486150"/>
            <a:ext cx="605790" cy="584775"/>
          </a:xfrm>
          <a:prstGeom prst="rect">
            <a:avLst/>
          </a:prstGeom>
          <a:noFill/>
        </p:spPr>
        <p:txBody>
          <a:bodyPr wrap="square" rtlCol="0">
            <a:spAutoFit/>
          </a:bodyPr>
          <a:lstStyle/>
          <a:p>
            <a:r>
              <a:rPr lang="en-US" sz="3200" dirty="0">
                <a:solidFill>
                  <a:srgbClr val="FF0000"/>
                </a:solidFill>
              </a:rPr>
              <a:t>x</a:t>
            </a:r>
          </a:p>
        </p:txBody>
      </p:sp>
      <p:sp>
        <p:nvSpPr>
          <p:cNvPr id="13" name="TextBox 12">
            <a:extLst>
              <a:ext uri="{FF2B5EF4-FFF2-40B4-BE49-F238E27FC236}">
                <a16:creationId xmlns:a16="http://schemas.microsoft.com/office/drawing/2014/main" id="{53764074-5470-4710-E75C-4D9E2EFD3596}"/>
              </a:ext>
            </a:extLst>
          </p:cNvPr>
          <p:cNvSpPr txBox="1"/>
          <p:nvPr/>
        </p:nvSpPr>
        <p:spPr>
          <a:xfrm>
            <a:off x="6160770" y="3417570"/>
            <a:ext cx="4400550" cy="707886"/>
          </a:xfrm>
          <a:prstGeom prst="rect">
            <a:avLst/>
          </a:prstGeom>
          <a:noFill/>
        </p:spPr>
        <p:txBody>
          <a:bodyPr wrap="square" rtlCol="0">
            <a:spAutoFit/>
          </a:bodyPr>
          <a:lstStyle/>
          <a:p>
            <a:r>
              <a:rPr lang="en-US" sz="2000" dirty="0" err="1">
                <a:solidFill>
                  <a:srgbClr val="FF0000"/>
                </a:solidFill>
                <a:latin typeface="Cambria" panose="02040503050406030204" pitchFamily="18" charset="0"/>
                <a:ea typeface="Cambria" panose="02040503050406030204" pitchFamily="18" charset="0"/>
              </a:rPr>
              <a:t>Mỗi</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người</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đều</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có</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quyền</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riêng</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tư</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và</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bất</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khả</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xâm</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phạm</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về</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thân</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thể</a:t>
            </a:r>
            <a:endParaRPr lang="en-US" sz="2000" dirty="0">
              <a:solidFill>
                <a:srgbClr val="FF0000"/>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2747E80F-332D-77D0-2211-3AB572713911}"/>
              </a:ext>
            </a:extLst>
          </p:cNvPr>
          <p:cNvSpPr txBox="1"/>
          <p:nvPr/>
        </p:nvSpPr>
        <p:spPr>
          <a:xfrm>
            <a:off x="5017770" y="4857750"/>
            <a:ext cx="605790" cy="584775"/>
          </a:xfrm>
          <a:prstGeom prst="rect">
            <a:avLst/>
          </a:prstGeom>
          <a:noFill/>
        </p:spPr>
        <p:txBody>
          <a:bodyPr wrap="square" rtlCol="0">
            <a:spAutoFit/>
          </a:bodyPr>
          <a:lstStyle/>
          <a:p>
            <a:r>
              <a:rPr lang="en-US" sz="3200" dirty="0">
                <a:solidFill>
                  <a:srgbClr val="FF0000"/>
                </a:solidFill>
              </a:rPr>
              <a:t>x</a:t>
            </a:r>
          </a:p>
        </p:txBody>
      </p:sp>
      <p:sp>
        <p:nvSpPr>
          <p:cNvPr id="17" name="TextBox 16">
            <a:extLst>
              <a:ext uri="{FF2B5EF4-FFF2-40B4-BE49-F238E27FC236}">
                <a16:creationId xmlns:a16="http://schemas.microsoft.com/office/drawing/2014/main" id="{234449C1-D8EE-D7F7-328C-3975343E86A3}"/>
              </a:ext>
            </a:extLst>
          </p:cNvPr>
          <p:cNvSpPr txBox="1"/>
          <p:nvPr/>
        </p:nvSpPr>
        <p:spPr>
          <a:xfrm>
            <a:off x="6160770" y="4789170"/>
            <a:ext cx="4400550" cy="707886"/>
          </a:xfrm>
          <a:prstGeom prst="rect">
            <a:avLst/>
          </a:prstGeom>
          <a:noFill/>
        </p:spPr>
        <p:txBody>
          <a:bodyPr wrap="square" rtlCol="0">
            <a:spAutoFit/>
          </a:bodyPr>
          <a:lstStyle/>
          <a:p>
            <a:r>
              <a:rPr lang="en-US" sz="2000" dirty="0" err="1">
                <a:solidFill>
                  <a:srgbClr val="FF0000"/>
                </a:solidFill>
                <a:latin typeface="Cambria" panose="02040503050406030204" pitchFamily="18" charset="0"/>
                <a:ea typeface="Cambria" panose="02040503050406030204" pitchFamily="18" charset="0"/>
              </a:rPr>
              <a:t>Mỗi</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người</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đều</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có</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quyền</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riêng</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tư</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và</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bất</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khả</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xâm</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phạm</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về</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thân</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thể</a:t>
            </a:r>
            <a:endParaRPr lang="en-US" sz="2000" dirty="0">
              <a:solidFill>
                <a:srgbClr val="FF0000"/>
              </a:solidFill>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5CBEBDE9-9F6A-C5A9-F7A9-571CF6CF6E95}"/>
              </a:ext>
            </a:extLst>
          </p:cNvPr>
          <p:cNvSpPr txBox="1"/>
          <p:nvPr/>
        </p:nvSpPr>
        <p:spPr>
          <a:xfrm>
            <a:off x="5017770" y="5657850"/>
            <a:ext cx="605790" cy="584775"/>
          </a:xfrm>
          <a:prstGeom prst="rect">
            <a:avLst/>
          </a:prstGeom>
          <a:noFill/>
        </p:spPr>
        <p:txBody>
          <a:bodyPr wrap="square" rtlCol="0">
            <a:spAutoFit/>
          </a:bodyPr>
          <a:lstStyle/>
          <a:p>
            <a:r>
              <a:rPr lang="en-US" sz="3200" dirty="0">
                <a:solidFill>
                  <a:srgbClr val="FF0000"/>
                </a:solidFill>
              </a:rPr>
              <a:t>x</a:t>
            </a:r>
          </a:p>
        </p:txBody>
      </p:sp>
      <p:sp>
        <p:nvSpPr>
          <p:cNvPr id="19" name="TextBox 18">
            <a:extLst>
              <a:ext uri="{FF2B5EF4-FFF2-40B4-BE49-F238E27FC236}">
                <a16:creationId xmlns:a16="http://schemas.microsoft.com/office/drawing/2014/main" id="{8806C5F7-5D47-4FB8-7982-29920C2FB077}"/>
              </a:ext>
            </a:extLst>
          </p:cNvPr>
          <p:cNvSpPr txBox="1"/>
          <p:nvPr/>
        </p:nvSpPr>
        <p:spPr>
          <a:xfrm>
            <a:off x="6160770" y="5589270"/>
            <a:ext cx="4400550" cy="707886"/>
          </a:xfrm>
          <a:prstGeom prst="rect">
            <a:avLst/>
          </a:prstGeom>
          <a:noFill/>
        </p:spPr>
        <p:txBody>
          <a:bodyPr wrap="square" rtlCol="0">
            <a:spAutoFit/>
          </a:bodyPr>
          <a:lstStyle/>
          <a:p>
            <a:r>
              <a:rPr lang="en-US" sz="2000" dirty="0" err="1">
                <a:solidFill>
                  <a:srgbClr val="FF0000"/>
                </a:solidFill>
                <a:latin typeface="Cambria" panose="02040503050406030204" pitchFamily="18" charset="0"/>
                <a:ea typeface="Cambria" panose="02040503050406030204" pitchFamily="18" charset="0"/>
              </a:rPr>
              <a:t>Mỗi</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người</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đều</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có</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quyền</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bất</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khả</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xâm</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phạm</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về</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tinh</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thần</a:t>
            </a:r>
            <a:endParaRPr lang="en-US" sz="20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72728486"/>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wipe(down)">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1">
                                            <p:txEl>
                                              <p:pRg st="0" end="0"/>
                                            </p:txEl>
                                          </p:spTgt>
                                        </p:tgtEl>
                                        <p:attrNameLst>
                                          <p:attrName>style.visibility</p:attrName>
                                        </p:attrNameLst>
                                      </p:cBhvr>
                                      <p:to>
                                        <p:strVal val="visible"/>
                                      </p:to>
                                    </p:set>
                                    <p:animEffect transition="in" filter="wipe(down)">
                                      <p:cBhvr>
                                        <p:cTn id="37" dur="500"/>
                                        <p:tgtEl>
                                          <p:spTgt spid="11">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down)">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3">
                                            <p:txEl>
                                              <p:pRg st="0" end="0"/>
                                            </p:txEl>
                                          </p:spTgt>
                                        </p:tgtEl>
                                        <p:attrNameLst>
                                          <p:attrName>style.visibility</p:attrName>
                                        </p:attrNameLst>
                                      </p:cBhvr>
                                      <p:to>
                                        <p:strVal val="visible"/>
                                      </p:to>
                                    </p:set>
                                    <p:animEffect transition="in" filter="wipe(down)">
                                      <p:cBhvr>
                                        <p:cTn id="52" dur="500"/>
                                        <p:tgtEl>
                                          <p:spTgt spid="13">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wipe(down)">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wipe(down)">
                                      <p:cBhvr>
                                        <p:cTn id="62" dur="5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17">
                                            <p:txEl>
                                              <p:pRg st="0" end="0"/>
                                            </p:txEl>
                                          </p:spTgt>
                                        </p:tgtEl>
                                        <p:attrNameLst>
                                          <p:attrName>style.visibility</p:attrName>
                                        </p:attrNameLst>
                                      </p:cBhvr>
                                      <p:to>
                                        <p:strVal val="visible"/>
                                      </p:to>
                                    </p:set>
                                    <p:animEffect transition="in" filter="wipe(down)">
                                      <p:cBhvr>
                                        <p:cTn id="67" dur="500"/>
                                        <p:tgtEl>
                                          <p:spTgt spid="17">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wipe(down)">
                                      <p:cBhvr>
                                        <p:cTn id="72" dur="500"/>
                                        <p:tgtEl>
                                          <p:spTgt spid="18"/>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wipe(down)">
                                      <p:cBhvr>
                                        <p:cTn id="77" dur="500"/>
                                        <p:tgtEl>
                                          <p:spTgt spid="19"/>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nodeType="clickEffect">
                                  <p:stCondLst>
                                    <p:cond delay="0"/>
                                  </p:stCondLst>
                                  <p:childTnLst>
                                    <p:set>
                                      <p:cBhvr>
                                        <p:cTn id="81" dur="1" fill="hold">
                                          <p:stCondLst>
                                            <p:cond delay="0"/>
                                          </p:stCondLst>
                                        </p:cTn>
                                        <p:tgtEl>
                                          <p:spTgt spid="19">
                                            <p:txEl>
                                              <p:pRg st="0" end="0"/>
                                            </p:txEl>
                                          </p:spTgt>
                                        </p:tgtEl>
                                        <p:attrNameLst>
                                          <p:attrName>style.visibility</p:attrName>
                                        </p:attrNameLst>
                                      </p:cBhvr>
                                      <p:to>
                                        <p:strVal val="visible"/>
                                      </p:to>
                                    </p:set>
                                    <p:animEffect transition="in" filter="wipe(down)">
                                      <p:cBhvr>
                                        <p:cTn id="82"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P spid="12" grpId="0"/>
      <p:bldP spid="13" grpId="0"/>
      <p:bldP spid="16" grpId="0"/>
      <p:bldP spid="17" grpId="0"/>
      <p:bldP spid="18"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41033A-466F-A77B-B597-7DF89F27D246}"/>
              </a:ext>
            </a:extLst>
          </p:cNvPr>
          <p:cNvPicPr>
            <a:picLocks noChangeAspect="1"/>
          </p:cNvPicPr>
          <p:nvPr/>
        </p:nvPicPr>
        <p:blipFill>
          <a:blip r:embed="rId2"/>
          <a:stretch>
            <a:fillRect/>
          </a:stretch>
        </p:blipFill>
        <p:spPr>
          <a:xfrm>
            <a:off x="891540" y="1276705"/>
            <a:ext cx="10751820" cy="4600818"/>
          </a:xfrm>
          <a:prstGeom prst="rect">
            <a:avLst/>
          </a:prstGeom>
        </p:spPr>
      </p:pic>
    </p:spTree>
    <p:extLst>
      <p:ext uri="{BB962C8B-B14F-4D97-AF65-F5344CB8AC3E}">
        <p14:creationId xmlns:p14="http://schemas.microsoft.com/office/powerpoint/2010/main" val="1566596727"/>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b="29635"/>
          <a:stretch>
            <a:fillRect/>
          </a:stretch>
        </p:blipFill>
        <p:spPr>
          <a:xfrm>
            <a:off x="516513" y="3766655"/>
            <a:ext cx="2380088" cy="2515867"/>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l="65661" t="10530" r="3335" b="60062"/>
          <a:stretch>
            <a:fillRect/>
          </a:stretch>
        </p:blipFill>
        <p:spPr>
          <a:xfrm>
            <a:off x="9789588" y="-48127"/>
            <a:ext cx="2434496" cy="3464021"/>
          </a:xfrm>
          <a:prstGeom prst="rect">
            <a:avLst/>
          </a:prstGeom>
        </p:spPr>
      </p:pic>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l="1872" t="61676" b="8620"/>
          <a:stretch>
            <a:fillRect/>
          </a:stretch>
        </p:blipFill>
        <p:spPr>
          <a:xfrm>
            <a:off x="-24063" y="5197641"/>
            <a:ext cx="12216062" cy="1636295"/>
          </a:xfrm>
          <a:prstGeom prst="rect">
            <a:avLst/>
          </a:prstGeom>
          <a:effectLst>
            <a:outerShdw blurRad="50800" dist="38100" dir="16200000" rotWithShape="0">
              <a:prstClr val="black">
                <a:alpha val="40000"/>
              </a:prstClr>
            </a:outerShdw>
          </a:effectLst>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33932" y="-371606"/>
            <a:ext cx="1940673" cy="1940673"/>
          </a:xfrm>
          <a:prstGeom prst="rect">
            <a:avLst/>
          </a:prstGeom>
        </p:spPr>
      </p:pic>
      <p:pic>
        <p:nvPicPr>
          <p:cNvPr id="27"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78214" y="-54329"/>
            <a:ext cx="1466109" cy="1466109"/>
          </a:xfrm>
          <a:prstGeom prst="rect">
            <a:avLst/>
          </a:prstGeom>
        </p:spPr>
      </p:pic>
      <p:pic>
        <p:nvPicPr>
          <p:cNvPr id="4" name="Picture 3">
            <a:extLst>
              <a:ext uri="{FF2B5EF4-FFF2-40B4-BE49-F238E27FC236}">
                <a16:creationId xmlns:a16="http://schemas.microsoft.com/office/drawing/2014/main" id="{C0E983A4-4964-D57C-9C77-6AC8F48BFAB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99048" y="533149"/>
            <a:ext cx="7193903" cy="5791702"/>
          </a:xfrm>
          <a:prstGeom prst="rect">
            <a:avLst/>
          </a:prstGeom>
        </p:spPr>
      </p:pic>
    </p:spTree>
    <p:extLst>
      <p:ext uri="{BB962C8B-B14F-4D97-AF65-F5344CB8AC3E}">
        <p14:creationId xmlns:p14="http://schemas.microsoft.com/office/powerpoint/2010/main" val="2318609984"/>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9CE0D6-DA59-0F13-46CB-154EDD61D22D}"/>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13716" y="2208111"/>
            <a:ext cx="5332755" cy="5247431"/>
          </a:xfrm>
          <a:prstGeom prst="rect">
            <a:avLst/>
          </a:prstGeom>
        </p:spPr>
      </p:pic>
      <p:grpSp>
        <p:nvGrpSpPr>
          <p:cNvPr id="5" name="Group 4">
            <a:extLst>
              <a:ext uri="{FF2B5EF4-FFF2-40B4-BE49-F238E27FC236}">
                <a16:creationId xmlns:a16="http://schemas.microsoft.com/office/drawing/2014/main" id="{F172BB5B-16CD-B2F4-1F2E-E1F1B802C27E}"/>
              </a:ext>
            </a:extLst>
          </p:cNvPr>
          <p:cNvGrpSpPr/>
          <p:nvPr/>
        </p:nvGrpSpPr>
        <p:grpSpPr>
          <a:xfrm>
            <a:off x="2273874" y="233679"/>
            <a:ext cx="8841166" cy="2081327"/>
            <a:chOff x="1122333" y="3266422"/>
            <a:chExt cx="5177983" cy="662484"/>
          </a:xfrm>
        </p:grpSpPr>
        <p:sp>
          <p:nvSpPr>
            <p:cNvPr id="6" name="Speech Bubble: Rectangle with Corners Rounded 5">
              <a:extLst>
                <a:ext uri="{FF2B5EF4-FFF2-40B4-BE49-F238E27FC236}">
                  <a16:creationId xmlns:a16="http://schemas.microsoft.com/office/drawing/2014/main" id="{E6A0520B-D00F-095F-8120-376529684EA2}"/>
                </a:ext>
              </a:extLst>
            </p:cNvPr>
            <p:cNvSpPr/>
            <p:nvPr/>
          </p:nvSpPr>
          <p:spPr>
            <a:xfrm>
              <a:off x="1122333" y="3266422"/>
              <a:ext cx="5177983" cy="662484"/>
            </a:xfrm>
            <a:prstGeom prst="wedgeRoundRectCallout">
              <a:avLst>
                <a:gd name="adj1" fmla="val -44151"/>
                <a:gd name="adj2" fmla="val 94043"/>
                <a:gd name="adj3" fmla="val 16667"/>
              </a:avLst>
            </a:prstGeom>
            <a:solidFill>
              <a:srgbClr val="FEE9E4"/>
            </a:solidFill>
            <a:ln w="19050">
              <a:solidFill>
                <a:srgbClr val="242D2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37号-波纹乖乖体"/>
                <a:ea typeface="+mn-ea"/>
                <a:cs typeface="+mn-cs"/>
              </a:endParaRPr>
            </a:p>
          </p:txBody>
        </p:sp>
        <p:sp>
          <p:nvSpPr>
            <p:cNvPr id="8" name="TextBox 7">
              <a:extLst>
                <a:ext uri="{FF2B5EF4-FFF2-40B4-BE49-F238E27FC236}">
                  <a16:creationId xmlns:a16="http://schemas.microsoft.com/office/drawing/2014/main" id="{69D9F7A6-38CC-35B7-E783-F1EC40C67D28}"/>
                </a:ext>
              </a:extLst>
            </p:cNvPr>
            <p:cNvSpPr txBox="1"/>
            <p:nvPr/>
          </p:nvSpPr>
          <p:spPr>
            <a:xfrm>
              <a:off x="1271719" y="3351764"/>
              <a:ext cx="4986316" cy="4212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mn-cs"/>
                </a:rPr>
                <a:t>Kể tên một số hành động vi phạm quyền được an toàn của trẻ em</a:t>
              </a:r>
              <a:endParaRPr kumimoji="0" lang="en-US" sz="40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996582650"/>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4A9CE821-9612-4ABC-501C-278505B58300}"/>
              </a:ext>
            </a:extLst>
          </p:cNvPr>
          <p:cNvSpPr/>
          <p:nvPr/>
        </p:nvSpPr>
        <p:spPr>
          <a:xfrm>
            <a:off x="1346613" y="1748228"/>
            <a:ext cx="5745480" cy="3719831"/>
          </a:xfrm>
          <a:prstGeom prst="roundRect">
            <a:avLst/>
          </a:prstGeom>
          <a:solidFill>
            <a:srgbClr val="FED6C9"/>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Bạn nhỏ trong hình 1a có cảm giác không  an toàn vì khi đi qua đoạn đường vắng, bạn cảm giác có người đang đi theo mình.</a:t>
            </a:r>
            <a:endParaRPr kumimoji="0" lang="vi-VN"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14470518"/>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3"/>
          <p:cNvPicPr>
            <a:picLocks noChangeAspect="1"/>
          </p:cNvPicPr>
          <p:nvPr/>
        </p:nvPicPr>
        <p:blipFill rotWithShape="1">
          <a:blip r:embed="rId2" cstate="print">
            <a:extLst>
              <a:ext uri="{28A0092B-C50C-407E-A947-70E740481C1C}">
                <a14:useLocalDpi xmlns:a14="http://schemas.microsoft.com/office/drawing/2010/main" val="0"/>
              </a:ext>
            </a:extLst>
          </a:blip>
          <a:srcRect b="29635"/>
          <a:stretch>
            <a:fillRect/>
          </a:stretch>
        </p:blipFill>
        <p:spPr>
          <a:xfrm>
            <a:off x="8599544" y="4077202"/>
            <a:ext cx="2380088" cy="2515867"/>
          </a:xfrm>
          <a:prstGeom prst="rect">
            <a:avLst/>
          </a:prstGeom>
        </p:spPr>
      </p:pic>
      <p:pic>
        <p:nvPicPr>
          <p:cNvPr id="3" name="图片 7"/>
          <p:cNvPicPr>
            <a:picLocks noChangeAspect="1"/>
          </p:cNvPicPr>
          <p:nvPr/>
        </p:nvPicPr>
        <p:blipFill rotWithShape="1">
          <a:blip r:embed="rId3" cstate="print">
            <a:extLst>
              <a:ext uri="{28A0092B-C50C-407E-A947-70E740481C1C}">
                <a14:useLocalDpi xmlns:a14="http://schemas.microsoft.com/office/drawing/2010/main" val="0"/>
              </a:ext>
            </a:extLst>
          </a:blip>
          <a:srcRect r="35964"/>
          <a:stretch>
            <a:fillRect/>
          </a:stretch>
        </p:blipFill>
        <p:spPr>
          <a:xfrm>
            <a:off x="-553239" y="-1042757"/>
            <a:ext cx="3793743" cy="8887366"/>
          </a:xfrm>
          <a:prstGeom prst="rect">
            <a:avLst/>
          </a:prstGeom>
        </p:spPr>
      </p:pic>
      <p:pic>
        <p:nvPicPr>
          <p:cNvPr id="4" name="图片 8"/>
          <p:cNvPicPr>
            <a:picLocks noChangeAspect="1"/>
          </p:cNvPicPr>
          <p:nvPr/>
        </p:nvPicPr>
        <p:blipFill rotWithShape="1">
          <a:blip r:embed="rId4" cstate="print">
            <a:extLst>
              <a:ext uri="{28A0092B-C50C-407E-A947-70E740481C1C}">
                <a14:useLocalDpi xmlns:a14="http://schemas.microsoft.com/office/drawing/2010/main" val="0"/>
              </a:ext>
            </a:extLst>
          </a:blip>
          <a:srcRect l="65661" t="10530" r="3335" b="60062"/>
          <a:stretch>
            <a:fillRect/>
          </a:stretch>
        </p:blipFill>
        <p:spPr>
          <a:xfrm>
            <a:off x="9789588" y="-48127"/>
            <a:ext cx="2434496" cy="3464021"/>
          </a:xfrm>
          <a:prstGeom prst="rect">
            <a:avLst/>
          </a:prstGeom>
        </p:spPr>
      </p:pic>
      <p:pic>
        <p:nvPicPr>
          <p:cNvPr id="5" name="图片 9"/>
          <p:cNvPicPr>
            <a:picLocks noChangeAspect="1"/>
          </p:cNvPicPr>
          <p:nvPr/>
        </p:nvPicPr>
        <p:blipFill rotWithShape="1">
          <a:blip r:embed="rId5" cstate="print">
            <a:extLst>
              <a:ext uri="{28A0092B-C50C-407E-A947-70E740481C1C}">
                <a14:useLocalDpi xmlns:a14="http://schemas.microsoft.com/office/drawing/2010/main" val="0"/>
              </a:ext>
            </a:extLst>
          </a:blip>
          <a:srcRect l="65661" t="61007" r="221" b="7766"/>
          <a:stretch>
            <a:fillRect/>
          </a:stretch>
        </p:blipFill>
        <p:spPr>
          <a:xfrm>
            <a:off x="9512967" y="2866590"/>
            <a:ext cx="2679032" cy="3678354"/>
          </a:xfrm>
          <a:prstGeom prst="rect">
            <a:avLst/>
          </a:prstGeom>
        </p:spPr>
      </p:pic>
      <p:pic>
        <p:nvPicPr>
          <p:cNvPr id="6" name="图片 10"/>
          <p:cNvPicPr>
            <a:picLocks noChangeAspect="1"/>
          </p:cNvPicPr>
          <p:nvPr/>
        </p:nvPicPr>
        <p:blipFill rotWithShape="1">
          <a:blip r:embed="rId6" cstate="print">
            <a:extLst>
              <a:ext uri="{28A0092B-C50C-407E-A947-70E740481C1C}">
                <a14:useLocalDpi xmlns:a14="http://schemas.microsoft.com/office/drawing/2010/main" val="0"/>
              </a:ext>
            </a:extLst>
          </a:blip>
          <a:srcRect l="1872" t="61676" b="8620"/>
          <a:stretch>
            <a:fillRect/>
          </a:stretch>
        </p:blipFill>
        <p:spPr>
          <a:xfrm>
            <a:off x="-24063" y="5197641"/>
            <a:ext cx="12216062" cy="1636295"/>
          </a:xfrm>
          <a:prstGeom prst="rect">
            <a:avLst/>
          </a:prstGeom>
          <a:effectLst>
            <a:outerShdw blurRad="50800" dist="38100" dir="16200000" rotWithShape="0">
              <a:prstClr val="black">
                <a:alpha val="40000"/>
              </a:prstClr>
            </a:outerShdw>
          </a:effectLst>
        </p:spPr>
      </p:pic>
      <p:pic>
        <p:nvPicPr>
          <p:cNvPr id="7"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31250" y="4647771"/>
            <a:ext cx="1466109" cy="1466109"/>
          </a:xfrm>
          <a:prstGeom prst="rect">
            <a:avLst/>
          </a:prstGeom>
        </p:spPr>
      </p:pic>
      <p:pic>
        <p:nvPicPr>
          <p:cNvPr id="9" name="图片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18345" y="323239"/>
            <a:ext cx="1940673" cy="1940673"/>
          </a:xfrm>
          <a:prstGeom prst="rect">
            <a:avLst/>
          </a:prstGeom>
        </p:spPr>
      </p:pic>
      <p:pic>
        <p:nvPicPr>
          <p:cNvPr id="10" name="Picture 9"/>
          <p:cNvPicPr>
            <a:picLocks noChangeAspect="1"/>
          </p:cNvPicPr>
          <p:nvPr/>
        </p:nvPicPr>
        <p:blipFill>
          <a:blip r:embed="rId9"/>
          <a:stretch>
            <a:fillRect/>
          </a:stretch>
        </p:blipFill>
        <p:spPr>
          <a:xfrm>
            <a:off x="2540137" y="1655671"/>
            <a:ext cx="7365649" cy="3126219"/>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fltVal val="0"/>
                                          </p:val>
                                        </p:tav>
                                        <p:tav tm="100000">
                                          <p:val>
                                            <p:strVal val="#ppt_w"/>
                                          </p:val>
                                        </p:tav>
                                      </p:tavLst>
                                    </p:anim>
                                    <p:anim calcmode="lin" valueType="num">
                                      <p:cBhvr>
                                        <p:cTn id="37" dur="500" fill="hold"/>
                                        <p:tgtEl>
                                          <p:spTgt spid="9"/>
                                        </p:tgtEl>
                                        <p:attrNameLst>
                                          <p:attrName>ppt_h</p:attrName>
                                        </p:attrNameLst>
                                      </p:cBhvr>
                                      <p:tavLst>
                                        <p:tav tm="0">
                                          <p:val>
                                            <p:fltVal val="0"/>
                                          </p:val>
                                        </p:tav>
                                        <p:tav tm="100000">
                                          <p:val>
                                            <p:strVal val="#ppt_h"/>
                                          </p:val>
                                        </p:tav>
                                      </p:tavLst>
                                    </p:anim>
                                    <p:animEffect transition="in" filter="fade">
                                      <p:cBhvr>
                                        <p:cTn id="38" dur="500"/>
                                        <p:tgtEl>
                                          <p:spTgt spid="9"/>
                                        </p:tgtEl>
                                      </p:cBhvr>
                                    </p:animEffect>
                                  </p:childTnLst>
                                </p:cTn>
                              </p:par>
                              <p:par>
                                <p:cTn id="39" presetID="53" presetClass="entr" presetSubtype="16"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500" fill="hold"/>
                                        <p:tgtEl>
                                          <p:spTgt spid="7"/>
                                        </p:tgtEl>
                                        <p:attrNameLst>
                                          <p:attrName>ppt_w</p:attrName>
                                        </p:attrNameLst>
                                      </p:cBhvr>
                                      <p:tavLst>
                                        <p:tav tm="0">
                                          <p:val>
                                            <p:fltVal val="0"/>
                                          </p:val>
                                        </p:tav>
                                        <p:tav tm="100000">
                                          <p:val>
                                            <p:strVal val="#ppt_w"/>
                                          </p:val>
                                        </p:tav>
                                      </p:tavLst>
                                    </p:anim>
                                    <p:anim calcmode="lin" valueType="num">
                                      <p:cBhvr>
                                        <p:cTn id="42" dur="500" fill="hold"/>
                                        <p:tgtEl>
                                          <p:spTgt spid="7"/>
                                        </p:tgtEl>
                                        <p:attrNameLst>
                                          <p:attrName>ppt_h</p:attrName>
                                        </p:attrNameLst>
                                      </p:cBhvr>
                                      <p:tavLst>
                                        <p:tav tm="0">
                                          <p:val>
                                            <p:fltVal val="0"/>
                                          </p:val>
                                        </p:tav>
                                        <p:tav tm="100000">
                                          <p:val>
                                            <p:strVal val="#ppt_h"/>
                                          </p:val>
                                        </p:tav>
                                      </p:tavLst>
                                    </p:anim>
                                    <p:animEffect transition="in" filter="fade">
                                      <p:cBhvr>
                                        <p:cTn id="43" dur="500"/>
                                        <p:tgtEl>
                                          <p:spTgt spid="7"/>
                                        </p:tgtEl>
                                      </p:cBhvr>
                                    </p:animEffect>
                                  </p:childTnLst>
                                </p:cTn>
                              </p:par>
                              <p:par>
                                <p:cTn id="44" presetID="53" presetClass="entr" presetSubtype="16" fill="hold" nodeType="with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500" fill="hold"/>
                                        <p:tgtEl>
                                          <p:spTgt spid="10"/>
                                        </p:tgtEl>
                                        <p:attrNameLst>
                                          <p:attrName>ppt_w</p:attrName>
                                        </p:attrNameLst>
                                      </p:cBhvr>
                                      <p:tavLst>
                                        <p:tav tm="0">
                                          <p:val>
                                            <p:fltVal val="0"/>
                                          </p:val>
                                        </p:tav>
                                        <p:tav tm="100000">
                                          <p:val>
                                            <p:strVal val="#ppt_w"/>
                                          </p:val>
                                        </p:tav>
                                      </p:tavLst>
                                    </p:anim>
                                    <p:anim calcmode="lin" valueType="num">
                                      <p:cBhvr>
                                        <p:cTn id="47" dur="500" fill="hold"/>
                                        <p:tgtEl>
                                          <p:spTgt spid="10"/>
                                        </p:tgtEl>
                                        <p:attrNameLst>
                                          <p:attrName>ppt_h</p:attrName>
                                        </p:attrNameLst>
                                      </p:cBhvr>
                                      <p:tavLst>
                                        <p:tav tm="0">
                                          <p:val>
                                            <p:fltVal val="0"/>
                                          </p:val>
                                        </p:tav>
                                        <p:tav tm="100000">
                                          <p:val>
                                            <p:strVal val="#ppt_h"/>
                                          </p:val>
                                        </p:tav>
                                      </p:tavLst>
                                    </p:anim>
                                    <p:animEffect transition="in" filter="fade">
                                      <p:cBhvr>
                                        <p:cTn id="4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9D5DE9B-E896-49CE-4A46-0A46C80CB54D}"/>
              </a:ext>
            </a:extLst>
          </p:cNvPr>
          <p:cNvGrpSpPr/>
          <p:nvPr/>
        </p:nvGrpSpPr>
        <p:grpSpPr>
          <a:xfrm>
            <a:off x="2639634" y="942975"/>
            <a:ext cx="6880286" cy="1538131"/>
            <a:chOff x="1122333" y="3266422"/>
            <a:chExt cx="5177983" cy="662484"/>
          </a:xfrm>
        </p:grpSpPr>
        <p:sp>
          <p:nvSpPr>
            <p:cNvPr id="6" name="Speech Bubble: Rectangle with Corners Rounded 5">
              <a:extLst>
                <a:ext uri="{FF2B5EF4-FFF2-40B4-BE49-F238E27FC236}">
                  <a16:creationId xmlns:a16="http://schemas.microsoft.com/office/drawing/2014/main" id="{2C4B705E-674C-8D3A-EC1F-5CC7E78AD867}"/>
                </a:ext>
              </a:extLst>
            </p:cNvPr>
            <p:cNvSpPr/>
            <p:nvPr/>
          </p:nvSpPr>
          <p:spPr>
            <a:xfrm>
              <a:off x="1122333" y="3266422"/>
              <a:ext cx="5177983" cy="662484"/>
            </a:xfrm>
            <a:prstGeom prst="wedgeRoundRectCallout">
              <a:avLst>
                <a:gd name="adj1" fmla="val -44151"/>
                <a:gd name="adj2" fmla="val 94043"/>
                <a:gd name="adj3" fmla="val 16667"/>
              </a:avLst>
            </a:prstGeom>
            <a:solidFill>
              <a:srgbClr val="FEE9E4"/>
            </a:solidFill>
            <a:ln w="19050">
              <a:solidFill>
                <a:srgbClr val="242D2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37号-波纹乖乖体"/>
                <a:cs typeface="+mn-cs"/>
              </a:endParaRPr>
            </a:p>
          </p:txBody>
        </p:sp>
        <p:sp>
          <p:nvSpPr>
            <p:cNvPr id="7" name="TextBox 6">
              <a:extLst>
                <a:ext uri="{FF2B5EF4-FFF2-40B4-BE49-F238E27FC236}">
                  <a16:creationId xmlns:a16="http://schemas.microsoft.com/office/drawing/2014/main" id="{17B4AEAE-107B-4573-2A4F-50F4AAF10340}"/>
                </a:ext>
              </a:extLst>
            </p:cNvPr>
            <p:cNvSpPr txBox="1"/>
            <p:nvPr/>
          </p:nvSpPr>
          <p:spPr>
            <a:xfrm>
              <a:off x="1218166" y="3305276"/>
              <a:ext cx="4986316" cy="463966"/>
            </a:xfrm>
            <a:prstGeom prst="rect">
              <a:avLst/>
            </a:prstGeom>
            <a:noFill/>
          </p:spPr>
          <p:txBody>
            <a:bodyPr wrap="square" rtlCol="0">
              <a:spAutoFit/>
            </a:bodyPr>
            <a:lstStyle/>
            <a:p>
              <a:pPr marL="0" marR="0" algn="ctr">
                <a:spcBef>
                  <a:spcPts val="0"/>
                </a:spcBef>
                <a:spcAft>
                  <a:spcPts val="0"/>
                </a:spcAft>
              </a:pPr>
              <a:r>
                <a:rPr lang="en-GB" sz="3200" b="1" dirty="0">
                  <a:latin typeface="Cambria" panose="02040503050406030204" pitchFamily="18" charset="0"/>
                  <a:ea typeface="Cambria" panose="02040503050406030204" pitchFamily="18" charset="0"/>
                  <a:cs typeface="Times New Roman" panose="02020603050405020304" pitchFamily="18" charset="0"/>
                </a:rPr>
                <a:t>C</a:t>
              </a:r>
              <a:r>
                <a:rPr lang="en-GB" sz="3200" b="1" dirty="0">
                  <a:effectLst/>
                  <a:latin typeface="Cambria" panose="02040503050406030204" pitchFamily="18" charset="0"/>
                  <a:ea typeface="Cambria" panose="02040503050406030204" pitchFamily="18" charset="0"/>
                  <a:cs typeface="Times New Roman" panose="02020603050405020304" pitchFamily="18" charset="0"/>
                </a:rPr>
                <a:t>hia </a:t>
              </a:r>
              <a:r>
                <a:rPr lang="en-GB" sz="3200" b="1" dirty="0" err="1">
                  <a:effectLst/>
                  <a:latin typeface="Cambria" panose="02040503050406030204" pitchFamily="18" charset="0"/>
                  <a:ea typeface="Cambria" panose="02040503050406030204" pitchFamily="18" charset="0"/>
                  <a:cs typeface="Times New Roman" panose="02020603050405020304" pitchFamily="18" charset="0"/>
                </a:rPr>
                <a:t>sẻ</a:t>
              </a:r>
              <a:r>
                <a:rPr lang="en-GB" sz="3200" b="1" dirty="0">
                  <a:effectLst/>
                  <a:latin typeface="Cambria" panose="02040503050406030204" pitchFamily="18" charset="0"/>
                  <a:ea typeface="Cambria" panose="02040503050406030204" pitchFamily="18" charset="0"/>
                  <a:cs typeface="Times New Roman" panose="02020603050405020304" pitchFamily="18" charset="0"/>
                </a:rPr>
                <a:t> </a:t>
              </a:r>
              <a:r>
                <a:rPr lang="en-GB" sz="3200" b="1" dirty="0" err="1">
                  <a:effectLst/>
                  <a:latin typeface="Cambria" panose="02040503050406030204" pitchFamily="18" charset="0"/>
                  <a:ea typeface="Cambria" panose="02040503050406030204" pitchFamily="18" charset="0"/>
                  <a:cs typeface="Times New Roman" panose="02020603050405020304" pitchFamily="18" charset="0"/>
                </a:rPr>
                <a:t>với</a:t>
              </a:r>
              <a:r>
                <a:rPr lang="en-GB" sz="3200" b="1" dirty="0">
                  <a:effectLst/>
                  <a:latin typeface="Cambria" panose="02040503050406030204" pitchFamily="18" charset="0"/>
                  <a:ea typeface="Cambria" panose="02040503050406030204" pitchFamily="18" charset="0"/>
                  <a:cs typeface="Times New Roman" panose="02020603050405020304" pitchFamily="18" charset="0"/>
                </a:rPr>
                <a:t> </a:t>
              </a:r>
              <a:r>
                <a:rPr lang="en-GB" sz="3200" b="1" dirty="0" err="1">
                  <a:effectLst/>
                  <a:latin typeface="Cambria" panose="02040503050406030204" pitchFamily="18" charset="0"/>
                  <a:ea typeface="Cambria" panose="02040503050406030204" pitchFamily="18" charset="0"/>
                  <a:cs typeface="Times New Roman" panose="02020603050405020304" pitchFamily="18" charset="0"/>
                </a:rPr>
                <a:t>các</a:t>
              </a:r>
              <a:r>
                <a:rPr lang="en-GB" sz="3200" b="1" dirty="0">
                  <a:effectLst/>
                  <a:latin typeface="Cambria" panose="02040503050406030204" pitchFamily="18" charset="0"/>
                  <a:ea typeface="Cambria" panose="02040503050406030204" pitchFamily="18" charset="0"/>
                  <a:cs typeface="Times New Roman" panose="02020603050405020304" pitchFamily="18" charset="0"/>
                </a:rPr>
                <a:t> </a:t>
              </a:r>
              <a:r>
                <a:rPr lang="en-GB" sz="3200" b="1" dirty="0" err="1">
                  <a:effectLst/>
                  <a:latin typeface="Cambria" panose="02040503050406030204" pitchFamily="18" charset="0"/>
                  <a:ea typeface="Cambria" panose="02040503050406030204" pitchFamily="18" charset="0"/>
                  <a:cs typeface="Times New Roman" panose="02020603050405020304" pitchFamily="18" charset="0"/>
                </a:rPr>
                <a:t>bạn</a:t>
              </a:r>
              <a:r>
                <a:rPr lang="en-GB" sz="3200" b="1" dirty="0">
                  <a:effectLst/>
                  <a:latin typeface="Cambria" panose="02040503050406030204" pitchFamily="18" charset="0"/>
                  <a:ea typeface="Cambria" panose="02040503050406030204" pitchFamily="18" charset="0"/>
                  <a:cs typeface="Times New Roman" panose="02020603050405020304" pitchFamily="18" charset="0"/>
                </a:rPr>
                <a:t> </a:t>
              </a:r>
              <a:r>
                <a:rPr lang="en-GB" sz="3200" b="1" dirty="0" err="1">
                  <a:effectLst/>
                  <a:latin typeface="Cambria" panose="02040503050406030204" pitchFamily="18" charset="0"/>
                  <a:ea typeface="Cambria" panose="02040503050406030204" pitchFamily="18" charset="0"/>
                  <a:cs typeface="Times New Roman" panose="02020603050405020304" pitchFamily="18" charset="0"/>
                </a:rPr>
                <a:t>về</a:t>
              </a:r>
              <a:r>
                <a:rPr lang="en-GB" sz="3200" b="1" dirty="0">
                  <a:effectLst/>
                  <a:latin typeface="Cambria" panose="02040503050406030204" pitchFamily="18" charset="0"/>
                  <a:ea typeface="Cambria" panose="02040503050406030204" pitchFamily="18" charset="0"/>
                  <a:cs typeface="Times New Roman" panose="02020603050405020304" pitchFamily="18" charset="0"/>
                </a:rPr>
                <a:t> </a:t>
              </a:r>
              <a:r>
                <a:rPr lang="en-GB" sz="3200" b="1" dirty="0" err="1">
                  <a:effectLst/>
                  <a:latin typeface="Cambria" panose="02040503050406030204" pitchFamily="18" charset="0"/>
                  <a:ea typeface="Cambria" panose="02040503050406030204" pitchFamily="18" charset="0"/>
                  <a:cs typeface="Times New Roman" panose="02020603050405020304" pitchFamily="18" charset="0"/>
                </a:rPr>
                <a:t>tình</a:t>
              </a:r>
              <a:r>
                <a:rPr lang="en-GB" sz="3200" b="1" dirty="0">
                  <a:effectLst/>
                  <a:latin typeface="Cambria" panose="02040503050406030204" pitchFamily="18" charset="0"/>
                  <a:ea typeface="Cambria" panose="02040503050406030204" pitchFamily="18" charset="0"/>
                  <a:cs typeface="Times New Roman" panose="02020603050405020304" pitchFamily="18" charset="0"/>
                </a:rPr>
                <a:t> </a:t>
              </a:r>
              <a:r>
                <a:rPr lang="en-GB" sz="3200" b="1" dirty="0" err="1">
                  <a:effectLst/>
                  <a:latin typeface="Cambria" panose="02040503050406030204" pitchFamily="18" charset="0"/>
                  <a:ea typeface="Cambria" panose="02040503050406030204" pitchFamily="18" charset="0"/>
                  <a:cs typeface="Times New Roman" panose="02020603050405020304" pitchFamily="18" charset="0"/>
                </a:rPr>
                <a:t>huống</a:t>
              </a:r>
              <a:r>
                <a:rPr lang="en-GB" sz="3200" b="1" dirty="0">
                  <a:effectLst/>
                  <a:latin typeface="Cambria" panose="02040503050406030204" pitchFamily="18" charset="0"/>
                  <a:ea typeface="Cambria" panose="02040503050406030204" pitchFamily="18" charset="0"/>
                  <a:cs typeface="Times New Roman" panose="02020603050405020304" pitchFamily="18" charset="0"/>
                </a:rPr>
                <a:t>  </a:t>
              </a:r>
              <a:r>
                <a:rPr lang="en-GB" sz="3200" b="1" dirty="0" err="1">
                  <a:effectLst/>
                  <a:latin typeface="Cambria" panose="02040503050406030204" pitchFamily="18" charset="0"/>
                  <a:ea typeface="Cambria" panose="02040503050406030204" pitchFamily="18" charset="0"/>
                  <a:cs typeface="Times New Roman" panose="02020603050405020304" pitchFamily="18" charset="0"/>
                </a:rPr>
                <a:t>khiến</a:t>
              </a:r>
              <a:r>
                <a:rPr lang="en-GB" sz="3200" b="1" dirty="0">
                  <a:effectLst/>
                  <a:latin typeface="Cambria" panose="02040503050406030204" pitchFamily="18" charset="0"/>
                  <a:ea typeface="Cambria" panose="02040503050406030204" pitchFamily="18" charset="0"/>
                  <a:cs typeface="Times New Roman" panose="02020603050405020304" pitchFamily="18" charset="0"/>
                </a:rPr>
                <a:t> </a:t>
              </a:r>
              <a:r>
                <a:rPr lang="en-GB" sz="3200" b="1" dirty="0" err="1">
                  <a:effectLst/>
                  <a:latin typeface="Cambria" panose="02040503050406030204" pitchFamily="18" charset="0"/>
                  <a:ea typeface="Cambria" panose="02040503050406030204" pitchFamily="18" charset="0"/>
                  <a:cs typeface="Times New Roman" panose="02020603050405020304" pitchFamily="18" charset="0"/>
                </a:rPr>
                <a:t>em</a:t>
              </a:r>
              <a:r>
                <a:rPr lang="en-GB" sz="3200" b="1" dirty="0">
                  <a:effectLst/>
                  <a:latin typeface="Cambria" panose="02040503050406030204" pitchFamily="18" charset="0"/>
                  <a:ea typeface="Cambria" panose="02040503050406030204" pitchFamily="18" charset="0"/>
                  <a:cs typeface="Times New Roman" panose="02020603050405020304" pitchFamily="18" charset="0"/>
                </a:rPr>
                <a:t> </a:t>
              </a:r>
              <a:r>
                <a:rPr lang="en-GB" sz="3200" b="1" dirty="0" err="1">
                  <a:effectLst/>
                  <a:latin typeface="Cambria" panose="02040503050406030204" pitchFamily="18" charset="0"/>
                  <a:ea typeface="Cambria" panose="02040503050406030204" pitchFamily="18" charset="0"/>
                  <a:cs typeface="Times New Roman" panose="02020603050405020304" pitchFamily="18" charset="0"/>
                </a:rPr>
                <a:t>có</a:t>
              </a:r>
              <a:r>
                <a:rPr lang="en-GB" sz="3200" b="1" dirty="0">
                  <a:effectLst/>
                  <a:latin typeface="Cambria" panose="02040503050406030204" pitchFamily="18" charset="0"/>
                  <a:ea typeface="Cambria" panose="02040503050406030204" pitchFamily="18" charset="0"/>
                  <a:cs typeface="Times New Roman" panose="02020603050405020304" pitchFamily="18" charset="0"/>
                </a:rPr>
                <a:t> </a:t>
              </a:r>
              <a:r>
                <a:rPr lang="en-GB" sz="3200" b="1" dirty="0" err="1">
                  <a:effectLst/>
                  <a:latin typeface="Cambria" panose="02040503050406030204" pitchFamily="18" charset="0"/>
                  <a:ea typeface="Cambria" panose="02040503050406030204" pitchFamily="18" charset="0"/>
                  <a:cs typeface="Times New Roman" panose="02020603050405020304" pitchFamily="18" charset="0"/>
                </a:rPr>
                <a:t>cảm</a:t>
              </a:r>
              <a:r>
                <a:rPr lang="en-GB" sz="3200" b="1" dirty="0">
                  <a:effectLst/>
                  <a:latin typeface="Cambria" panose="02040503050406030204" pitchFamily="18" charset="0"/>
                  <a:ea typeface="Cambria" panose="02040503050406030204" pitchFamily="18" charset="0"/>
                  <a:cs typeface="Times New Roman" panose="02020603050405020304" pitchFamily="18" charset="0"/>
                </a:rPr>
                <a:t> </a:t>
              </a:r>
              <a:r>
                <a:rPr lang="en-GB" sz="3200" b="1" dirty="0" err="1">
                  <a:effectLst/>
                  <a:latin typeface="Cambria" panose="02040503050406030204" pitchFamily="18" charset="0"/>
                  <a:ea typeface="Cambria" panose="02040503050406030204" pitchFamily="18" charset="0"/>
                  <a:cs typeface="Times New Roman" panose="02020603050405020304" pitchFamily="18" charset="0"/>
                </a:rPr>
                <a:t>giác</a:t>
              </a:r>
              <a:r>
                <a:rPr lang="en-GB" sz="3200" b="1" dirty="0">
                  <a:effectLst/>
                  <a:latin typeface="Cambria" panose="02040503050406030204" pitchFamily="18" charset="0"/>
                  <a:ea typeface="Cambria" panose="02040503050406030204" pitchFamily="18" charset="0"/>
                  <a:cs typeface="Times New Roman" panose="02020603050405020304" pitchFamily="18" charset="0"/>
                </a:rPr>
                <a:t> </a:t>
              </a:r>
              <a:r>
                <a:rPr lang="en-GB" sz="3200" b="1" dirty="0" err="1">
                  <a:effectLst/>
                  <a:latin typeface="Cambria" panose="02040503050406030204" pitchFamily="18" charset="0"/>
                  <a:ea typeface="Cambria" panose="02040503050406030204" pitchFamily="18" charset="0"/>
                  <a:cs typeface="Times New Roman" panose="02020603050405020304" pitchFamily="18" charset="0"/>
                </a:rPr>
                <a:t>như</a:t>
              </a:r>
              <a:r>
                <a:rPr lang="en-GB" sz="3200" b="1" dirty="0">
                  <a:effectLst/>
                  <a:latin typeface="Cambria" panose="02040503050406030204" pitchFamily="18" charset="0"/>
                  <a:ea typeface="Cambria" panose="02040503050406030204" pitchFamily="18" charset="0"/>
                  <a:cs typeface="Times New Roman" panose="02020603050405020304" pitchFamily="18" charset="0"/>
                </a:rPr>
                <a:t>: </a:t>
              </a:r>
              <a:endParaRPr lang="en-US" sz="3200" b="1" dirty="0">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8" name="Picture 7">
            <a:extLst>
              <a:ext uri="{FF2B5EF4-FFF2-40B4-BE49-F238E27FC236}">
                <a16:creationId xmlns:a16="http://schemas.microsoft.com/office/drawing/2014/main" id="{30BA3309-0EA5-D1B0-7D83-F7DCC732472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252" r="71731"/>
          <a:stretch/>
        </p:blipFill>
        <p:spPr>
          <a:xfrm>
            <a:off x="624970" y="2676525"/>
            <a:ext cx="2935396" cy="3721041"/>
          </a:xfrm>
          <a:prstGeom prst="rect">
            <a:avLst/>
          </a:prstGeom>
        </p:spPr>
      </p:pic>
      <p:sp>
        <p:nvSpPr>
          <p:cNvPr id="2" name="Rectangle: Rounded Corners 1">
            <a:extLst>
              <a:ext uri="{FF2B5EF4-FFF2-40B4-BE49-F238E27FC236}">
                <a16:creationId xmlns:a16="http://schemas.microsoft.com/office/drawing/2014/main" id="{929CAA9D-36EA-E7DB-7711-86EC79FE52B3}"/>
              </a:ext>
            </a:extLst>
          </p:cNvPr>
          <p:cNvSpPr/>
          <p:nvPr/>
        </p:nvSpPr>
        <p:spPr>
          <a:xfrm>
            <a:off x="3969385" y="3282950"/>
            <a:ext cx="7663815" cy="2142489"/>
          </a:xfrm>
          <a:prstGeom prst="roundRect">
            <a:avLst/>
          </a:prstGeom>
          <a:solidFill>
            <a:schemeClr val="accent4">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lgn="just">
              <a:buFont typeface="Arial" panose="020B0604020202020204" pitchFamily="34" charset="0"/>
              <a:buChar char="•"/>
            </a:pPr>
            <a:r>
              <a:rPr lang="vi-VN" sz="3600" dirty="0">
                <a:solidFill>
                  <a:srgbClr val="002060"/>
                </a:solidFill>
                <a:latin typeface="Cambria" panose="02040503050406030204" pitchFamily="18" charset="0"/>
                <a:ea typeface="Cambria" panose="02040503050406030204" pitchFamily="18" charset="0"/>
              </a:rPr>
              <a:t>Vui, phấn khởi hoặc buồn, lo lắng, giận, bực tức</a:t>
            </a:r>
          </a:p>
          <a:p>
            <a:pPr marL="457200" indent="-457200" algn="just">
              <a:buFont typeface="Arial" panose="020B0604020202020204" pitchFamily="34" charset="0"/>
              <a:buChar char="•"/>
            </a:pPr>
            <a:r>
              <a:rPr lang="vi-VN" sz="3600" dirty="0">
                <a:solidFill>
                  <a:srgbClr val="002060"/>
                </a:solidFill>
                <a:latin typeface="Cambria" panose="02040503050406030204" pitchFamily="18" charset="0"/>
                <a:ea typeface="Cambria" panose="02040503050406030204" pitchFamily="18" charset="0"/>
              </a:rPr>
              <a:t>Được tôn trọng hoặc bị coi thường.</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b="29635"/>
          <a:stretch>
            <a:fillRect/>
          </a:stretch>
        </p:blipFill>
        <p:spPr>
          <a:xfrm>
            <a:off x="9908163" y="4147655"/>
            <a:ext cx="2380088" cy="2515867"/>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l="65661" t="10530" r="3335" b="60062"/>
          <a:stretch>
            <a:fillRect/>
          </a:stretch>
        </p:blipFill>
        <p:spPr>
          <a:xfrm>
            <a:off x="9789588" y="-48127"/>
            <a:ext cx="2434496" cy="3464021"/>
          </a:xfrm>
          <a:prstGeom prst="rect">
            <a:avLst/>
          </a:prstGeom>
        </p:spPr>
      </p:pic>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l="1872" t="61676" b="8620"/>
          <a:stretch>
            <a:fillRect/>
          </a:stretch>
        </p:blipFill>
        <p:spPr>
          <a:xfrm>
            <a:off x="-24063" y="5197641"/>
            <a:ext cx="12216062" cy="1636295"/>
          </a:xfrm>
          <a:prstGeom prst="rect">
            <a:avLst/>
          </a:prstGeom>
          <a:effectLst>
            <a:outerShdw blurRad="50800" dist="38100" dir="16200000" rotWithShape="0">
              <a:prstClr val="black">
                <a:alpha val="40000"/>
              </a:prstClr>
            </a:outerShdw>
          </a:effectLst>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33932" y="-371606"/>
            <a:ext cx="1940673" cy="1940673"/>
          </a:xfrm>
          <a:prstGeom prst="rect">
            <a:avLst/>
          </a:prstGeom>
        </p:spPr>
      </p:pic>
      <p:pic>
        <p:nvPicPr>
          <p:cNvPr id="13" name="Picture 12"/>
          <p:cNvPicPr>
            <a:picLocks noChangeAspect="1"/>
          </p:cNvPicPr>
          <p:nvPr/>
        </p:nvPicPr>
        <p:blipFill>
          <a:blip r:embed="rId7" cstate="print">
            <a:extLst>
              <a:ext uri="{BEBA8EAE-BF5A-486C-A8C5-ECC9F3942E4B}">
                <a14:imgProps xmlns:a14="http://schemas.microsoft.com/office/drawing/2010/main">
                  <a14:imgLayer r:embed="rId8">
                    <a14:imgEffect>
                      <a14:backgroundRemoval t="9885" b="89994" l="3510" r="98288">
                        <a14:foregroundMark x1="54880" y1="49121" x2="55822" y2="51425"/>
                        <a14:foregroundMark x1="40068" y1="50091" x2="45334" y2="50273"/>
                        <a14:foregroundMark x1="80308" y1="39054" x2="80009" y2="45543"/>
                      </a14:backgroundRemoval>
                    </a14:imgEffect>
                  </a14:imgLayer>
                </a14:imgProps>
              </a:ext>
              <a:ext uri="{28A0092B-C50C-407E-A947-70E740481C1C}">
                <a14:useLocalDpi xmlns:a14="http://schemas.microsoft.com/office/drawing/2010/main" val="0"/>
              </a:ext>
            </a:extLst>
          </a:blip>
          <a:stretch>
            <a:fillRect/>
          </a:stretch>
        </p:blipFill>
        <p:spPr>
          <a:xfrm>
            <a:off x="-353413" y="3429000"/>
            <a:ext cx="5716696" cy="4036380"/>
          </a:xfrm>
          <a:prstGeom prst="rect">
            <a:avLst/>
          </a:prstGeom>
        </p:spPr>
      </p:pic>
      <p:pic>
        <p:nvPicPr>
          <p:cNvPr id="27" name="图片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78214" y="-54329"/>
            <a:ext cx="1466109" cy="1466109"/>
          </a:xfrm>
          <a:prstGeom prst="rect">
            <a:avLst/>
          </a:prstGeom>
        </p:spPr>
      </p:pic>
      <p:pic>
        <p:nvPicPr>
          <p:cNvPr id="7" name="Picture 6">
            <a:extLst>
              <a:ext uri="{FF2B5EF4-FFF2-40B4-BE49-F238E27FC236}">
                <a16:creationId xmlns:a16="http://schemas.microsoft.com/office/drawing/2014/main" id="{50EC02A7-4933-4550-ADE4-2A9EB0518596}"/>
              </a:ext>
            </a:extLst>
          </p:cNvPr>
          <p:cNvPicPr>
            <a:picLocks noChangeAspect="1"/>
          </p:cNvPicPr>
          <p:nvPr/>
        </p:nvPicPr>
        <p:blipFill>
          <a:blip r:embed="rId10"/>
          <a:stretch>
            <a:fillRect/>
          </a:stretch>
        </p:blipFill>
        <p:spPr>
          <a:xfrm>
            <a:off x="1617333" y="1329540"/>
            <a:ext cx="9071634" cy="3444539"/>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53" presetClass="entr" presetSubtype="16"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 calcmode="lin" valueType="num">
                                      <p:cBhvr>
                                        <p:cTn id="10" dur="500" fill="hold"/>
                                        <p:tgtEl>
                                          <p:spTgt spid="27"/>
                                        </p:tgtEl>
                                        <p:attrNameLst>
                                          <p:attrName>ppt_w</p:attrName>
                                        </p:attrNameLst>
                                      </p:cBhvr>
                                      <p:tavLst>
                                        <p:tav tm="0">
                                          <p:val>
                                            <p:fltVal val="0"/>
                                          </p:val>
                                        </p:tav>
                                        <p:tav tm="100000">
                                          <p:val>
                                            <p:strVal val="#ppt_w"/>
                                          </p:val>
                                        </p:tav>
                                      </p:tavLst>
                                    </p:anim>
                                    <p:anim calcmode="lin" valueType="num">
                                      <p:cBhvr>
                                        <p:cTn id="11" dur="500" fill="hold"/>
                                        <p:tgtEl>
                                          <p:spTgt spid="27"/>
                                        </p:tgtEl>
                                        <p:attrNameLst>
                                          <p:attrName>ppt_h</p:attrName>
                                        </p:attrNameLst>
                                      </p:cBhvr>
                                      <p:tavLst>
                                        <p:tav tm="0">
                                          <p:val>
                                            <p:fltVal val="0"/>
                                          </p:val>
                                        </p:tav>
                                        <p:tav tm="100000">
                                          <p:val>
                                            <p:strVal val="#ppt_h"/>
                                          </p:val>
                                        </p:tav>
                                      </p:tavLst>
                                    </p:anim>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b="29635"/>
          <a:stretch>
            <a:fillRect/>
          </a:stretch>
        </p:blipFill>
        <p:spPr>
          <a:xfrm>
            <a:off x="516513" y="3766655"/>
            <a:ext cx="2380088" cy="2515867"/>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l="65661" t="10530" r="3335" b="60062"/>
          <a:stretch>
            <a:fillRect/>
          </a:stretch>
        </p:blipFill>
        <p:spPr>
          <a:xfrm>
            <a:off x="9789588" y="-48127"/>
            <a:ext cx="2434496" cy="3464021"/>
          </a:xfrm>
          <a:prstGeom prst="rect">
            <a:avLst/>
          </a:prstGeom>
        </p:spPr>
      </p:pic>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l="1872" t="61676" b="8620"/>
          <a:stretch>
            <a:fillRect/>
          </a:stretch>
        </p:blipFill>
        <p:spPr>
          <a:xfrm>
            <a:off x="-24063" y="5197641"/>
            <a:ext cx="12216062" cy="1636295"/>
          </a:xfrm>
          <a:prstGeom prst="rect">
            <a:avLst/>
          </a:prstGeom>
          <a:effectLst>
            <a:outerShdw blurRad="50800" dist="38100" dir="16200000" rotWithShape="0">
              <a:prstClr val="black">
                <a:alpha val="40000"/>
              </a:prstClr>
            </a:outerShdw>
          </a:effectLst>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33932" y="-371606"/>
            <a:ext cx="1940673" cy="1940673"/>
          </a:xfrm>
          <a:prstGeom prst="rect">
            <a:avLst/>
          </a:prstGeom>
        </p:spPr>
      </p:pic>
      <p:pic>
        <p:nvPicPr>
          <p:cNvPr id="27"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78214" y="-54329"/>
            <a:ext cx="1466109" cy="1466109"/>
          </a:xfrm>
          <a:prstGeom prst="rect">
            <a:avLst/>
          </a:prstGeom>
        </p:spPr>
      </p:pic>
      <p:pic>
        <p:nvPicPr>
          <p:cNvPr id="4" name="Picture 3" descr="A green and red letters&#10;&#10;AI-generated content may be incorrect.">
            <a:extLst>
              <a:ext uri="{FF2B5EF4-FFF2-40B4-BE49-F238E27FC236}">
                <a16:creationId xmlns:a16="http://schemas.microsoft.com/office/drawing/2014/main" id="{9CCED9D6-CEAD-DF5A-6E5B-07AAB448D19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50524" y="1980358"/>
            <a:ext cx="7138936" cy="1905841"/>
          </a:xfrm>
          <a:prstGeom prst="rect">
            <a:avLst/>
          </a:prstGeom>
        </p:spPr>
      </p:pic>
    </p:spTree>
    <p:extLst>
      <p:ext uri="{BB962C8B-B14F-4D97-AF65-F5344CB8AC3E}">
        <p14:creationId xmlns:p14="http://schemas.microsoft.com/office/powerpoint/2010/main" val="1860009049"/>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53" presetClass="entr" presetSubtype="16"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 calcmode="lin" valueType="num">
                                      <p:cBhvr>
                                        <p:cTn id="10" dur="500" fill="hold"/>
                                        <p:tgtEl>
                                          <p:spTgt spid="27"/>
                                        </p:tgtEl>
                                        <p:attrNameLst>
                                          <p:attrName>ppt_w</p:attrName>
                                        </p:attrNameLst>
                                      </p:cBhvr>
                                      <p:tavLst>
                                        <p:tav tm="0">
                                          <p:val>
                                            <p:fltVal val="0"/>
                                          </p:val>
                                        </p:tav>
                                        <p:tav tm="100000">
                                          <p:val>
                                            <p:strVal val="#ppt_w"/>
                                          </p:val>
                                        </p:tav>
                                      </p:tavLst>
                                    </p:anim>
                                    <p:anim calcmode="lin" valueType="num">
                                      <p:cBhvr>
                                        <p:cTn id="11" dur="500" fill="hold"/>
                                        <p:tgtEl>
                                          <p:spTgt spid="27"/>
                                        </p:tgtEl>
                                        <p:attrNameLst>
                                          <p:attrName>ppt_h</p:attrName>
                                        </p:attrNameLst>
                                      </p:cBhvr>
                                      <p:tavLst>
                                        <p:tav tm="0">
                                          <p:val>
                                            <p:fltVal val="0"/>
                                          </p:val>
                                        </p:tav>
                                        <p:tav tm="100000">
                                          <p:val>
                                            <p:strVal val="#ppt_h"/>
                                          </p:val>
                                        </p:tav>
                                      </p:tavLst>
                                    </p:anim>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6C4DE2-C2A6-EB29-4741-BBAF241301B0}"/>
              </a:ext>
            </a:extLst>
          </p:cNvPr>
          <p:cNvPicPr/>
          <p:nvPr/>
        </p:nvPicPr>
        <p:blipFill>
          <a:blip r:embed="rId2">
            <a:clrChange>
              <a:clrFrom>
                <a:srgbClr val="FFFFFF">
                  <a:alpha val="100000"/>
                </a:srgbClr>
              </a:clrFrom>
              <a:clrTo>
                <a:srgbClr val="FFFFFF">
                  <a:alpha val="100000"/>
                  <a:alpha val="0"/>
                </a:srgbClr>
              </a:clrTo>
            </a:clrChange>
            <a:extLst>
              <a:ext uri="{BEBA8EAE-BF5A-486C-A8C5-ECC9F3942E4B}">
                <a14:imgProps xmlns:a14="http://schemas.microsoft.com/office/drawing/2010/main">
                  <a14:imgLayer r:embed="rId3">
                    <a14:imgEffect>
                      <a14:backgroundRemoval t="12789" b="85376" l="30125" r="78000">
                        <a14:foregroundMark x1="38750" y1="26939" x2="56625" y2="33333"/>
                        <a14:foregroundMark x1="42063" y1="25340" x2="52250" y2="34754"/>
                        <a14:foregroundMark x1="49188" y1="28360" x2="62187" y2="32386"/>
                        <a14:foregroundMark x1="52750" y1="28834" x2="57875" y2="30491"/>
                        <a14:foregroundMark x1="52500" y1="25814" x2="56875" y2="27176"/>
                        <a14:foregroundMark x1="39500" y1="22025" x2="62687" y2="25992"/>
                        <a14:foregroundMark x1="44125" y1="17525" x2="52000" y2="19183"/>
                        <a14:foregroundMark x1="43375" y1="16578" x2="60438" y2="17762"/>
                        <a14:foregroundMark x1="42063" y1="15394" x2="58375" y2="18946"/>
                        <a14:foregroundMark x1="55563" y1="21551" x2="57125" y2="28360"/>
                        <a14:foregroundMark x1="47688" y1="14920" x2="66813" y2="31202"/>
                        <a14:foregroundMark x1="66813" y1="31202" x2="66813" y2="31202"/>
                        <a14:foregroundMark x1="37500" y1="29307" x2="36500" y2="38307"/>
                        <a14:foregroundMark x1="30375" y1="36175" x2="31875" y2="39017"/>
                        <a14:foregroundMark x1="39500" y1="16104" x2="51250" y2="14446"/>
                        <a14:foregroundMark x1="50000" y1="12789" x2="56875" y2="17288"/>
                        <a14:foregroundMark x1="74438" y1="36175" x2="78000" y2="36175"/>
                        <a14:foregroundMark x1="54313" y1="78626" x2="58625" y2="83067"/>
                        <a14:foregroundMark x1="43875" y1="80462" x2="44125" y2="84251"/>
                        <a14:foregroundMark x1="38500" y1="85435" x2="46938" y2="82120"/>
                        <a14:foregroundMark x1="55313" y1="84251" x2="63750" y2="84962"/>
                        <a14:foregroundMark x1="30125" y1="35228" x2="33188" y2="37123"/>
                        <a14:foregroundMark x1="41313" y1="19420" x2="52250" y2="29781"/>
                        <a14:foregroundMark x1="52250" y1="29781" x2="52250" y2="29781"/>
                        <a14:foregroundMark x1="53312" y1="23919" x2="60688" y2="31912"/>
                        <a14:foregroundMark x1="60688" y1="31912" x2="60688" y2="31912"/>
                        <a14:foregroundMark x1="54313" y1="22025" x2="60938" y2="29070"/>
                        <a14:foregroundMark x1="60938" y1="29070" x2="60938" y2="29070"/>
                        <a14:foregroundMark x1="56063" y1="23919" x2="60438" y2="30491"/>
                        <a14:foregroundMark x1="47688" y1="48905" x2="49438" y2="57134"/>
                        <a14:foregroundMark x1="49438" y1="57134" x2="49438" y2="57134"/>
                        <a14:foregroundMark x1="49688" y1="27886" x2="48938" y2="50799"/>
                        <a14:foregroundMark x1="48938" y1="50799" x2="48938" y2="50799"/>
                        <a14:foregroundMark x1="48438" y1="27413" x2="48938" y2="43221"/>
                        <a14:foregroundMark x1="48938" y1="43221" x2="48938" y2="43221"/>
                        <a14:foregroundMark x1="47438" y1="19657" x2="50500" y2="34754"/>
                        <a14:foregroundMark x1="50500" y1="34754" x2="50500" y2="34754"/>
                        <a14:foregroundMark x1="48438" y1="18236" x2="50500" y2="34281"/>
                        <a14:foregroundMark x1="50500" y1="34281" x2="50500" y2="34281"/>
                        <a14:foregroundMark x1="51000" y1="27413" x2="52500" y2="59503"/>
                        <a14:foregroundMark x1="47938" y1="28360" x2="46688" y2="53819"/>
                        <a14:foregroundMark x1="46688" y1="50799" x2="46688" y2="53345"/>
                      </a14:backgroundRemoval>
                    </a14:imgEffect>
                  </a14:imgLayer>
                </a14:imgProps>
              </a:ext>
            </a:extLst>
          </a:blip>
          <a:srcRect l="27786" t="9938" r="21295" b="11346"/>
          <a:stretch>
            <a:fillRect/>
          </a:stretch>
        </p:blipFill>
        <p:spPr>
          <a:xfrm>
            <a:off x="322244" y="2161540"/>
            <a:ext cx="2811780" cy="4696460"/>
          </a:xfrm>
          <a:prstGeom prst="rect">
            <a:avLst/>
          </a:prstGeom>
          <a:noFill/>
          <a:ln w="9525">
            <a:noFill/>
          </a:ln>
        </p:spPr>
      </p:pic>
      <p:sp>
        <p:nvSpPr>
          <p:cNvPr id="4" name="Cloud 3">
            <a:extLst>
              <a:ext uri="{FF2B5EF4-FFF2-40B4-BE49-F238E27FC236}">
                <a16:creationId xmlns:a16="http://schemas.microsoft.com/office/drawing/2014/main" id="{6D98C0F9-1620-9AE7-C3F1-F7F0DBDA2BBD}"/>
              </a:ext>
            </a:extLst>
          </p:cNvPr>
          <p:cNvSpPr/>
          <p:nvPr/>
        </p:nvSpPr>
        <p:spPr>
          <a:xfrm>
            <a:off x="2895044" y="1411891"/>
            <a:ext cx="8017795" cy="3960875"/>
          </a:xfrm>
          <a:prstGeom prst="cloud">
            <a:avLst/>
          </a:prstGeom>
          <a:solidFill>
            <a:srgbClr val="FFFFCC"/>
          </a:solidFill>
          <a:ln>
            <a:noFill/>
          </a:ln>
          <a:effectLst>
            <a:innerShdw blurRad="63500" dist="50800" dir="10800000">
              <a:prstClr val="black">
                <a:alpha val="50000"/>
              </a:prstClr>
            </a:innerShdw>
          </a:effectLst>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46331D5C-D285-22F0-37BE-C697C80D1C3E}"/>
              </a:ext>
            </a:extLst>
          </p:cNvPr>
          <p:cNvSpPr txBox="1"/>
          <p:nvPr/>
        </p:nvSpPr>
        <p:spPr>
          <a:xfrm>
            <a:off x="4149090" y="2400300"/>
            <a:ext cx="5932170" cy="1569660"/>
          </a:xfrm>
          <a:prstGeom prst="rect">
            <a:avLst/>
          </a:prstGeom>
          <a:noFill/>
        </p:spPr>
        <p:txBody>
          <a:bodyPr wrap="square" rtlCol="0">
            <a:spAutoFit/>
          </a:bodyPr>
          <a:lstStyle/>
          <a:p>
            <a:pPr algn="ctr"/>
            <a:r>
              <a:rPr lang="en-US" sz="4800" dirty="0" err="1"/>
              <a:t>Hoạt</a:t>
            </a:r>
            <a:r>
              <a:rPr lang="en-US" sz="4800" dirty="0"/>
              <a:t> </a:t>
            </a:r>
            <a:r>
              <a:rPr lang="en-US" sz="4800" dirty="0" err="1"/>
              <a:t>động</a:t>
            </a:r>
            <a:r>
              <a:rPr lang="en-US" sz="4800" dirty="0"/>
              <a:t> 1: </a:t>
            </a:r>
            <a:r>
              <a:rPr lang="en-US" sz="4800" dirty="0" err="1"/>
              <a:t>Tìm</a:t>
            </a:r>
            <a:r>
              <a:rPr lang="en-US" sz="4800" dirty="0"/>
              <a:t> </a:t>
            </a:r>
            <a:r>
              <a:rPr lang="en-US" sz="4800" dirty="0" err="1"/>
              <a:t>hiểu</a:t>
            </a:r>
            <a:r>
              <a:rPr lang="en-US" sz="4800" dirty="0"/>
              <a:t> </a:t>
            </a:r>
            <a:r>
              <a:rPr lang="en-US" sz="4800" dirty="0" err="1"/>
              <a:t>về</a:t>
            </a:r>
            <a:r>
              <a:rPr lang="en-US" sz="4800" dirty="0"/>
              <a:t> </a:t>
            </a:r>
            <a:r>
              <a:rPr lang="en-US" sz="4800" dirty="0" err="1"/>
              <a:t>cảm</a:t>
            </a:r>
            <a:r>
              <a:rPr lang="en-US" sz="4800" dirty="0"/>
              <a:t> </a:t>
            </a:r>
            <a:r>
              <a:rPr lang="en-US" sz="4800" dirty="0" err="1"/>
              <a:t>giác</a:t>
            </a:r>
            <a:r>
              <a:rPr lang="en-US" sz="4800" dirty="0"/>
              <a:t> an </a:t>
            </a:r>
            <a:r>
              <a:rPr lang="en-US" sz="4800" dirty="0" err="1"/>
              <a:t>toàn</a:t>
            </a:r>
            <a:endParaRPr lang="en-US" sz="4800" dirty="0"/>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3"/>
                                        </p:tgtEl>
                                        <p:attrNameLst>
                                          <p:attrName>r</p:attrName>
                                        </p:attrNameLst>
                                      </p:cBhvr>
                                    </p:animRot>
                                    <p:animRot by="-240000">
                                      <p:cBhvr>
                                        <p:cTn id="7" dur="400" fill="hold">
                                          <p:stCondLst>
                                            <p:cond delay="400"/>
                                          </p:stCondLst>
                                        </p:cTn>
                                        <p:tgtEl>
                                          <p:spTgt spid="3"/>
                                        </p:tgtEl>
                                        <p:attrNameLst>
                                          <p:attrName>r</p:attrName>
                                        </p:attrNameLst>
                                      </p:cBhvr>
                                    </p:animRot>
                                    <p:animRot by="240000">
                                      <p:cBhvr>
                                        <p:cTn id="8" dur="400" fill="hold">
                                          <p:stCondLst>
                                            <p:cond delay="800"/>
                                          </p:stCondLst>
                                        </p:cTn>
                                        <p:tgtEl>
                                          <p:spTgt spid="3"/>
                                        </p:tgtEl>
                                        <p:attrNameLst>
                                          <p:attrName>r</p:attrName>
                                        </p:attrNameLst>
                                      </p:cBhvr>
                                    </p:animRot>
                                    <p:animRot by="-240000">
                                      <p:cBhvr>
                                        <p:cTn id="9" dur="400" fill="hold">
                                          <p:stCondLst>
                                            <p:cond delay="1200"/>
                                          </p:stCondLst>
                                        </p:cTn>
                                        <p:tgtEl>
                                          <p:spTgt spid="3"/>
                                        </p:tgtEl>
                                        <p:attrNameLst>
                                          <p:attrName>r</p:attrName>
                                        </p:attrNameLst>
                                      </p:cBhvr>
                                    </p:animRot>
                                    <p:animRot by="120000">
                                      <p:cBhvr>
                                        <p:cTn id="10" dur="400" fill="hold">
                                          <p:stCondLst>
                                            <p:cond delay="16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1EBC0D-0819-46B3-BE18-3C3EF97B12FF}"/>
              </a:ext>
            </a:extLst>
          </p:cNvPr>
          <p:cNvSpPr txBox="1"/>
          <p:nvPr/>
        </p:nvSpPr>
        <p:spPr>
          <a:xfrm>
            <a:off x="855363" y="248190"/>
            <a:ext cx="10260311" cy="1077218"/>
          </a:xfrm>
          <a:prstGeom prst="rect">
            <a:avLst/>
          </a:prstGeom>
          <a:noFill/>
        </p:spPr>
        <p:txBody>
          <a:bodyPr wrap="square" rtlCol="0">
            <a:spAutoFit/>
          </a:bodyPr>
          <a:lstStyle/>
          <a:p>
            <a:pPr algn="ctr"/>
            <a:r>
              <a:rPr lang="en-US" sz="3200" b="1" dirty="0">
                <a:solidFill>
                  <a:srgbClr val="002060"/>
                </a:solidFill>
                <a:latin typeface="Cambria" panose="02040503050406030204" pitchFamily="18" charset="0"/>
                <a:ea typeface="Cambria" panose="02040503050406030204" pitchFamily="18" charset="0"/>
              </a:rPr>
              <a:t>Theo </a:t>
            </a:r>
            <a:r>
              <a:rPr lang="en-US" sz="3200" b="1" dirty="0" err="1">
                <a:solidFill>
                  <a:srgbClr val="002060"/>
                </a:solidFill>
                <a:latin typeface="Cambria" panose="02040503050406030204" pitchFamily="18" charset="0"/>
                <a:ea typeface="Cambria" panose="02040503050406030204" pitchFamily="18" charset="0"/>
              </a:rPr>
              <a:t>em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bạn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nào</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trong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hình</a:t>
            </a:r>
            <a:r>
              <a:rPr lang="en-US" sz="3200" b="1" dirty="0">
                <a:solidFill>
                  <a:srgbClr val="002060"/>
                </a:solidFill>
                <a:latin typeface="Cambria" panose="02040503050406030204" pitchFamily="18" charset="0"/>
                <a:ea typeface="Cambria" panose="02040503050406030204" pitchFamily="18" charset="0"/>
              </a:rPr>
              <a:t> 1 </a:t>
            </a:r>
            <a:r>
              <a:rPr lang="en-US" sz="3200" b="1" dirty="0" err="1">
                <a:solidFill>
                  <a:srgbClr val="002060"/>
                </a:solidFill>
                <a:latin typeface="Cambria" panose="02040503050406030204" pitchFamily="18" charset="0"/>
                <a:ea typeface="Cambria" panose="02040503050406030204" pitchFamily="18" charset="0"/>
              </a:rPr>
              <a:t>có</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cảm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giác</a:t>
            </a:r>
            <a:r>
              <a:rPr lang="en-US" sz="3200" b="1" dirty="0">
                <a:solidFill>
                  <a:srgbClr val="002060"/>
                </a:solidFill>
                <a:latin typeface="Cambria" panose="02040503050406030204" pitchFamily="18" charset="0"/>
                <a:ea typeface="Cambria" panose="02040503050406030204" pitchFamily="18" charset="0"/>
              </a:rPr>
              <a:t> an </a:t>
            </a:r>
            <a:r>
              <a:rPr lang="en-US" sz="3200" b="1" dirty="0" err="1">
                <a:solidFill>
                  <a:srgbClr val="002060"/>
                </a:solidFill>
                <a:latin typeface="Cambria" panose="02040503050406030204" pitchFamily="18" charset="0"/>
                <a:ea typeface="Cambria" panose="02040503050406030204" pitchFamily="18" charset="0"/>
              </a:rPr>
              <a:t>toàn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bạn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nào</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có</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cảm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giác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không</a:t>
            </a:r>
            <a:r>
              <a:rPr lang="en-US" sz="3200" b="1" dirty="0">
                <a:solidFill>
                  <a:srgbClr val="002060"/>
                </a:solidFill>
                <a:latin typeface="Cambria" panose="02040503050406030204" pitchFamily="18" charset="0"/>
                <a:ea typeface="Cambria" panose="02040503050406030204" pitchFamily="18" charset="0"/>
              </a:rPr>
              <a:t> an </a:t>
            </a:r>
            <a:r>
              <a:rPr lang="en-US" sz="3200" b="1" dirty="0" err="1">
                <a:solidFill>
                  <a:srgbClr val="002060"/>
                </a:solidFill>
                <a:latin typeface="Cambria" panose="02040503050406030204" pitchFamily="18" charset="0"/>
                <a:ea typeface="Cambria" panose="02040503050406030204" pitchFamily="18" charset="0"/>
              </a:rPr>
              <a:t>toàn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Vì</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sao</a:t>
            </a:r>
            <a:r>
              <a:rPr lang="en-US" sz="3200" b="1" dirty="0">
                <a:solidFill>
                  <a:srgbClr val="002060"/>
                </a:solidFill>
                <a:latin typeface="Cambria" panose="02040503050406030204" pitchFamily="18" charset="0"/>
                <a:ea typeface="Cambria" panose="02040503050406030204" pitchFamily="18" charset="0"/>
              </a:rPr>
              <a:t>?</a:t>
            </a:r>
          </a:p>
        </p:txBody>
      </p:sp>
      <p:pic>
        <p:nvPicPr>
          <p:cNvPr id="4" name="Picture 3">
            <a:extLst>
              <a:ext uri="{FF2B5EF4-FFF2-40B4-BE49-F238E27FC236}">
                <a16:creationId xmlns:a16="http://schemas.microsoft.com/office/drawing/2014/main" id="{4DDBE4E8-1849-89B5-9E76-105918AFC1A1}"/>
              </a:ext>
            </a:extLst>
          </p:cNvPr>
          <p:cNvPicPr>
            <a:picLocks noChangeAspect="1"/>
          </p:cNvPicPr>
          <p:nvPr/>
        </p:nvPicPr>
        <p:blipFill>
          <a:blip r:embed="rId2"/>
          <a:stretch>
            <a:fillRect/>
          </a:stretch>
        </p:blipFill>
        <p:spPr>
          <a:xfrm>
            <a:off x="1134427" y="1505902"/>
            <a:ext cx="9826943" cy="4485541"/>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A143C8C-DE33-A255-0C45-A800A64A68F1}"/>
              </a:ext>
            </a:extLst>
          </p:cNvPr>
          <p:cNvPicPr>
            <a:picLocks noChangeAspect="1"/>
          </p:cNvPicPr>
          <p:nvPr/>
        </p:nvPicPr>
        <p:blipFill>
          <a:blip r:embed="rId2"/>
          <a:stretch>
            <a:fillRect/>
          </a:stretch>
        </p:blipFill>
        <p:spPr>
          <a:xfrm>
            <a:off x="772477" y="1056322"/>
            <a:ext cx="4476552" cy="4498658"/>
          </a:xfrm>
          <a:prstGeom prst="rect">
            <a:avLst/>
          </a:prstGeom>
        </p:spPr>
      </p:pic>
      <p:sp>
        <p:nvSpPr>
          <p:cNvPr id="8" name="Rectangle: Rounded Corners 7">
            <a:extLst>
              <a:ext uri="{FF2B5EF4-FFF2-40B4-BE49-F238E27FC236}">
                <a16:creationId xmlns:a16="http://schemas.microsoft.com/office/drawing/2014/main" id="{4A9CE821-9612-4ABC-501C-278505B58300}"/>
              </a:ext>
            </a:extLst>
          </p:cNvPr>
          <p:cNvSpPr/>
          <p:nvPr/>
        </p:nvSpPr>
        <p:spPr>
          <a:xfrm>
            <a:off x="5737860" y="1503679"/>
            <a:ext cx="5745480" cy="3719831"/>
          </a:xfrm>
          <a:prstGeom prst="roundRect">
            <a:avLst/>
          </a:prstGeom>
          <a:solidFill>
            <a:srgbClr val="FED6C9"/>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609630">
              <a:defRPr/>
            </a:pP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Bạn nhỏ trong hình 1a có cảm giác không  an toàn vì khi đi qua đoạn đường vắng, bạn cảm giác có người đang đi theo mình.</a:t>
            </a:r>
            <a:endParaRPr lang="vi-VN" sz="3600" i="1"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4A9CE821-9612-4ABC-501C-278505B58300}"/>
              </a:ext>
            </a:extLst>
          </p:cNvPr>
          <p:cNvSpPr/>
          <p:nvPr/>
        </p:nvSpPr>
        <p:spPr>
          <a:xfrm>
            <a:off x="5737860" y="1503679"/>
            <a:ext cx="5745480" cy="3719831"/>
          </a:xfrm>
          <a:prstGeom prst="roundRect">
            <a:avLst/>
          </a:prstGeom>
          <a:solidFill>
            <a:srgbClr val="FED6C9"/>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defTabSz="609630">
              <a:defRPr/>
            </a:pP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Bạn nhỏ trong hình 1b có cảm giác an toàn thì mỗi khi bạn về thăm ông bà, ông bà ra đón và ôm bạn vào lòng</a:t>
            </a:r>
            <a:r>
              <a:rPr lang="en-US" sz="360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vi-VN" sz="3600">
                <a:solidFill>
                  <a:prstClr val="black"/>
                </a:solidFill>
                <a:latin typeface="Calibri" panose="020F0502020204030204" pitchFamily="34" charset="0"/>
                <a:ea typeface="Calibri" panose="020F0502020204030204" pitchFamily="34" charset="0"/>
                <a:cs typeface="Calibri" panose="020F0502020204030204" pitchFamily="34" charset="0"/>
              </a:rPr>
              <a:t> </a:t>
            </a:r>
            <a:endParaRPr kumimoji="0" lang="vi-VN"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524FE5A3-BDF3-B3B2-1C66-4658649222A2}"/>
              </a:ext>
            </a:extLst>
          </p:cNvPr>
          <p:cNvPicPr>
            <a:picLocks noChangeAspect="1"/>
          </p:cNvPicPr>
          <p:nvPr/>
        </p:nvPicPr>
        <p:blipFill>
          <a:blip r:embed="rId2"/>
          <a:stretch>
            <a:fillRect/>
          </a:stretch>
        </p:blipFill>
        <p:spPr>
          <a:xfrm>
            <a:off x="658177" y="1503997"/>
            <a:ext cx="4772025" cy="3438525"/>
          </a:xfrm>
          <a:prstGeom prst="rect">
            <a:avLst/>
          </a:prstGeom>
        </p:spPr>
      </p:pic>
    </p:spTree>
    <p:extLst>
      <p:ext uri="{BB962C8B-B14F-4D97-AF65-F5344CB8AC3E}">
        <p14:creationId xmlns:p14="http://schemas.microsoft.com/office/powerpoint/2010/main" val="3738171149"/>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Office 主题">
  <a:themeElements>
    <a:clrScheme name="自定义 14">
      <a:dk1>
        <a:sysClr val="windowText" lastClr="000000"/>
      </a:dk1>
      <a:lt1>
        <a:sysClr val="window" lastClr="FFFFFF"/>
      </a:lt1>
      <a:dk2>
        <a:srgbClr val="ED7D31"/>
      </a:dk2>
      <a:lt2>
        <a:srgbClr val="E7E6E6"/>
      </a:lt2>
      <a:accent1>
        <a:srgbClr val="ED7D31"/>
      </a:accent1>
      <a:accent2>
        <a:srgbClr val="ED7D31"/>
      </a:accent2>
      <a:accent3>
        <a:srgbClr val="A5A5A5"/>
      </a:accent3>
      <a:accent4>
        <a:srgbClr val="FFC000"/>
      </a:accent4>
      <a:accent5>
        <a:srgbClr val="A5A5A5"/>
      </a:accent5>
      <a:accent6>
        <a:srgbClr val="F4B183"/>
      </a:accent6>
      <a:hlink>
        <a:srgbClr val="0C0C0C"/>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441</TotalTime>
  <Words>522</Words>
  <Application>Microsoft Office PowerPoint</Application>
  <PresentationFormat>Widescreen</PresentationFormat>
  <Paragraphs>48</Paragraphs>
  <Slides>25</Slides>
  <Notes>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Cambria</vt:lpstr>
      <vt:lpstr>字魂37号-波纹乖乖体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keywords>Măngnon</cp:keywords>
  <cp:lastModifiedBy>Admin</cp:lastModifiedBy>
  <cp:revision>1</cp:revision>
  <dcterms:created xsi:type="dcterms:W3CDTF">2023-07-22T16:47:00Z</dcterms:created>
  <dcterms:modified xsi:type="dcterms:W3CDTF">2025-03-25T09:17:11Z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FED60CFFD7F244BA8966EE8F8DAA4546_13</vt:lpwstr>
  </property>
  <property fmtid="{D5CDD505-2E9C-101B-9397-08002B2CF9AE}" pid="3" name="KSOProductBuildVer">
    <vt:lpwstr>1033-12.2.0.13201</vt:lpwstr>
  </property>
</Properties>
</file>