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  <p:sldMasterId id="2147483773" r:id="rId2"/>
    <p:sldMasterId id="2147483799" r:id="rId3"/>
    <p:sldMasterId id="2147483849" r:id="rId4"/>
    <p:sldMasterId id="2147483885" r:id="rId5"/>
    <p:sldMasterId id="2147483897" r:id="rId6"/>
  </p:sldMasterIdLst>
  <p:notesMasterIdLst>
    <p:notesMasterId r:id="rId35"/>
  </p:notesMasterIdLst>
  <p:sldIdLst>
    <p:sldId id="433" r:id="rId7"/>
    <p:sldId id="424" r:id="rId8"/>
    <p:sldId id="425" r:id="rId9"/>
    <p:sldId id="426" r:id="rId10"/>
    <p:sldId id="427" r:id="rId11"/>
    <p:sldId id="428" r:id="rId12"/>
    <p:sldId id="429" r:id="rId13"/>
    <p:sldId id="383" r:id="rId14"/>
    <p:sldId id="431" r:id="rId15"/>
    <p:sldId id="331" r:id="rId16"/>
    <p:sldId id="375" r:id="rId17"/>
    <p:sldId id="376" r:id="rId18"/>
    <p:sldId id="377" r:id="rId19"/>
    <p:sldId id="394" r:id="rId20"/>
    <p:sldId id="435" r:id="rId21"/>
    <p:sldId id="437" r:id="rId22"/>
    <p:sldId id="389" r:id="rId23"/>
    <p:sldId id="390" r:id="rId24"/>
    <p:sldId id="434" r:id="rId25"/>
    <p:sldId id="439" r:id="rId26"/>
    <p:sldId id="399" r:id="rId27"/>
    <p:sldId id="438" r:id="rId28"/>
    <p:sldId id="442" r:id="rId29"/>
    <p:sldId id="400" r:id="rId30"/>
    <p:sldId id="416" r:id="rId31"/>
    <p:sldId id="441" r:id="rId32"/>
    <p:sldId id="443" r:id="rId33"/>
    <p:sldId id="406" r:id="rId34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7C9"/>
    <a:srgbClr val="6600FF"/>
    <a:srgbClr val="A0EEFE"/>
    <a:srgbClr val="CCCCFF"/>
    <a:srgbClr val="A4F0FA"/>
    <a:srgbClr val="C4CEDA"/>
    <a:srgbClr val="ECDFDE"/>
    <a:srgbClr val="FFFF99"/>
    <a:srgbClr val="003300"/>
    <a:srgbClr val="F8E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06" autoAdjust="0"/>
    <p:restoredTop sz="94660" autoAdjust="0"/>
  </p:normalViewPr>
  <p:slideViewPr>
    <p:cSldViewPr>
      <p:cViewPr>
        <p:scale>
          <a:sx n="80" d="100"/>
          <a:sy n="80" d="100"/>
        </p:scale>
        <p:origin x="-474" y="-3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DBB034B-3D34-4508-80F4-EB61A9CE0C74}" type="datetimeFigureOut">
              <a:rPr lang="en-US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BC3C6E1-A062-4F9E-A7A2-CF889A24FC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047247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1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19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0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7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11F76-A68B-46CD-8A95-8341AEFC75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19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DF4CC-41EE-42FB-B2A3-9BFC4784DB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8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443A1-7735-4AA5-B2C7-644B782E79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57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8BAA7-12ED-4974-B15F-33B9006E9E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484D-FD97-4851-9801-1626F47DF0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973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9AE95-5AD6-4DF9-8598-AE2829B7E1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20709-5E52-450A-B59C-9CDEDB9AC8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9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CDB5E-E2AE-4C36-A887-EB7079A54BA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28CA4-D0B8-4941-A25E-7246A6E7D8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51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029A1-5BBB-488A-A393-9EBDB6FAC5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21089-4037-4149-B7FD-A76F22A15E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54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4CDBD-A7A4-4419-A0E6-189CC1E1C89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26328-3376-456C-857F-E6192B2DDE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146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66D4F-0711-4D92-818D-E2AC98A3487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43642-5689-4D63-8249-B2682BB538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58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BC486-FCEA-4E08-BC65-8AA908BBCB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C472B-FA67-4B34-93FC-41B5BC0FCC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47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C5273-42C5-4994-9A5D-A0819CBFAF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CAE45-8899-4AF7-8E0C-5D89A1CB60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8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28228-34A1-4D54-89CC-92CEDD3CB8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25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8E15B-7CB5-4E10-982F-C52672D751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87AD2-A08E-4BDC-B0C0-DC633B3D80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45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6B6A5-0CF8-4534-9A46-3E8D9F293BE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8B080-CDC5-4AB3-B0D6-521426D6D7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19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2E402-2EBE-4BF1-8694-DA0FF54C27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E7AD2-95D8-4EA6-9027-86775C97AD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6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19077"/>
            <a:ext cx="8229600" cy="429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8000A-29B8-4E99-B4CC-FFBA83D7DA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495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11F76-A68B-46CD-8A95-8341AEFC75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00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28228-34A1-4D54-89CC-92CEDD3CB8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65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05056-EA0C-46E8-93D4-873A1DEF4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201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C8ED8-0158-4F34-ABE4-CDBB46EDE0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13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3D5F5-0408-402C-9B22-3E60B7A799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2437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A2FD1-1B80-4495-ADA7-17EBD7FA9B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79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05056-EA0C-46E8-93D4-873A1DEF4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106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79C10-0D67-4207-A759-A8DF56670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23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87AAA-EBA1-4FFE-B4E4-95123F891F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484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DCF64-ADC1-4F93-97AA-814018F9B8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889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DF4CC-41EE-42FB-B2A3-9BFC4784DB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36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443A1-7735-4AA5-B2C7-644B782E79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25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11F76-A68B-46CD-8A95-8341AEFC75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32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28228-34A1-4D54-89CC-92CEDD3CB8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164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05056-EA0C-46E8-93D4-873A1DEF4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948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C8ED8-0158-4F34-ABE4-CDBB46EDE0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865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3D5F5-0408-402C-9B22-3E60B7A799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74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C8ED8-0158-4F34-ABE4-CDBB46EDE0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337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A2FD1-1B80-4495-ADA7-17EBD7FA9B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558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79C10-0D67-4207-A759-A8DF56670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556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87AAA-EBA1-4FFE-B4E4-95123F891F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8088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DCF64-ADC1-4F93-97AA-814018F9B8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350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DF4CC-41EE-42FB-B2A3-9BFC4784DB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554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443A1-7735-4AA5-B2C7-644B782E79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6613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19F41-CBE4-47D7-B543-A5CFC3C16E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B886B-D7E0-4003-9C24-F8034D9049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933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9B290-AD6D-4D91-ABF0-C9661C8269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D6D8D-82CC-4856-9214-F2BA6063DB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6927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2036E-5897-4BD3-817A-729C925689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48BCE-2CF3-4662-8125-FCEE3C1A34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11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07929-EC99-43CF-9B83-91919B4699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F047D-1C54-45F8-ADCE-7EAC0D1F34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0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3D5F5-0408-402C-9B22-3E60B7A799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181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20C0D-EAC6-487D-A925-80B883A5E9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9151C-466C-43D2-AB61-44EFD3438E4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343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41D8B-8228-40E1-AE77-B568339974F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1CED4-33F3-447C-B88D-C53E568437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808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2C485-5DB7-4939-971F-CEF6E4CAF1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47A29-4295-49CC-B2EF-B17A7F047F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339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68CA1-9FB3-4AA2-8B0D-363D8D41E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9F62D-9803-4407-8F71-C735202B65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040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A2D47-C025-49CD-9553-0A24F1F472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A16AE-FF38-41F6-BFAF-84FE7A728A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494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8A186-4D58-4C49-ABBE-0FCD5788D1F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33A62-05AF-4071-9ED3-C92A68635F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760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2086E-0538-493A-BAA7-7D90062B34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67F3D-429C-4069-A8EF-2B8084506C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487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53ECC-9B04-4E70-A252-D9503B5920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09B86-4C08-4825-B739-5DDF2A8DB58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06992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CFA5B-0CD1-469E-A67E-C14FCA5FBE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304D29-7A4A-4B2D-9CFB-34C49365201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06799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7D813-A877-44EF-A3DB-52F466F687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2C612-2E96-4BAE-9445-5E96EE7A775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59785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A2FD1-1B80-4495-ADA7-17EBD7FA9B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465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A47FC-B71E-49C1-BF74-25282EC310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9EFA5-9538-4E98-8B08-F22C4E9D413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879232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18854-6196-408E-B3F4-D08E19B316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AFF149-FA83-40AC-B78B-C33285E8B57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147745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352F4-79F6-410C-A924-87DE22B0F4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FAAE7-E04F-4BED-859C-412D7B808E3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415857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E5CE0-C9E0-4CE3-86C3-582721161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8F74E1-7441-4D3F-8889-694D33166D4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155012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43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DA687-967B-4DDE-B785-E7A75550F6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9C6AE-3525-44CB-A9F6-437A346496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216462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18" indent="0">
              <a:buNone/>
              <a:defRPr sz="2800"/>
            </a:lvl2pPr>
            <a:lvl3pPr marL="914243" indent="0">
              <a:buNone/>
              <a:defRPr sz="2400"/>
            </a:lvl3pPr>
            <a:lvl4pPr marL="1371362" indent="0">
              <a:buNone/>
              <a:defRPr sz="2000"/>
            </a:lvl4pPr>
            <a:lvl5pPr marL="1828484" indent="0">
              <a:buNone/>
              <a:defRPr sz="2000"/>
            </a:lvl5pPr>
            <a:lvl6pPr marL="2285601" indent="0">
              <a:buNone/>
              <a:defRPr sz="2000"/>
            </a:lvl6pPr>
            <a:lvl7pPr marL="2742719" indent="0">
              <a:buNone/>
              <a:defRPr sz="2000"/>
            </a:lvl7pPr>
            <a:lvl8pPr marL="3199840" indent="0">
              <a:buNone/>
              <a:defRPr sz="2000"/>
            </a:lvl8pPr>
            <a:lvl9pPr marL="365696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43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6A64F-489E-4E51-804E-E54E70D822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DC611A-A5BB-4B40-9929-B85FEAE7971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422917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DDB40-05C1-4B47-98E5-FDFE3006D3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BB4D0-BF4C-4C17-94C3-1BA8481F67A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422308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6FAEF-57D4-4489-A14B-77B95F48ED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2ECED-00FD-4673-B7D7-A09F1AF693E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85155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79C10-0D67-4207-A759-A8DF56670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54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4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87AAA-EBA1-4FFE-B4E4-95123F891F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59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DCF64-ADC1-4F93-97AA-814018F9B8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70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1" hangingPunct="1">
              <a:defRPr/>
            </a:pPr>
            <a:fld id="{D36F27AF-8BF6-4326-8150-BDACCA57EB3D}" type="slidenum"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79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3B4203-A166-402D-8E28-D208695FC865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A45CAEF-F92C-4401-9208-692CF0F469CD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18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1" hangingPunct="1">
              <a:defRPr/>
            </a:pPr>
            <a:fld id="{D36F27AF-8BF6-4326-8150-BDACCA57EB3D}" type="slidenum"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07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1" hangingPunct="1">
              <a:defRPr/>
            </a:pPr>
            <a:fld id="{D36F27AF-8BF6-4326-8150-BDACCA57EB3D}" type="slidenum"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03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DA23A0-AAD9-4170-9D84-192CFFDB3CF9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9F8AC18-AA31-47A9-96F2-9A303AC1507E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3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Bấm &amp; sửa kiểu tiêu đề</a:t>
            </a:r>
            <a:endParaRPr lang="en-US" altLang="vi-VN" smtClean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Bấm &amp; sửa kiểu tiêu đề</a:t>
            </a:r>
          </a:p>
          <a:p>
            <a:pPr lvl="1"/>
            <a:r>
              <a:rPr lang="vi-VN" altLang="vi-VN" smtClean="0"/>
              <a:t>Mức hai</a:t>
            </a:r>
          </a:p>
          <a:p>
            <a:pPr lvl="2"/>
            <a:r>
              <a:rPr lang="vi-VN" altLang="vi-VN" smtClean="0"/>
              <a:t>Mức ba</a:t>
            </a:r>
          </a:p>
          <a:p>
            <a:pPr lvl="3"/>
            <a:r>
              <a:rPr lang="vi-VN" altLang="vi-VN" smtClean="0"/>
              <a:t>Mức bốn</a:t>
            </a:r>
          </a:p>
          <a:p>
            <a:pPr lvl="4"/>
            <a:r>
              <a:rPr lang="vi-VN" altLang="vi-VN" smtClean="0"/>
              <a:t>Mức năm</a:t>
            </a:r>
            <a:endParaRPr lang="en-US" altLang="vi-VN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3F0B792-075F-4FB1-80B7-5EC91ECCBE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12B61FE-AAD0-41DF-B565-E77BFAADCCA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7396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1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4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36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48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9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1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3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10" Type="http://schemas.openxmlformats.org/officeDocument/2006/relationships/image" Target="../media/image11.gi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35.xml"/><Relationship Id="rId6" Type="http://schemas.openxmlformats.org/officeDocument/2006/relationships/hyperlink" Target="B&#232;o%20b&#7883;%20s&#7889;t%20r&#233;t.mp4" TargetMode="External"/><Relationship Id="rId5" Type="http://schemas.openxmlformats.org/officeDocument/2006/relationships/image" Target="../media/image54.gif"/><Relationship Id="rId4" Type="http://schemas.openxmlformats.org/officeDocument/2006/relationships/image" Target="../media/image2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8.xml"/><Relationship Id="rId6" Type="http://schemas.openxmlformats.org/officeDocument/2006/relationships/slide" Target="slide1.xml"/><Relationship Id="rId5" Type="http://schemas.openxmlformats.org/officeDocument/2006/relationships/image" Target="../media/image59.gif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gif"/><Relationship Id="rId18" Type="http://schemas.openxmlformats.org/officeDocument/2006/relationships/slide" Target="slide5.xml"/><Relationship Id="rId26" Type="http://schemas.openxmlformats.org/officeDocument/2006/relationships/slide" Target="slide8.xml"/><Relationship Id="rId3" Type="http://schemas.openxmlformats.org/officeDocument/2006/relationships/audio" Target="../media/audio2.wav"/><Relationship Id="rId21" Type="http://schemas.openxmlformats.org/officeDocument/2006/relationships/image" Target="../media/image21.png"/><Relationship Id="rId7" Type="http://schemas.openxmlformats.org/officeDocument/2006/relationships/image" Target="../media/image5.png"/><Relationship Id="rId12" Type="http://schemas.openxmlformats.org/officeDocument/2006/relationships/image" Target="../media/image16.gif"/><Relationship Id="rId17" Type="http://schemas.openxmlformats.org/officeDocument/2006/relationships/image" Target="../media/image19.gif"/><Relationship Id="rId25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18.gif"/><Relationship Id="rId20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5.gif"/><Relationship Id="rId24" Type="http://schemas.openxmlformats.org/officeDocument/2006/relationships/slide" Target="slide4.xml"/><Relationship Id="rId5" Type="http://schemas.openxmlformats.org/officeDocument/2006/relationships/image" Target="../media/image13.png"/><Relationship Id="rId15" Type="http://schemas.openxmlformats.org/officeDocument/2006/relationships/image" Target="../media/image11.gif"/><Relationship Id="rId23" Type="http://schemas.openxmlformats.org/officeDocument/2006/relationships/image" Target="../media/image22.png"/><Relationship Id="rId10" Type="http://schemas.openxmlformats.org/officeDocument/2006/relationships/image" Target="../media/image14.gif"/><Relationship Id="rId19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7.gif"/><Relationship Id="rId14" Type="http://schemas.openxmlformats.org/officeDocument/2006/relationships/image" Target="../media/image10.png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4.wav"/><Relationship Id="rId7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4.wav"/><Relationship Id="rId7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4.wav"/><Relationship Id="rId7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22" descr="BALLOON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7788" y="54"/>
            <a:ext cx="1446212" cy="157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47800" y="-42800"/>
            <a:ext cx="601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/>
            <a:r>
              <a:rPr lang="en-US" sz="30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0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000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950952"/>
            <a:ext cx="6629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3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8320" y="974378"/>
            <a:ext cx="3104493" cy="129266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562350"/>
            <a:ext cx="8077200" cy="12926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Dấu hiệu: </a:t>
            </a:r>
            <a:r>
              <a:rPr lang="en-US" sz="2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run,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547241" y="133350"/>
            <a:ext cx="5542893" cy="3412868"/>
            <a:chOff x="3547241" y="133350"/>
            <a:chExt cx="5542893" cy="3412868"/>
          </a:xfrm>
        </p:grpSpPr>
        <p:pic>
          <p:nvPicPr>
            <p:cNvPr id="8200" name="Picture 8" descr="Phòng bệnh sốt rét - Khoa học 5 trang 2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" b="50769"/>
            <a:stretch/>
          </p:blipFill>
          <p:spPr bwMode="auto">
            <a:xfrm>
              <a:off x="3547241" y="133350"/>
              <a:ext cx="5542893" cy="3333751"/>
            </a:xfrm>
            <a:prstGeom prst="rect">
              <a:avLst/>
            </a:prstGeom>
            <a:solidFill>
              <a:srgbClr val="FFFFFF"/>
            </a:solidFill>
            <a:extLst/>
          </p:spPr>
        </p:pic>
        <p:grpSp>
          <p:nvGrpSpPr>
            <p:cNvPr id="13" name="Group 12"/>
            <p:cNvGrpSpPr/>
            <p:nvPr/>
          </p:nvGrpSpPr>
          <p:grpSpPr>
            <a:xfrm>
              <a:off x="7010400" y="3053775"/>
              <a:ext cx="359980" cy="492443"/>
              <a:chOff x="1929961" y="2494618"/>
              <a:chExt cx="359980" cy="492443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985141" y="2596505"/>
                <a:ext cx="304800" cy="381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flipH="1">
                <a:off x="1929961" y="2494618"/>
                <a:ext cx="2483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26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cxnSp>
        <p:nvCxnSpPr>
          <p:cNvPr id="3" name="Straight Connector 2"/>
          <p:cNvCxnSpPr/>
          <p:nvPr/>
        </p:nvCxnSpPr>
        <p:spPr bwMode="auto">
          <a:xfrm>
            <a:off x="573975" y="4341175"/>
            <a:ext cx="990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3276600" y="4353050"/>
            <a:ext cx="990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2057400" y="4769675"/>
            <a:ext cx="23147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  <p:bldP spid="7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4800" y="1352573"/>
            <a:ext cx="2819400" cy="89255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2.Tác nhân gây ra bệnh sốt rét là gì?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3751244"/>
            <a:ext cx="8686800" cy="8925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 nhân gây bệnh: </a:t>
            </a:r>
            <a:r>
              <a:rPr lang="en-US" sz="2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 một loại </a:t>
            </a:r>
            <a:r>
              <a:rPr lang="en-US" sz="2600" b="1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 sinh trùng</a:t>
            </a:r>
            <a:r>
              <a:rPr lang="en-US" sz="2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gây ra</a:t>
            </a:r>
            <a:r>
              <a:rPr lang="en-US" sz="2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Nó sống trong máu người bệnh.</a:t>
            </a:r>
            <a:endParaRPr lang="en-US" sz="2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29000" y="164134"/>
            <a:ext cx="5715006" cy="3474416"/>
            <a:chOff x="3276600" y="164134"/>
            <a:chExt cx="5867406" cy="3474416"/>
          </a:xfrm>
        </p:grpSpPr>
        <p:pic>
          <p:nvPicPr>
            <p:cNvPr id="5" name="Picture 8" descr="Phòng bệnh sốt rét - Khoa học 5 trang 2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78"/>
            <a:stretch/>
          </p:blipFill>
          <p:spPr bwMode="auto">
            <a:xfrm>
              <a:off x="3276600" y="164134"/>
              <a:ext cx="5867406" cy="347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6198478" y="3028950"/>
              <a:ext cx="497927" cy="533400"/>
              <a:chOff x="1066800" y="2419350"/>
              <a:chExt cx="497927" cy="533400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1066800" y="2419350"/>
                <a:ext cx="457200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127234" y="2419350"/>
                <a:ext cx="43749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b="1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2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9" name="Picture 2" descr="KÝ SINH TRÙNG SỐT RÉT | PLASMODIUM FALCIPARUM &amp; VIVAX | THỂ TƯ DƯỠNG | THỂ  PHÂN CHIA | THỂ GIAN BÀO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85" y="167762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02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  <p:bldP spid="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0964" y="895350"/>
            <a:ext cx="3124199" cy="169277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vi-VN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Bệnh sốt rét có </a:t>
            </a:r>
            <a:r>
              <a:rPr lang="vi-VN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lây từ người </a:t>
            </a:r>
            <a:r>
              <a:rPr lang="vi-VN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endParaRPr lang="en-US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sang người lành </a:t>
            </a:r>
            <a:endParaRPr lang="en-US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 </a:t>
            </a:r>
            <a:r>
              <a:rPr lang="vi-VN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 nào?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657600" y="240334"/>
            <a:ext cx="5334000" cy="2864816"/>
            <a:chOff x="3276600" y="164134"/>
            <a:chExt cx="5867406" cy="3474416"/>
          </a:xfrm>
        </p:grpSpPr>
        <p:pic>
          <p:nvPicPr>
            <p:cNvPr id="9" name="Picture 8" descr="Phòng bệnh sốt rét - Khoa học 5 trang 2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78"/>
            <a:stretch/>
          </p:blipFill>
          <p:spPr bwMode="auto">
            <a:xfrm>
              <a:off x="3276600" y="164134"/>
              <a:ext cx="5867406" cy="347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198478" y="2971587"/>
              <a:ext cx="457200" cy="597229"/>
              <a:chOff x="1066800" y="2361987"/>
              <a:chExt cx="457200" cy="59722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066800" y="2419350"/>
                <a:ext cx="457200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075206" y="2361987"/>
                <a:ext cx="437493" cy="597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b="1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2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228600" y="3412688"/>
            <a:ext cx="8686800" cy="1292662"/>
            <a:chOff x="228600" y="3211890"/>
            <a:chExt cx="8686800" cy="1292660"/>
          </a:xfrm>
        </p:grpSpPr>
        <p:sp>
          <p:nvSpPr>
            <p:cNvPr id="7" name="TextBox 6"/>
            <p:cNvSpPr txBox="1"/>
            <p:nvPr/>
          </p:nvSpPr>
          <p:spPr>
            <a:xfrm>
              <a:off x="228600" y="3211890"/>
              <a:ext cx="8686800" cy="12926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26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Đường lây truyền bệnh: </a:t>
              </a:r>
              <a:r>
                <a:rPr lang="vi-VN" sz="26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Muỗi </a:t>
              </a:r>
              <a:r>
                <a:rPr lang="vi-VN" sz="26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a-nô- phen hút máu có kí sinh trùng sốt rét của người bệnh rồi truyền sang cho người lành.</a:t>
              </a:r>
              <a:endParaRPr lang="en-US" sz="2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4127936" y="3606976"/>
              <a:ext cx="2362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4" name="Picture 4" descr="Hình muỗi Anopheles và muỗi thườ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209550"/>
            <a:ext cx="5029200" cy="283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658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200" y="438150"/>
            <a:ext cx="3657600" cy="8309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Bệnh sốt </a:t>
            </a:r>
            <a:r>
              <a:rPr lang="vi-VN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endParaRPr lang="en-US" sz="24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hiểm </a:t>
            </a: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 </a:t>
            </a:r>
            <a:r>
              <a:rPr lang="vi-VN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1352550"/>
            <a:ext cx="3879621" cy="120032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Bệnh sốt rét gây thiếu máu. Bệnh nặng có thể làm chết người</a:t>
            </a:r>
            <a:r>
              <a:rPr lang="vi-VN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14800" y="273387"/>
            <a:ext cx="4800600" cy="2885730"/>
            <a:chOff x="3547241" y="133350"/>
            <a:chExt cx="5542893" cy="3476623"/>
          </a:xfrm>
        </p:grpSpPr>
        <p:pic>
          <p:nvPicPr>
            <p:cNvPr id="8" name="Picture 8" descr="Phòng bệnh sốt rét - Khoa học 5 trang 2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" b="50769"/>
            <a:stretch/>
          </p:blipFill>
          <p:spPr bwMode="auto">
            <a:xfrm>
              <a:off x="3547241" y="133350"/>
              <a:ext cx="5542893" cy="3333751"/>
            </a:xfrm>
            <a:prstGeom prst="rect">
              <a:avLst/>
            </a:prstGeom>
            <a:solidFill>
              <a:srgbClr val="FFFFFF"/>
            </a:solidFill>
            <a:extLst/>
          </p:spPr>
        </p:pic>
        <p:grpSp>
          <p:nvGrpSpPr>
            <p:cNvPr id="9" name="Group 8"/>
            <p:cNvGrpSpPr/>
            <p:nvPr/>
          </p:nvGrpSpPr>
          <p:grpSpPr>
            <a:xfrm>
              <a:off x="7010400" y="3053775"/>
              <a:ext cx="359980" cy="556198"/>
              <a:chOff x="1929961" y="2494618"/>
              <a:chExt cx="359980" cy="556198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985141" y="2596505"/>
                <a:ext cx="304800" cy="381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flipH="1">
                <a:off x="1929961" y="2494618"/>
                <a:ext cx="248307" cy="556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228600" y="2495550"/>
            <a:ext cx="845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4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Gan to, lách to.</a:t>
            </a:r>
            <a:r>
              <a:rPr lang="vi-VN" sz="24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Trẻ em bị mắc bệnh sốt rét cơ thể còi cọc chậm lớn, kém thông minh.</a:t>
            </a:r>
            <a:r>
              <a:rPr lang="vi-VN" sz="24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Phụ nữ có thai mắc sốt rét dễ gây sảy thai, đẻ non hoặc khi sinh nở dễ mắc phải những tai biến.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 descr="ky sing trung sot ret pha vo hong c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28600"/>
            <a:ext cx="4457699" cy="269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29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  <p:bldP spid="7" grpId="0" animBg="1" autoUpdateAnimBg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s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405" y="285750"/>
            <a:ext cx="4114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jcqc91x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8022" y="272638"/>
            <a:ext cx="407877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3888998"/>
            <a:ext cx="8915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dirty="0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600" dirty="0" err="1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600" dirty="0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600" dirty="0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600" dirty="0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600" dirty="0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: 1. </a:t>
            </a:r>
            <a:r>
              <a:rPr lang="vi-VN" sz="2600" dirty="0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Sốt </a:t>
            </a:r>
            <a:r>
              <a:rPr lang="vi-VN" sz="2600" dirty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rét thông </a:t>
            </a:r>
            <a:r>
              <a:rPr lang="vi-VN" sz="2600" dirty="0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2600" dirty="0" smtClean="0">
              <a:solidFill>
                <a:srgbClr val="1E07C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2. </a:t>
            </a:r>
            <a:r>
              <a:rPr lang="vi-VN" sz="2600" dirty="0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Sốt </a:t>
            </a:r>
            <a:r>
              <a:rPr lang="vi-VN" sz="2600" dirty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rét ác </a:t>
            </a:r>
            <a:r>
              <a:rPr lang="vi-VN" sz="2600" dirty="0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vi-VN" sz="2600" dirty="0">
              <a:solidFill>
                <a:srgbClr val="1E07C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52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Group 2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2000250"/>
            <a:ext cx="1695450" cy="13954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AutoShape 7"/>
          <p:cNvSpPr>
            <a:spLocks noChangeArrowheads="1"/>
          </p:cNvSpPr>
          <p:nvPr/>
        </p:nvSpPr>
        <p:spPr bwMode="auto">
          <a:xfrm>
            <a:off x="2743200" y="653654"/>
            <a:ext cx="1479686" cy="685800"/>
          </a:xfrm>
          <a:prstGeom prst="flowChartAlternateProcess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 sz="2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Text Box 8"/>
          <p:cNvSpPr txBox="1">
            <a:spLocks noChangeArrowheads="1"/>
          </p:cNvSpPr>
          <p:nvPr/>
        </p:nvSpPr>
        <p:spPr bwMode="auto">
          <a:xfrm>
            <a:off x="2738250" y="714250"/>
            <a:ext cx="147968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alt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endParaRPr lang="en-US" altLang="en-US" sz="2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317" name="Group 30"/>
          <p:cNvGrpSpPr>
            <a:grpSpLocks/>
          </p:cNvGrpSpPr>
          <p:nvPr/>
        </p:nvGrpSpPr>
        <p:grpSpPr bwMode="auto">
          <a:xfrm>
            <a:off x="3062288" y="3257551"/>
            <a:ext cx="1281112" cy="666750"/>
            <a:chOff x="2987675" y="3619500"/>
            <a:chExt cx="1219200" cy="666750"/>
          </a:xfrm>
        </p:grpSpPr>
        <p:sp>
          <p:nvSpPr>
            <p:cNvPr id="13354" name="AutoShape 9"/>
            <p:cNvSpPr>
              <a:spLocks noChangeArrowheads="1"/>
            </p:cNvSpPr>
            <p:nvPr/>
          </p:nvSpPr>
          <p:spPr bwMode="auto">
            <a:xfrm>
              <a:off x="3035300" y="3619500"/>
              <a:ext cx="1143000" cy="666750"/>
            </a:xfrm>
            <a:prstGeom prst="flowChartAlternateProcess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vi-VN" altLang="en-US" sz="26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55" name="Text Box 10"/>
            <p:cNvSpPr txBox="1">
              <a:spLocks noChangeArrowheads="1"/>
            </p:cNvSpPr>
            <p:nvPr/>
          </p:nvSpPr>
          <p:spPr bwMode="auto">
            <a:xfrm>
              <a:off x="2987675" y="3637359"/>
              <a:ext cx="12192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600" b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Tác hại</a:t>
              </a:r>
            </a:p>
          </p:txBody>
        </p:sp>
      </p:grpSp>
      <p:grpSp>
        <p:nvGrpSpPr>
          <p:cNvPr id="13318" name="Group 33"/>
          <p:cNvGrpSpPr>
            <a:grpSpLocks/>
          </p:cNvGrpSpPr>
          <p:nvPr/>
        </p:nvGrpSpPr>
        <p:grpSpPr bwMode="auto">
          <a:xfrm>
            <a:off x="5181601" y="2876550"/>
            <a:ext cx="3700463" cy="535306"/>
            <a:chOff x="4997450" y="3328988"/>
            <a:chExt cx="3130550" cy="535306"/>
          </a:xfrm>
        </p:grpSpPr>
        <p:sp>
          <p:nvSpPr>
            <p:cNvPr id="13352" name="AutoShape 17"/>
            <p:cNvSpPr>
              <a:spLocks noChangeArrowheads="1"/>
            </p:cNvSpPr>
            <p:nvPr/>
          </p:nvSpPr>
          <p:spPr bwMode="auto">
            <a:xfrm>
              <a:off x="5080000" y="3328988"/>
              <a:ext cx="3048000" cy="457200"/>
            </a:xfrm>
            <a:prstGeom prst="flowChartAlternateProcess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vi-VN" altLang="en-US" sz="2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53" name="Text Box 18"/>
            <p:cNvSpPr txBox="1">
              <a:spLocks noChangeArrowheads="1"/>
            </p:cNvSpPr>
            <p:nvPr/>
          </p:nvSpPr>
          <p:spPr bwMode="auto">
            <a:xfrm>
              <a:off x="4997450" y="3371851"/>
              <a:ext cx="31242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Gây</a:t>
              </a:r>
              <a:r>
                <a:rPr lang="en-US" altLang="en-US" sz="2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thiếu</a:t>
              </a:r>
              <a:r>
                <a:rPr lang="en-US" altLang="en-US" sz="2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máu</a:t>
              </a:r>
              <a:endParaRPr lang="en-US" alt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319" name="Group 32"/>
          <p:cNvGrpSpPr>
            <a:grpSpLocks/>
          </p:cNvGrpSpPr>
          <p:nvPr/>
        </p:nvGrpSpPr>
        <p:grpSpPr bwMode="auto">
          <a:xfrm>
            <a:off x="5105401" y="3562350"/>
            <a:ext cx="3783013" cy="549593"/>
            <a:chOff x="5029200" y="4057650"/>
            <a:chExt cx="3200400" cy="549593"/>
          </a:xfrm>
        </p:grpSpPr>
        <p:sp>
          <p:nvSpPr>
            <p:cNvPr id="13350" name="AutoShape 19"/>
            <p:cNvSpPr>
              <a:spLocks noChangeArrowheads="1"/>
            </p:cNvSpPr>
            <p:nvPr/>
          </p:nvSpPr>
          <p:spPr bwMode="auto">
            <a:xfrm>
              <a:off x="5181600" y="4057650"/>
              <a:ext cx="3048000" cy="457200"/>
            </a:xfrm>
            <a:prstGeom prst="flowChartAlternateProcess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vi-VN" altLang="en-US" sz="2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51" name="Text Box 20"/>
            <p:cNvSpPr txBox="1">
              <a:spLocks noChangeArrowheads="1"/>
            </p:cNvSpPr>
            <p:nvPr/>
          </p:nvSpPr>
          <p:spPr bwMode="auto">
            <a:xfrm>
              <a:off x="5029200" y="4114800"/>
              <a:ext cx="31242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en-US" sz="2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altLang="en-US" sz="2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chết</a:t>
              </a:r>
              <a:r>
                <a:rPr lang="en-US" altLang="en-US" sz="2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endParaRPr lang="en-US" alt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320" name="Line 21"/>
          <p:cNvSpPr>
            <a:spLocks noChangeShapeType="1"/>
          </p:cNvSpPr>
          <p:nvPr/>
        </p:nvSpPr>
        <p:spPr bwMode="auto">
          <a:xfrm flipV="1">
            <a:off x="1798638" y="1172289"/>
            <a:ext cx="1035050" cy="152566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1" name="Line 22"/>
          <p:cNvSpPr>
            <a:spLocks noChangeShapeType="1"/>
          </p:cNvSpPr>
          <p:nvPr/>
        </p:nvSpPr>
        <p:spPr bwMode="auto">
          <a:xfrm>
            <a:off x="1798638" y="2697957"/>
            <a:ext cx="1325562" cy="9405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2" name="Line 23"/>
          <p:cNvSpPr>
            <a:spLocks noChangeShapeType="1"/>
          </p:cNvSpPr>
          <p:nvPr/>
        </p:nvSpPr>
        <p:spPr bwMode="auto">
          <a:xfrm flipV="1">
            <a:off x="4343400" y="3105150"/>
            <a:ext cx="914400" cy="476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3" name="Line 24"/>
          <p:cNvSpPr>
            <a:spLocks noChangeShapeType="1"/>
          </p:cNvSpPr>
          <p:nvPr/>
        </p:nvSpPr>
        <p:spPr bwMode="auto">
          <a:xfrm>
            <a:off x="4343400" y="3638550"/>
            <a:ext cx="914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6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324" name="Group 28"/>
          <p:cNvGrpSpPr>
            <a:grpSpLocks/>
          </p:cNvGrpSpPr>
          <p:nvPr/>
        </p:nvGrpSpPr>
        <p:grpSpPr bwMode="auto">
          <a:xfrm>
            <a:off x="5465763" y="679847"/>
            <a:ext cx="2703512" cy="492443"/>
            <a:chOff x="7086600" y="285750"/>
            <a:chExt cx="2286000" cy="492443"/>
          </a:xfrm>
        </p:grpSpPr>
        <p:sp>
          <p:nvSpPr>
            <p:cNvPr id="13348" name="AutoShape 11"/>
            <p:cNvSpPr>
              <a:spLocks noChangeArrowheads="1"/>
            </p:cNvSpPr>
            <p:nvPr/>
          </p:nvSpPr>
          <p:spPr bwMode="auto">
            <a:xfrm>
              <a:off x="7086600" y="285750"/>
              <a:ext cx="2057400" cy="457200"/>
            </a:xfrm>
            <a:prstGeom prst="flowChartAlternateProcess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vi-VN" altLang="en-US" sz="2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49" name="Text Box 12"/>
            <p:cNvSpPr txBox="1">
              <a:spLocks noChangeArrowheads="1"/>
            </p:cNvSpPr>
            <p:nvPr/>
          </p:nvSpPr>
          <p:spPr bwMode="auto">
            <a:xfrm>
              <a:off x="7086600" y="285750"/>
              <a:ext cx="22860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6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Sốt cao</a:t>
              </a:r>
            </a:p>
          </p:txBody>
        </p:sp>
      </p:grpSp>
      <p:grpSp>
        <p:nvGrpSpPr>
          <p:cNvPr id="13325" name="Group 26"/>
          <p:cNvGrpSpPr>
            <a:grpSpLocks/>
          </p:cNvGrpSpPr>
          <p:nvPr/>
        </p:nvGrpSpPr>
        <p:grpSpPr bwMode="auto">
          <a:xfrm>
            <a:off x="5105400" y="63104"/>
            <a:ext cx="2794000" cy="536496"/>
            <a:chOff x="381000" y="88900"/>
            <a:chExt cx="2362200" cy="536496"/>
          </a:xfrm>
        </p:grpSpPr>
        <p:sp>
          <p:nvSpPr>
            <p:cNvPr id="13346" name="AutoShape 13"/>
            <p:cNvSpPr>
              <a:spLocks noChangeArrowheads="1"/>
            </p:cNvSpPr>
            <p:nvPr/>
          </p:nvSpPr>
          <p:spPr bwMode="auto">
            <a:xfrm>
              <a:off x="685800" y="88900"/>
              <a:ext cx="2057400" cy="457200"/>
            </a:xfrm>
            <a:prstGeom prst="flowChartAlternateProcess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vi-VN" altLang="en-US" sz="2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47" name="Text Box 14"/>
            <p:cNvSpPr txBox="1">
              <a:spLocks noChangeArrowheads="1"/>
            </p:cNvSpPr>
            <p:nvPr/>
          </p:nvSpPr>
          <p:spPr bwMode="auto">
            <a:xfrm>
              <a:off x="381000" y="132953"/>
              <a:ext cx="22098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Rét</a:t>
              </a:r>
              <a:r>
                <a:rPr lang="en-US" altLang="en-US" sz="2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run</a:t>
              </a:r>
            </a:p>
          </p:txBody>
        </p:sp>
      </p:grpSp>
      <p:grpSp>
        <p:nvGrpSpPr>
          <p:cNvPr id="13326" name="Group 27"/>
          <p:cNvGrpSpPr>
            <a:grpSpLocks/>
          </p:cNvGrpSpPr>
          <p:nvPr/>
        </p:nvGrpSpPr>
        <p:grpSpPr bwMode="auto">
          <a:xfrm>
            <a:off x="5211763" y="1289447"/>
            <a:ext cx="3873500" cy="568643"/>
            <a:chOff x="5867400" y="2190750"/>
            <a:chExt cx="3276600" cy="568643"/>
          </a:xfrm>
        </p:grpSpPr>
        <p:sp>
          <p:nvSpPr>
            <p:cNvPr id="13344" name="AutoShape 15"/>
            <p:cNvSpPr>
              <a:spLocks noChangeArrowheads="1"/>
            </p:cNvSpPr>
            <p:nvPr/>
          </p:nvSpPr>
          <p:spPr bwMode="auto">
            <a:xfrm>
              <a:off x="5867400" y="2190750"/>
              <a:ext cx="3124200" cy="514350"/>
            </a:xfrm>
            <a:prstGeom prst="flowChartAlternateProcess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vi-VN" altLang="en-US" sz="2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45" name="Text Box 16"/>
            <p:cNvSpPr txBox="1">
              <a:spLocks noChangeArrowheads="1"/>
            </p:cNvSpPr>
            <p:nvPr/>
          </p:nvSpPr>
          <p:spPr bwMode="auto">
            <a:xfrm>
              <a:off x="5867400" y="2266950"/>
              <a:ext cx="32766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6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 mồ hôi và hạ sốt</a:t>
              </a:r>
            </a:p>
          </p:txBody>
        </p:sp>
      </p:grpSp>
      <p:sp>
        <p:nvSpPr>
          <p:cNvPr id="13327" name="Line 25"/>
          <p:cNvSpPr>
            <a:spLocks noChangeShapeType="1"/>
          </p:cNvSpPr>
          <p:nvPr/>
        </p:nvSpPr>
        <p:spPr bwMode="auto">
          <a:xfrm flipV="1">
            <a:off x="4114801" y="253604"/>
            <a:ext cx="1350963" cy="742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8" name="Line 26"/>
          <p:cNvSpPr>
            <a:spLocks noChangeShapeType="1"/>
          </p:cNvSpPr>
          <p:nvPr/>
        </p:nvSpPr>
        <p:spPr bwMode="auto">
          <a:xfrm flipV="1">
            <a:off x="4114801" y="939404"/>
            <a:ext cx="1350963" cy="57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9" name="Line 27"/>
          <p:cNvSpPr>
            <a:spLocks noChangeShapeType="1"/>
          </p:cNvSpPr>
          <p:nvPr/>
        </p:nvSpPr>
        <p:spPr bwMode="auto">
          <a:xfrm>
            <a:off x="4114800" y="996554"/>
            <a:ext cx="1081088" cy="5726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30" name="Line 22"/>
          <p:cNvSpPr>
            <a:spLocks noChangeShapeType="1"/>
          </p:cNvSpPr>
          <p:nvPr/>
        </p:nvSpPr>
        <p:spPr bwMode="auto">
          <a:xfrm flipV="1">
            <a:off x="1798638" y="2360770"/>
            <a:ext cx="939612" cy="33718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6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331" name="Group 35"/>
          <p:cNvGrpSpPr>
            <a:grpSpLocks/>
          </p:cNvGrpSpPr>
          <p:nvPr/>
        </p:nvGrpSpPr>
        <p:grpSpPr bwMode="auto">
          <a:xfrm>
            <a:off x="2667000" y="1809749"/>
            <a:ext cx="1988344" cy="1295401"/>
            <a:chOff x="838200" y="2171700"/>
            <a:chExt cx="2133600" cy="1406098"/>
          </a:xfrm>
        </p:grpSpPr>
        <p:sp>
          <p:nvSpPr>
            <p:cNvPr id="13342" name="AutoShape 3"/>
            <p:cNvSpPr>
              <a:spLocks noChangeArrowheads="1"/>
            </p:cNvSpPr>
            <p:nvPr/>
          </p:nvSpPr>
          <p:spPr bwMode="auto">
            <a:xfrm>
              <a:off x="838200" y="2171700"/>
              <a:ext cx="2124075" cy="1109663"/>
            </a:xfrm>
            <a:prstGeom prst="flowChartAlternateProcess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vi-VN" altLang="en-US" sz="26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43" name="Text Box 4"/>
            <p:cNvSpPr txBox="1">
              <a:spLocks noChangeArrowheads="1"/>
            </p:cNvSpPr>
            <p:nvPr/>
          </p:nvSpPr>
          <p:spPr bwMode="auto">
            <a:xfrm>
              <a:off x="851053" y="2262557"/>
              <a:ext cx="2120747" cy="1315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6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Tác</a:t>
              </a:r>
              <a:r>
                <a:rPr lang="en-US" altLang="en-US" sz="26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altLang="en-US" sz="26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gây</a:t>
              </a:r>
              <a:r>
                <a:rPr lang="en-US" altLang="en-US" sz="26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bệnh</a:t>
              </a:r>
              <a:r>
                <a:rPr lang="en-US" altLang="en-US" sz="26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13333" name="Text Box 8"/>
          <p:cNvSpPr txBox="1">
            <a:spLocks noChangeArrowheads="1"/>
          </p:cNvSpPr>
          <p:nvPr/>
        </p:nvSpPr>
        <p:spPr bwMode="auto">
          <a:xfrm>
            <a:off x="5056188" y="2114550"/>
            <a:ext cx="2792412" cy="49244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Kí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trùng</a:t>
            </a:r>
            <a:endParaRPr lang="en-US" alt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34" name="Line 9"/>
          <p:cNvSpPr>
            <a:spLocks noChangeShapeType="1"/>
          </p:cNvSpPr>
          <p:nvPr/>
        </p:nvSpPr>
        <p:spPr bwMode="auto">
          <a:xfrm>
            <a:off x="4565650" y="2343150"/>
            <a:ext cx="5397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6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335" name="Group 46"/>
          <p:cNvGrpSpPr>
            <a:grpSpLocks/>
          </p:cNvGrpSpPr>
          <p:nvPr/>
        </p:nvGrpSpPr>
        <p:grpSpPr bwMode="auto">
          <a:xfrm>
            <a:off x="2746501" y="4018029"/>
            <a:ext cx="2158999" cy="1048081"/>
            <a:chOff x="2977794" y="4095419"/>
            <a:chExt cx="1909730" cy="1048081"/>
          </a:xfrm>
        </p:grpSpPr>
        <p:sp>
          <p:nvSpPr>
            <p:cNvPr id="13340" name="AutoShape 9"/>
            <p:cNvSpPr>
              <a:spLocks noChangeArrowheads="1"/>
            </p:cNvSpPr>
            <p:nvPr/>
          </p:nvSpPr>
          <p:spPr bwMode="auto">
            <a:xfrm>
              <a:off x="3200400" y="4095419"/>
              <a:ext cx="1447800" cy="1048081"/>
            </a:xfrm>
            <a:prstGeom prst="flowChartAlternateProcess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vi-VN" altLang="en-US" sz="26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41" name="Text Box 10"/>
            <p:cNvSpPr txBox="1">
              <a:spLocks noChangeArrowheads="1"/>
            </p:cNvSpPr>
            <p:nvPr/>
          </p:nvSpPr>
          <p:spPr bwMode="auto">
            <a:xfrm>
              <a:off x="2977794" y="4112325"/>
              <a:ext cx="190973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600" b="1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altLang="en-US" sz="26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600" b="1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lây</a:t>
              </a:r>
              <a:r>
                <a:rPr lang="en-US" altLang="en-US" sz="26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truyền</a:t>
              </a:r>
              <a:endParaRPr lang="en-US" alt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336" name="Line 22"/>
          <p:cNvSpPr>
            <a:spLocks noChangeShapeType="1"/>
          </p:cNvSpPr>
          <p:nvPr/>
        </p:nvSpPr>
        <p:spPr bwMode="auto">
          <a:xfrm>
            <a:off x="1798637" y="2697957"/>
            <a:ext cx="1199525" cy="175379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37" name="Line 24"/>
          <p:cNvSpPr>
            <a:spLocks noChangeShapeType="1"/>
          </p:cNvSpPr>
          <p:nvPr/>
        </p:nvSpPr>
        <p:spPr bwMode="auto">
          <a:xfrm>
            <a:off x="4648200" y="470535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38" name="Rectangle 51"/>
          <p:cNvSpPr>
            <a:spLocks noChangeArrowheads="1"/>
          </p:cNvSpPr>
          <p:nvPr/>
        </p:nvSpPr>
        <p:spPr bwMode="auto">
          <a:xfrm>
            <a:off x="5486400" y="4451748"/>
            <a:ext cx="2723823" cy="49244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Muỗi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 -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alt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phen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5181601" y="2114550"/>
            <a:ext cx="2717323" cy="492443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48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3" grpId="0" animBg="1"/>
      <p:bldP spid="133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16"/>
          <p:cNvSpPr txBox="1">
            <a:spLocks noChangeArrowheads="1"/>
          </p:cNvSpPr>
          <p:nvPr/>
        </p:nvSpPr>
        <p:spPr bwMode="auto">
          <a:xfrm>
            <a:off x="914400" y="2914651"/>
            <a:ext cx="7162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1393507"/>
            <a:ext cx="8229600" cy="1785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Sốt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rét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bệnh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truyền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nhiễm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do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kí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gây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ra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.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Bệnh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sốt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rét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thuốc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chữa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thuốc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phòng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just"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-19050"/>
            <a:ext cx="6019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00" u="sng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600" u="sng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sng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600" u="sng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12: </a:t>
            </a: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26)</a:t>
            </a:r>
          </a:p>
        </p:txBody>
      </p:sp>
    </p:spTree>
    <p:extLst>
      <p:ext uri="{BB962C8B-B14F-4D97-AF65-F5344CB8AC3E}">
        <p14:creationId xmlns:p14="http://schemas.microsoft.com/office/powerpoint/2010/main" val="2396814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16"/>
          <p:cNvSpPr txBox="1">
            <a:spLocks noChangeArrowheads="1"/>
          </p:cNvSpPr>
          <p:nvPr/>
        </p:nvSpPr>
        <p:spPr bwMode="auto">
          <a:xfrm>
            <a:off x="914400" y="2914651"/>
            <a:ext cx="7162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188" y="1210330"/>
            <a:ext cx="8043041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-19050"/>
            <a:ext cx="6019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00" u="sng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600" u="sng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sng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600" u="sng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12: </a:t>
            </a: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26)</a:t>
            </a:r>
          </a:p>
        </p:txBody>
      </p:sp>
    </p:spTree>
    <p:extLst>
      <p:ext uri="{BB962C8B-B14F-4D97-AF65-F5344CB8AC3E}">
        <p14:creationId xmlns:p14="http://schemas.microsoft.com/office/powerpoint/2010/main" val="11175269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0" y="197381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0" y="1973818"/>
            <a:ext cx="6096000" cy="293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6019800" y="1885950"/>
            <a:ext cx="457200" cy="461665"/>
            <a:chOff x="3276600" y="2120384"/>
            <a:chExt cx="457200" cy="461665"/>
          </a:xfrm>
        </p:grpSpPr>
        <p:sp>
          <p:nvSpPr>
            <p:cNvPr id="27" name="Oval 26"/>
            <p:cNvSpPr/>
            <p:nvPr/>
          </p:nvSpPr>
          <p:spPr>
            <a:xfrm>
              <a:off x="3276600" y="2120384"/>
              <a:ext cx="381000" cy="45136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76600" y="2120384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</a:t>
              </a:r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6629400" y="1931372"/>
            <a:ext cx="168953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Tổng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vệ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sinh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856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99" y="666750"/>
            <a:ext cx="5991901" cy="37338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 bwMode="auto">
          <a:xfrm>
            <a:off x="2209800" y="4552950"/>
            <a:ext cx="5029200" cy="533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Vòng</a:t>
            </a:r>
            <a:r>
              <a:rPr kumimoji="0" lang="en-US" sz="2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đời</a:t>
            </a:r>
            <a:r>
              <a:rPr kumimoji="0" lang="en-US" sz="2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muỗi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52400" y="95250"/>
            <a:ext cx="7086600" cy="533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Hãy</a:t>
            </a:r>
            <a:r>
              <a:rPr kumimoji="0" lang="en-US" sz="2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kể</a:t>
            </a:r>
            <a:r>
              <a:rPr kumimoji="0" lang="en-US" sz="2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cách</a:t>
            </a:r>
            <a:r>
              <a:rPr kumimoji="0" lang="en-US" sz="2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phòng</a:t>
            </a:r>
            <a:r>
              <a:rPr kumimoji="0" lang="en-US" sz="2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bệnh</a:t>
            </a:r>
            <a:r>
              <a:rPr kumimoji="0" lang="en-US" sz="2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sốt</a:t>
            </a:r>
            <a:r>
              <a:rPr kumimoji="0" lang="en-US" sz="2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rét</a:t>
            </a:r>
            <a:r>
              <a:rPr kumimoji="0" lang="en-US" sz="2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mà</a:t>
            </a:r>
            <a:r>
              <a:rPr kumimoji="0" lang="en-US" sz="2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2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2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63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7" y="708"/>
            <a:ext cx="9141486" cy="51420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9151" y="577913"/>
            <a:ext cx="4561601" cy="27698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1297" y="1450219"/>
            <a:ext cx="4995822" cy="22076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35172" y="3329737"/>
            <a:ext cx="4310210" cy="18054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8" y="3509159"/>
            <a:ext cx="1713880" cy="171388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95" y="1924479"/>
            <a:ext cx="1807706" cy="169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5817" y="1637499"/>
            <a:ext cx="1949463" cy="182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86032" y="3181129"/>
            <a:ext cx="4830099" cy="204190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722" y="3347784"/>
            <a:ext cx="2212800" cy="18752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3865" y="150839"/>
            <a:ext cx="5556684" cy="7615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663"/>
            <a:r>
              <a:rPr lang="en-US" sz="4500">
                <a:ln>
                  <a:solidFill>
                    <a:srgbClr val="FF0000"/>
                  </a:solidFill>
                </a:ln>
                <a:solidFill>
                  <a:srgbClr val="FF8B17"/>
                </a:solidFill>
                <a:latin typeface="Algerian" panose="04020705040A02060702" pitchFamily="82" charset="0"/>
              </a:rPr>
              <a:t>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87618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istrator\Desktop\images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29111"/>
            <a:ext cx="25146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8" t="22427" r="19675"/>
          <a:stretch>
            <a:fillRect/>
          </a:stretch>
        </p:blipFill>
        <p:spPr bwMode="auto">
          <a:xfrm>
            <a:off x="3200400" y="0"/>
            <a:ext cx="2599267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enh sot ret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8" y="2857500"/>
            <a:ext cx="4038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0070712090115404171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57500"/>
            <a:ext cx="457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9050"/>
            <a:ext cx="2989162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00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761391"/>
            <a:ext cx="86995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2571750"/>
            <a:ext cx="6043612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2611438"/>
            <a:ext cx="603567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1457325"/>
            <a:ext cx="60356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2365410"/>
            <a:ext cx="226060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0" y="92154"/>
            <a:ext cx="601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00" kern="0" dirty="0" err="1" smtClean="0">
                <a:solidFill>
                  <a:srgbClr val="000000"/>
                </a:solidFill>
              </a:rPr>
              <a:t>Thứ</a:t>
            </a:r>
            <a:r>
              <a:rPr lang="en-US" sz="2200" kern="0" dirty="0" smtClean="0">
                <a:solidFill>
                  <a:srgbClr val="000000"/>
                </a:solidFill>
              </a:rPr>
              <a:t> </a:t>
            </a:r>
            <a:r>
              <a:rPr lang="en-US" sz="2200" kern="0" dirty="0" err="1" smtClean="0">
                <a:solidFill>
                  <a:srgbClr val="000000"/>
                </a:solidFill>
              </a:rPr>
              <a:t>sáu</a:t>
            </a:r>
            <a:r>
              <a:rPr lang="en-US" sz="2200" kern="0" dirty="0" smtClean="0">
                <a:solidFill>
                  <a:srgbClr val="000000"/>
                </a:solidFill>
              </a:rPr>
              <a:t>,</a:t>
            </a:r>
            <a:r>
              <a:rPr lang="en-US" sz="2200" kern="0" dirty="0" smtClean="0">
                <a:solidFill>
                  <a:srgbClr val="000000"/>
                </a:solidFill>
              </a:rPr>
              <a:t> </a:t>
            </a:r>
            <a:r>
              <a:rPr lang="en-US" sz="2200" kern="0" dirty="0" err="1" smtClean="0">
                <a:solidFill>
                  <a:srgbClr val="000000"/>
                </a:solidFill>
              </a:rPr>
              <a:t>ngày</a:t>
            </a:r>
            <a:r>
              <a:rPr lang="en-US" sz="2200" kern="0" dirty="0" smtClean="0">
                <a:solidFill>
                  <a:srgbClr val="000000"/>
                </a:solidFill>
              </a:rPr>
              <a:t> 13 </a:t>
            </a:r>
            <a:r>
              <a:rPr lang="en-US" sz="2200" kern="0" dirty="0" err="1" smtClean="0">
                <a:solidFill>
                  <a:srgbClr val="000000"/>
                </a:solidFill>
              </a:rPr>
              <a:t>tháng</a:t>
            </a:r>
            <a:r>
              <a:rPr lang="en-US" sz="2200" kern="0" dirty="0" smtClean="0">
                <a:solidFill>
                  <a:srgbClr val="000000"/>
                </a:solidFill>
              </a:rPr>
              <a:t> 10 </a:t>
            </a:r>
            <a:r>
              <a:rPr lang="en-US" sz="2200" kern="0" dirty="0" err="1" smtClean="0">
                <a:solidFill>
                  <a:srgbClr val="000000"/>
                </a:solidFill>
              </a:rPr>
              <a:t>năm</a:t>
            </a:r>
            <a:r>
              <a:rPr lang="en-US" sz="2200" kern="0" dirty="0" smtClean="0">
                <a:solidFill>
                  <a:srgbClr val="000000"/>
                </a:solidFill>
              </a:rPr>
              <a:t> 2023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00" u="sng" kern="0" dirty="0" err="1" smtClean="0">
                <a:solidFill>
                  <a:srgbClr val="000000"/>
                </a:solidFill>
              </a:rPr>
              <a:t>Khoa</a:t>
            </a:r>
            <a:r>
              <a:rPr lang="en-US" sz="2200" u="sng" kern="0" dirty="0" smtClean="0">
                <a:solidFill>
                  <a:srgbClr val="000000"/>
                </a:solidFill>
              </a:rPr>
              <a:t> </a:t>
            </a:r>
            <a:r>
              <a:rPr lang="en-US" sz="2200" u="sng" kern="0" dirty="0" err="1" smtClean="0">
                <a:solidFill>
                  <a:srgbClr val="000000"/>
                </a:solidFill>
              </a:rPr>
              <a:t>học</a:t>
            </a:r>
            <a:endParaRPr lang="en-US" sz="2200" u="sng" kern="0" dirty="0" smtClean="0">
              <a:solidFill>
                <a:srgbClr val="00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00" b="1" kern="0" dirty="0" err="1" smtClean="0">
                <a:solidFill>
                  <a:srgbClr val="FF0000"/>
                </a:solidFill>
              </a:rPr>
              <a:t>Bài</a:t>
            </a:r>
            <a:r>
              <a:rPr lang="en-US" sz="2200" b="1" kern="0" dirty="0" smtClean="0">
                <a:solidFill>
                  <a:srgbClr val="FF0000"/>
                </a:solidFill>
              </a:rPr>
              <a:t> 12: </a:t>
            </a:r>
            <a:r>
              <a:rPr lang="en-US" sz="2200" b="1" kern="0" dirty="0" err="1" smtClean="0">
                <a:solidFill>
                  <a:srgbClr val="FF0000"/>
                </a:solidFill>
              </a:rPr>
              <a:t>Phòng</a:t>
            </a:r>
            <a:r>
              <a:rPr lang="en-US" sz="2200" b="1" kern="0" dirty="0" smtClean="0">
                <a:solidFill>
                  <a:srgbClr val="FF0000"/>
                </a:solidFill>
              </a:rPr>
              <a:t> </a:t>
            </a:r>
            <a:r>
              <a:rPr lang="en-US" sz="2200" b="1" kern="0" dirty="0" err="1" smtClean="0">
                <a:solidFill>
                  <a:srgbClr val="FF0000"/>
                </a:solidFill>
              </a:rPr>
              <a:t>bệnh</a:t>
            </a:r>
            <a:r>
              <a:rPr lang="en-US" sz="2200" b="1" kern="0" dirty="0" smtClean="0">
                <a:solidFill>
                  <a:srgbClr val="FF0000"/>
                </a:solidFill>
              </a:rPr>
              <a:t> </a:t>
            </a:r>
            <a:r>
              <a:rPr lang="en-US" sz="2200" b="1" kern="0" dirty="0" err="1" smtClean="0">
                <a:solidFill>
                  <a:srgbClr val="FF0000"/>
                </a:solidFill>
              </a:rPr>
              <a:t>sốt</a:t>
            </a:r>
            <a:r>
              <a:rPr lang="en-US" sz="2200" b="1" kern="0" dirty="0" smtClean="0">
                <a:solidFill>
                  <a:srgbClr val="FF0000"/>
                </a:solidFill>
              </a:rPr>
              <a:t> </a:t>
            </a:r>
            <a:r>
              <a:rPr lang="en-US" sz="2200" b="1" kern="0" dirty="0" err="1" smtClean="0">
                <a:solidFill>
                  <a:srgbClr val="FF0000"/>
                </a:solidFill>
              </a:rPr>
              <a:t>rét</a:t>
            </a:r>
            <a:r>
              <a:rPr lang="en-US" sz="2200" b="1" kern="0" dirty="0" smtClean="0">
                <a:solidFill>
                  <a:srgbClr val="FF0000"/>
                </a:solidFill>
              </a:rPr>
              <a:t> (</a:t>
            </a:r>
            <a:r>
              <a:rPr lang="en-US" sz="2200" b="1" kern="0" dirty="0" err="1" smtClean="0">
                <a:solidFill>
                  <a:srgbClr val="FF0000"/>
                </a:solidFill>
              </a:rPr>
              <a:t>trang</a:t>
            </a:r>
            <a:r>
              <a:rPr lang="en-US" sz="2200" b="1" kern="0" dirty="0" smtClean="0">
                <a:solidFill>
                  <a:srgbClr val="FF0000"/>
                </a:solidFill>
              </a:rPr>
              <a:t> 26)</a:t>
            </a:r>
          </a:p>
        </p:txBody>
      </p:sp>
    </p:spTree>
    <p:extLst>
      <p:ext uri="{BB962C8B-B14F-4D97-AF65-F5344CB8AC3E}">
        <p14:creationId xmlns:p14="http://schemas.microsoft.com/office/powerpoint/2010/main" val="5478894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16"/>
          <p:cNvSpPr txBox="1">
            <a:spLocks noChangeArrowheads="1"/>
          </p:cNvSpPr>
          <p:nvPr/>
        </p:nvSpPr>
        <p:spPr bwMode="auto">
          <a:xfrm>
            <a:off x="914400" y="2914651"/>
            <a:ext cx="7162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1393507"/>
            <a:ext cx="8229600" cy="1785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Sốt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rét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bệnh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truyền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nhiễm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do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kí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gây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ra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.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Bệnh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sốt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rét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thuốc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chữa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thuốc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phòng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just"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-19050"/>
            <a:ext cx="6019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00" u="sng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600" u="sng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sng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600" u="sng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12: </a:t>
            </a: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26)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2914651"/>
            <a:ext cx="80772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*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gậy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21983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33400" y="3028976"/>
            <a:ext cx="8305800" cy="9848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</a:rPr>
              <a:t>   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sốt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rét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168354"/>
            <a:ext cx="601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00" kern="0" dirty="0" err="1" smtClean="0">
                <a:solidFill>
                  <a:srgbClr val="000000"/>
                </a:solidFill>
              </a:rPr>
              <a:t>Thứ</a:t>
            </a:r>
            <a:r>
              <a:rPr lang="en-US" sz="2200" kern="0" dirty="0" smtClean="0">
                <a:solidFill>
                  <a:srgbClr val="000000"/>
                </a:solidFill>
              </a:rPr>
              <a:t> </a:t>
            </a:r>
            <a:r>
              <a:rPr lang="en-US" sz="2200" kern="0" dirty="0" err="1" smtClean="0">
                <a:solidFill>
                  <a:srgbClr val="000000"/>
                </a:solidFill>
              </a:rPr>
              <a:t>sáu</a:t>
            </a:r>
            <a:r>
              <a:rPr lang="en-US" sz="2200" kern="0" dirty="0" smtClean="0">
                <a:solidFill>
                  <a:srgbClr val="000000"/>
                </a:solidFill>
              </a:rPr>
              <a:t>,</a:t>
            </a:r>
            <a:r>
              <a:rPr lang="en-US" sz="2200" kern="0" dirty="0" smtClean="0">
                <a:solidFill>
                  <a:srgbClr val="000000"/>
                </a:solidFill>
              </a:rPr>
              <a:t> </a:t>
            </a:r>
            <a:r>
              <a:rPr lang="en-US" sz="2200" kern="0" dirty="0" err="1" smtClean="0">
                <a:solidFill>
                  <a:srgbClr val="000000"/>
                </a:solidFill>
              </a:rPr>
              <a:t>ngày</a:t>
            </a:r>
            <a:r>
              <a:rPr lang="en-US" sz="2200" kern="0" dirty="0" smtClean="0">
                <a:solidFill>
                  <a:srgbClr val="000000"/>
                </a:solidFill>
              </a:rPr>
              <a:t> 13 </a:t>
            </a:r>
            <a:r>
              <a:rPr lang="en-US" sz="2200" kern="0" dirty="0" err="1" smtClean="0">
                <a:solidFill>
                  <a:srgbClr val="000000"/>
                </a:solidFill>
              </a:rPr>
              <a:t>tháng</a:t>
            </a:r>
            <a:r>
              <a:rPr lang="en-US" sz="2200" kern="0" dirty="0" smtClean="0">
                <a:solidFill>
                  <a:srgbClr val="000000"/>
                </a:solidFill>
              </a:rPr>
              <a:t> 10 </a:t>
            </a:r>
            <a:r>
              <a:rPr lang="en-US" sz="2200" kern="0" dirty="0" err="1" smtClean="0">
                <a:solidFill>
                  <a:srgbClr val="000000"/>
                </a:solidFill>
              </a:rPr>
              <a:t>năm</a:t>
            </a:r>
            <a:r>
              <a:rPr lang="en-US" sz="2200" kern="0" dirty="0" smtClean="0">
                <a:solidFill>
                  <a:srgbClr val="000000"/>
                </a:solidFill>
              </a:rPr>
              <a:t> 2023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00" u="sng" kern="0" dirty="0" err="1" smtClean="0">
                <a:solidFill>
                  <a:srgbClr val="000000"/>
                </a:solidFill>
              </a:rPr>
              <a:t>Khoa</a:t>
            </a:r>
            <a:r>
              <a:rPr lang="en-US" sz="2200" u="sng" kern="0" dirty="0" smtClean="0">
                <a:solidFill>
                  <a:srgbClr val="000000"/>
                </a:solidFill>
              </a:rPr>
              <a:t> </a:t>
            </a:r>
            <a:r>
              <a:rPr lang="en-US" sz="2200" u="sng" kern="0" dirty="0" err="1" smtClean="0">
                <a:solidFill>
                  <a:srgbClr val="000000"/>
                </a:solidFill>
              </a:rPr>
              <a:t>học</a:t>
            </a:r>
            <a:endParaRPr lang="en-US" sz="2200" u="sng" kern="0" dirty="0" smtClean="0">
              <a:solidFill>
                <a:srgbClr val="00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00" b="1" kern="0" dirty="0" err="1" smtClean="0">
                <a:solidFill>
                  <a:srgbClr val="FF0000"/>
                </a:solidFill>
              </a:rPr>
              <a:t>Bài</a:t>
            </a:r>
            <a:r>
              <a:rPr lang="en-US" sz="2200" b="1" kern="0" dirty="0" smtClean="0">
                <a:solidFill>
                  <a:srgbClr val="FF0000"/>
                </a:solidFill>
              </a:rPr>
              <a:t> 12: </a:t>
            </a:r>
            <a:r>
              <a:rPr lang="en-US" sz="2200" b="1" kern="0" dirty="0" err="1" smtClean="0">
                <a:solidFill>
                  <a:srgbClr val="FF0000"/>
                </a:solidFill>
              </a:rPr>
              <a:t>Phòng</a:t>
            </a:r>
            <a:r>
              <a:rPr lang="en-US" sz="2200" b="1" kern="0" dirty="0" smtClean="0">
                <a:solidFill>
                  <a:srgbClr val="FF0000"/>
                </a:solidFill>
              </a:rPr>
              <a:t> </a:t>
            </a:r>
            <a:r>
              <a:rPr lang="en-US" sz="2200" b="1" kern="0" dirty="0" err="1" smtClean="0">
                <a:solidFill>
                  <a:srgbClr val="FF0000"/>
                </a:solidFill>
              </a:rPr>
              <a:t>bệnh</a:t>
            </a:r>
            <a:r>
              <a:rPr lang="en-US" sz="2200" b="1" kern="0" dirty="0" smtClean="0">
                <a:solidFill>
                  <a:srgbClr val="FF0000"/>
                </a:solidFill>
              </a:rPr>
              <a:t> </a:t>
            </a:r>
            <a:r>
              <a:rPr lang="en-US" sz="2200" b="1" kern="0" dirty="0" err="1" smtClean="0">
                <a:solidFill>
                  <a:srgbClr val="FF0000"/>
                </a:solidFill>
              </a:rPr>
              <a:t>sốt</a:t>
            </a:r>
            <a:r>
              <a:rPr lang="en-US" sz="2200" b="1" kern="0" dirty="0" smtClean="0">
                <a:solidFill>
                  <a:srgbClr val="FF0000"/>
                </a:solidFill>
              </a:rPr>
              <a:t> </a:t>
            </a:r>
            <a:r>
              <a:rPr lang="en-US" sz="2200" b="1" kern="0" dirty="0" err="1" smtClean="0">
                <a:solidFill>
                  <a:srgbClr val="FF0000"/>
                </a:solidFill>
              </a:rPr>
              <a:t>rét</a:t>
            </a:r>
            <a:r>
              <a:rPr lang="en-US" sz="2200" b="1" kern="0" dirty="0" smtClean="0">
                <a:solidFill>
                  <a:srgbClr val="FF0000"/>
                </a:solidFill>
              </a:rPr>
              <a:t> (</a:t>
            </a:r>
            <a:r>
              <a:rPr lang="en-US" sz="2200" b="1" kern="0" dirty="0" err="1" smtClean="0">
                <a:solidFill>
                  <a:srgbClr val="FF0000"/>
                </a:solidFill>
              </a:rPr>
              <a:t>trang</a:t>
            </a:r>
            <a:r>
              <a:rPr lang="en-US" sz="2200" b="1" kern="0" dirty="0" smtClean="0">
                <a:solidFill>
                  <a:srgbClr val="FF0000"/>
                </a:solidFill>
              </a:rPr>
              <a:t> 26)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04208" y="1341383"/>
            <a:ext cx="4363107" cy="1524000"/>
            <a:chOff x="6477000" y="1504950"/>
            <a:chExt cx="3733800" cy="1524000"/>
          </a:xfrm>
        </p:grpSpPr>
        <p:sp>
          <p:nvSpPr>
            <p:cNvPr id="4" name="Cloud 3"/>
            <p:cNvSpPr/>
            <p:nvPr/>
          </p:nvSpPr>
          <p:spPr bwMode="auto">
            <a:xfrm>
              <a:off x="6477000" y="1504950"/>
              <a:ext cx="3733800" cy="1524000"/>
            </a:xfrm>
            <a:prstGeom prst="cloud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02812" y="1809750"/>
              <a:ext cx="2679995" cy="7731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0" smtClean="0">
                  <a:ln w="11430"/>
                  <a:solidFill>
                    <a:srgbClr val="7030A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Vận dụng trải nghiệm</a:t>
              </a:r>
              <a:endParaRPr lang="en-US" sz="5400" b="1" cap="none" spc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86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natures1%20(12)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71950"/>
            <a:ext cx="12954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kitt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1943100"/>
            <a:ext cx="1371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 descr="kitt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2114550"/>
            <a:ext cx="1371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7" descr="BALLOON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0188" y="23"/>
            <a:ext cx="1446212" cy="157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8" descr="BALLOON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7" y="800123"/>
            <a:ext cx="1446213" cy="157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9" descr="phcanh 96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24"/>
            <a:ext cx="933450" cy="59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0" descr="phcanh 96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24"/>
            <a:ext cx="933450" cy="59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1" descr="phcanh 96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0" y="24"/>
            <a:ext cx="933450" cy="59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2" descr="phcanh 96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0" y="4400574"/>
            <a:ext cx="933450" cy="59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14" descr="phcanh 96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4400574"/>
            <a:ext cx="933450" cy="59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295400" y="1527620"/>
            <a:ext cx="6307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Tổ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chức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học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sinh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xem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video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về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quá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trình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muỗi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truyền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bệnh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sốt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rét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ight Arrow 2">
            <a:hlinkClick r:id="rId6" action="ppaction://hlinkfile"/>
          </p:cNvPr>
          <p:cNvSpPr/>
          <p:nvPr/>
        </p:nvSpPr>
        <p:spPr bwMode="auto">
          <a:xfrm>
            <a:off x="2133600" y="2800350"/>
            <a:ext cx="1981200" cy="914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98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2745"/>
            <a:ext cx="861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năm 2022, Việt Nam có 455 bệnh nhân sốt rét, 1 người tử vong và không có dịch sốt rét.  42 tỉnh, thành phố được công nhận loại trừ bệnh sốt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Viện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Sốt rét - Ký sinh trùng - Côn trùng Trung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mục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tiêu loại trừ sốt rét tại Việt Nam vào năm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2030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-1905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800" b="1" dirty="0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endParaRPr lang="en-US" sz="2800" b="1" dirty="0">
              <a:solidFill>
                <a:srgbClr val="1E07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34008" y="3409950"/>
            <a:ext cx="8857592" cy="1447800"/>
          </a:xfrm>
          <a:prstGeom prst="roundRect">
            <a:avLst/>
          </a:prstGeom>
          <a:solidFill>
            <a:srgbClr val="E0E1BD"/>
          </a:solidFill>
          <a:ln w="9525" cap="flat" cmpd="sng" algn="ctr">
            <a:solidFill>
              <a:srgbClr val="1E07C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sz="2800" dirty="0" smtClean="0">
                <a:solidFill>
                  <a:srgbClr val="C00000"/>
                </a:solidFill>
                <a:latin typeface="Arial"/>
              </a:rPr>
              <a:t>    </a:t>
            </a:r>
            <a:r>
              <a:rPr lang="vi-VN" sz="2800" u="sng" dirty="0" smtClean="0">
                <a:solidFill>
                  <a:srgbClr val="C00000"/>
                </a:solidFill>
                <a:latin typeface="Arial"/>
              </a:rPr>
              <a:t>Ngày </a:t>
            </a:r>
            <a:r>
              <a:rPr lang="vi-VN" sz="2800" u="sng" dirty="0">
                <a:solidFill>
                  <a:srgbClr val="C00000"/>
                </a:solidFill>
                <a:latin typeface="Arial"/>
              </a:rPr>
              <a:t>thế giới phòng chống sốt </a:t>
            </a:r>
            <a:r>
              <a:rPr lang="vi-VN" sz="2800" u="sng" dirty="0" smtClean="0">
                <a:solidFill>
                  <a:srgbClr val="C00000"/>
                </a:solidFill>
                <a:latin typeface="Arial"/>
              </a:rPr>
              <a:t>rét</a:t>
            </a:r>
            <a:r>
              <a:rPr lang="en-US" sz="2800" u="sng" dirty="0" smtClean="0">
                <a:solidFill>
                  <a:srgbClr val="C00000"/>
                </a:solidFill>
                <a:latin typeface="Arial"/>
              </a:rPr>
              <a:t> -</a:t>
            </a:r>
            <a:r>
              <a:rPr lang="vi-VN" sz="2800" u="sng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vi-VN" sz="2800" u="sng" dirty="0">
                <a:solidFill>
                  <a:srgbClr val="C00000"/>
                </a:solidFill>
                <a:latin typeface="Arial"/>
              </a:rPr>
              <a:t>25/4</a:t>
            </a:r>
            <a:r>
              <a:rPr lang="vi-VN" sz="2800" dirty="0">
                <a:solidFill>
                  <a:srgbClr val="C00000"/>
                </a:solidFill>
                <a:latin typeface="Arial"/>
              </a:rPr>
              <a:t>: </a:t>
            </a:r>
            <a:endParaRPr lang="en-US" sz="2800" dirty="0" smtClean="0">
              <a:solidFill>
                <a:srgbClr val="C00000"/>
              </a:solidFill>
              <a:latin typeface="Arial"/>
            </a:endParaRPr>
          </a:p>
          <a:p>
            <a:pPr algn="just"/>
            <a:r>
              <a:rPr lang="vi-VN" sz="2800" dirty="0" smtClean="0">
                <a:solidFill>
                  <a:srgbClr val="C00000"/>
                </a:solidFill>
                <a:latin typeface="Arial"/>
              </a:rPr>
              <a:t>“</a:t>
            </a:r>
            <a:r>
              <a:rPr lang="vi-VN" sz="2800" dirty="0">
                <a:solidFill>
                  <a:srgbClr val="C00000"/>
                </a:solidFill>
                <a:latin typeface="Arial"/>
              </a:rPr>
              <a:t>Mỗi người hãy góp phần loại trừ và ngăn ngừa bệnh sốt rét quay trở lại!”</a:t>
            </a:r>
          </a:p>
        </p:txBody>
      </p:sp>
    </p:spTree>
    <p:extLst>
      <p:ext uri="{BB962C8B-B14F-4D97-AF65-F5344CB8AC3E}">
        <p14:creationId xmlns:p14="http://schemas.microsoft.com/office/powerpoint/2010/main" val="360521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8" r="21092"/>
          <a:stretch>
            <a:fillRect/>
          </a:stretch>
        </p:blipFill>
        <p:spPr bwMode="auto">
          <a:xfrm>
            <a:off x="3886200" y="971550"/>
            <a:ext cx="12192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/>
          <p:cNvSpPr/>
          <p:nvPr/>
        </p:nvSpPr>
        <p:spPr>
          <a:xfrm>
            <a:off x="646386" y="457200"/>
            <a:ext cx="1962788" cy="1198179"/>
          </a:xfrm>
          <a:custGeom>
            <a:avLst/>
            <a:gdLst>
              <a:gd name="connsiteX0" fmla="*/ 0 w 1962788"/>
              <a:gd name="connsiteY0" fmla="*/ 1198179 h 1198179"/>
              <a:gd name="connsiteX1" fmla="*/ 1844566 w 1962788"/>
              <a:gd name="connsiteY1" fmla="*/ 551793 h 1198179"/>
              <a:gd name="connsiteX2" fmla="*/ 1623848 w 1962788"/>
              <a:gd name="connsiteY2" fmla="*/ 0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2788" h="1198179">
                <a:moveTo>
                  <a:pt x="0" y="1198179"/>
                </a:moveTo>
                <a:cubicBezTo>
                  <a:pt x="786962" y="974834"/>
                  <a:pt x="1573925" y="751490"/>
                  <a:pt x="1844566" y="551793"/>
                </a:cubicBezTo>
                <a:cubicBezTo>
                  <a:pt x="2115207" y="352096"/>
                  <a:pt x="1869527" y="176048"/>
                  <a:pt x="1623848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-228600" y="-1204432"/>
            <a:ext cx="8923322" cy="4521442"/>
          </a:xfrm>
          <a:custGeom>
            <a:avLst/>
            <a:gdLst>
              <a:gd name="connsiteX0" fmla="*/ 0 w 8923322"/>
              <a:gd name="connsiteY0" fmla="*/ 169330 h 4521442"/>
              <a:gd name="connsiteX1" fmla="*/ 2617076 w 8923322"/>
              <a:gd name="connsiteY1" fmla="*/ 500406 h 4521442"/>
              <a:gd name="connsiteX2" fmla="*/ 7725103 w 8923322"/>
              <a:gd name="connsiteY2" fmla="*/ 4378724 h 4521442"/>
              <a:gd name="connsiteX3" fmla="*/ 8655269 w 8923322"/>
              <a:gd name="connsiteY3" fmla="*/ 3369730 h 4521442"/>
              <a:gd name="connsiteX4" fmla="*/ 8923283 w 8923322"/>
              <a:gd name="connsiteY4" fmla="*/ 390048 h 4521442"/>
              <a:gd name="connsiteX5" fmla="*/ 8671034 w 8923322"/>
              <a:gd name="connsiteY5" fmla="*/ 216627 h 452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23322" h="4521442">
                <a:moveTo>
                  <a:pt x="0" y="169330"/>
                </a:moveTo>
                <a:cubicBezTo>
                  <a:pt x="664779" y="-15915"/>
                  <a:pt x="1329559" y="-201160"/>
                  <a:pt x="2617076" y="500406"/>
                </a:cubicBezTo>
                <a:cubicBezTo>
                  <a:pt x="3904593" y="1201972"/>
                  <a:pt x="6718738" y="3900503"/>
                  <a:pt x="7725103" y="4378724"/>
                </a:cubicBezTo>
                <a:cubicBezTo>
                  <a:pt x="8731468" y="4856945"/>
                  <a:pt x="8455572" y="4034509"/>
                  <a:pt x="8655269" y="3369730"/>
                </a:cubicBezTo>
                <a:cubicBezTo>
                  <a:pt x="8854966" y="2704951"/>
                  <a:pt x="8920656" y="915565"/>
                  <a:pt x="8923283" y="390048"/>
                </a:cubicBezTo>
                <a:cubicBezTo>
                  <a:pt x="8925910" y="-135469"/>
                  <a:pt x="8798472" y="40579"/>
                  <a:pt x="8671034" y="216627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98185" y="742950"/>
            <a:ext cx="2773028" cy="1295400"/>
            <a:chOff x="1987569" y="772001"/>
            <a:chExt cx="2583697" cy="1295400"/>
          </a:xfrm>
        </p:grpSpPr>
        <p:sp>
          <p:nvSpPr>
            <p:cNvPr id="16" name="Arc 15"/>
            <p:cNvSpPr/>
            <p:nvPr/>
          </p:nvSpPr>
          <p:spPr bwMode="auto">
            <a:xfrm rot="11206001">
              <a:off x="1987569" y="772001"/>
              <a:ext cx="2583697" cy="1295400"/>
            </a:xfrm>
            <a:prstGeom prst="arc">
              <a:avLst>
                <a:gd name="adj1" fmla="val 12378074"/>
                <a:gd name="adj2" fmla="val 21212510"/>
              </a:avLst>
            </a:prstGeom>
            <a:noFill/>
            <a:ln w="762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 rot="767592">
              <a:off x="2456858" y="1724999"/>
              <a:ext cx="1043746" cy="2688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ChevronInverted">
                <a:avLst/>
              </a:prstTxWarp>
              <a:spAutoFit/>
            </a:bodyPr>
            <a:lstStyle/>
            <a:p>
              <a:r>
                <a:rPr lang="en-US" dirty="0" err="1" smtClean="0">
                  <a:solidFill>
                    <a:srgbClr val="0000FF"/>
                  </a:solidFill>
                </a:rPr>
                <a:t>Dấu</a:t>
              </a:r>
              <a:r>
                <a:rPr lang="en-US" dirty="0" smtClean="0">
                  <a:solidFill>
                    <a:srgbClr val="0000FF"/>
                  </a:solidFill>
                </a:rPr>
                <a:t> </a:t>
              </a:r>
              <a:r>
                <a:rPr lang="en-US" dirty="0" err="1" smtClean="0">
                  <a:solidFill>
                    <a:srgbClr val="0000FF"/>
                  </a:solidFill>
                </a:rPr>
                <a:t>hiệu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4" name="Rounded Rectangle 3"/>
          <p:cNvSpPr/>
          <p:nvPr/>
        </p:nvSpPr>
        <p:spPr bwMode="auto">
          <a:xfrm>
            <a:off x="254876" y="363922"/>
            <a:ext cx="3707524" cy="1175543"/>
          </a:xfrm>
          <a:prstGeom prst="roundRect">
            <a:avLst/>
          </a:prstGeom>
          <a:solidFill>
            <a:srgbClr val="A0EEFE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just">
              <a:defRPr/>
            </a:pPr>
            <a:r>
              <a:rPr lang="en-US" sz="1600" dirty="0" err="1">
                <a:solidFill>
                  <a:srgbClr val="000000"/>
                </a:solidFill>
              </a:rPr>
              <a:t>Cách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một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ngày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lại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bị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một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cơn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sốt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lúc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đầu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là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rét</a:t>
            </a:r>
            <a:r>
              <a:rPr lang="en-US" sz="1600" dirty="0">
                <a:solidFill>
                  <a:srgbClr val="000000"/>
                </a:solidFill>
              </a:rPr>
              <a:t> run, </a:t>
            </a:r>
            <a:r>
              <a:rPr lang="en-US" sz="1600" dirty="0" err="1">
                <a:solidFill>
                  <a:srgbClr val="000000"/>
                </a:solidFill>
              </a:rPr>
              <a:t>sau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đó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là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sốt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cao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kéo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dài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hàng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mấy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giờ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cuối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cùng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là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ra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mồ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hôi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và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hạ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sốt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6" name="Freeform 25"/>
          <p:cNvSpPr/>
          <p:nvPr/>
        </p:nvSpPr>
        <p:spPr>
          <a:xfrm>
            <a:off x="4908559" y="2711669"/>
            <a:ext cx="3499958" cy="819807"/>
          </a:xfrm>
          <a:custGeom>
            <a:avLst/>
            <a:gdLst>
              <a:gd name="connsiteX0" fmla="*/ 0 w 3499958"/>
              <a:gd name="connsiteY0" fmla="*/ 394138 h 819807"/>
              <a:gd name="connsiteX1" fmla="*/ 94593 w 3499958"/>
              <a:gd name="connsiteY1" fmla="*/ 378372 h 819807"/>
              <a:gd name="connsiteX2" fmla="*/ 157655 w 3499958"/>
              <a:gd name="connsiteY2" fmla="*/ 362607 h 819807"/>
              <a:gd name="connsiteX3" fmla="*/ 457200 w 3499958"/>
              <a:gd name="connsiteY3" fmla="*/ 378372 h 819807"/>
              <a:gd name="connsiteX4" fmla="*/ 599090 w 3499958"/>
              <a:gd name="connsiteY4" fmla="*/ 457200 h 819807"/>
              <a:gd name="connsiteX5" fmla="*/ 662152 w 3499958"/>
              <a:gd name="connsiteY5" fmla="*/ 504497 h 819807"/>
              <a:gd name="connsiteX6" fmla="*/ 709448 w 3499958"/>
              <a:gd name="connsiteY6" fmla="*/ 567559 h 819807"/>
              <a:gd name="connsiteX7" fmla="*/ 804041 w 3499958"/>
              <a:gd name="connsiteY7" fmla="*/ 662152 h 819807"/>
              <a:gd name="connsiteX8" fmla="*/ 851338 w 3499958"/>
              <a:gd name="connsiteY8" fmla="*/ 709448 h 819807"/>
              <a:gd name="connsiteX9" fmla="*/ 898635 w 3499958"/>
              <a:gd name="connsiteY9" fmla="*/ 740979 h 819807"/>
              <a:gd name="connsiteX10" fmla="*/ 945931 w 3499958"/>
              <a:gd name="connsiteY10" fmla="*/ 788276 h 819807"/>
              <a:gd name="connsiteX11" fmla="*/ 1103586 w 3499958"/>
              <a:gd name="connsiteY11" fmla="*/ 819807 h 819807"/>
              <a:gd name="connsiteX12" fmla="*/ 1718441 w 3499958"/>
              <a:gd name="connsiteY12" fmla="*/ 804041 h 819807"/>
              <a:gd name="connsiteX13" fmla="*/ 2664372 w 3499958"/>
              <a:gd name="connsiteY13" fmla="*/ 788276 h 819807"/>
              <a:gd name="connsiteX14" fmla="*/ 2822028 w 3499958"/>
              <a:gd name="connsiteY14" fmla="*/ 756745 h 819807"/>
              <a:gd name="connsiteX15" fmla="*/ 2979683 w 3499958"/>
              <a:gd name="connsiteY15" fmla="*/ 740979 h 819807"/>
              <a:gd name="connsiteX16" fmla="*/ 3074276 w 3499958"/>
              <a:gd name="connsiteY16" fmla="*/ 662152 h 819807"/>
              <a:gd name="connsiteX17" fmla="*/ 3121572 w 3499958"/>
              <a:gd name="connsiteY17" fmla="*/ 599090 h 819807"/>
              <a:gd name="connsiteX18" fmla="*/ 3168869 w 3499958"/>
              <a:gd name="connsiteY18" fmla="*/ 551793 h 819807"/>
              <a:gd name="connsiteX19" fmla="*/ 3200400 w 3499958"/>
              <a:gd name="connsiteY19" fmla="*/ 488731 h 819807"/>
              <a:gd name="connsiteX20" fmla="*/ 3263462 w 3499958"/>
              <a:gd name="connsiteY20" fmla="*/ 425669 h 819807"/>
              <a:gd name="connsiteX21" fmla="*/ 3310759 w 3499958"/>
              <a:gd name="connsiteY21" fmla="*/ 362607 h 819807"/>
              <a:gd name="connsiteX22" fmla="*/ 3358055 w 3499958"/>
              <a:gd name="connsiteY22" fmla="*/ 315310 h 819807"/>
              <a:gd name="connsiteX23" fmla="*/ 3436883 w 3499958"/>
              <a:gd name="connsiteY23" fmla="*/ 157655 h 819807"/>
              <a:gd name="connsiteX24" fmla="*/ 3468414 w 3499958"/>
              <a:gd name="connsiteY24" fmla="*/ 110359 h 819807"/>
              <a:gd name="connsiteX25" fmla="*/ 3499945 w 3499958"/>
              <a:gd name="connsiteY25" fmla="*/ 0 h 81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499958" h="819807">
                <a:moveTo>
                  <a:pt x="0" y="394138"/>
                </a:moveTo>
                <a:cubicBezTo>
                  <a:pt x="31531" y="388883"/>
                  <a:pt x="63248" y="384641"/>
                  <a:pt x="94593" y="378372"/>
                </a:cubicBezTo>
                <a:cubicBezTo>
                  <a:pt x="115840" y="374123"/>
                  <a:pt x="135987" y="362607"/>
                  <a:pt x="157655" y="362607"/>
                </a:cubicBezTo>
                <a:cubicBezTo>
                  <a:pt x="257642" y="362607"/>
                  <a:pt x="357352" y="373117"/>
                  <a:pt x="457200" y="378372"/>
                </a:cubicBezTo>
                <a:cubicBezTo>
                  <a:pt x="530938" y="402952"/>
                  <a:pt x="512356" y="392149"/>
                  <a:pt x="599090" y="457200"/>
                </a:cubicBezTo>
                <a:cubicBezTo>
                  <a:pt x="620111" y="472966"/>
                  <a:pt x="643572" y="485917"/>
                  <a:pt x="662152" y="504497"/>
                </a:cubicBezTo>
                <a:cubicBezTo>
                  <a:pt x="680732" y="523077"/>
                  <a:pt x="691870" y="548028"/>
                  <a:pt x="709448" y="567559"/>
                </a:cubicBezTo>
                <a:cubicBezTo>
                  <a:pt x="739278" y="600704"/>
                  <a:pt x="772510" y="630621"/>
                  <a:pt x="804041" y="662152"/>
                </a:cubicBezTo>
                <a:cubicBezTo>
                  <a:pt x="819807" y="677917"/>
                  <a:pt x="832787" y="697081"/>
                  <a:pt x="851338" y="709448"/>
                </a:cubicBezTo>
                <a:cubicBezTo>
                  <a:pt x="867104" y="719958"/>
                  <a:pt x="884079" y="728849"/>
                  <a:pt x="898635" y="740979"/>
                </a:cubicBezTo>
                <a:cubicBezTo>
                  <a:pt x="915763" y="755252"/>
                  <a:pt x="927380" y="775909"/>
                  <a:pt x="945931" y="788276"/>
                </a:cubicBezTo>
                <a:cubicBezTo>
                  <a:pt x="975946" y="808286"/>
                  <a:pt x="1094246" y="818473"/>
                  <a:pt x="1103586" y="819807"/>
                </a:cubicBezTo>
                <a:lnTo>
                  <a:pt x="1718441" y="804041"/>
                </a:lnTo>
                <a:cubicBezTo>
                  <a:pt x="2033731" y="797672"/>
                  <a:pt x="2349307" y="801779"/>
                  <a:pt x="2664372" y="788276"/>
                </a:cubicBezTo>
                <a:cubicBezTo>
                  <a:pt x="2717916" y="785981"/>
                  <a:pt x="2768701" y="762078"/>
                  <a:pt x="2822028" y="756745"/>
                </a:cubicBezTo>
                <a:lnTo>
                  <a:pt x="2979683" y="740979"/>
                </a:lnTo>
                <a:cubicBezTo>
                  <a:pt x="3028335" y="708544"/>
                  <a:pt x="3033815" y="709356"/>
                  <a:pt x="3074276" y="662152"/>
                </a:cubicBezTo>
                <a:cubicBezTo>
                  <a:pt x="3091376" y="642202"/>
                  <a:pt x="3104472" y="619040"/>
                  <a:pt x="3121572" y="599090"/>
                </a:cubicBezTo>
                <a:cubicBezTo>
                  <a:pt x="3136082" y="582162"/>
                  <a:pt x="3155910" y="569936"/>
                  <a:pt x="3168869" y="551793"/>
                </a:cubicBezTo>
                <a:cubicBezTo>
                  <a:pt x="3182529" y="532669"/>
                  <a:pt x="3186299" y="507532"/>
                  <a:pt x="3200400" y="488731"/>
                </a:cubicBezTo>
                <a:cubicBezTo>
                  <a:pt x="3218237" y="464949"/>
                  <a:pt x="3243886" y="448041"/>
                  <a:pt x="3263462" y="425669"/>
                </a:cubicBezTo>
                <a:cubicBezTo>
                  <a:pt x="3280765" y="405894"/>
                  <a:pt x="3293659" y="382557"/>
                  <a:pt x="3310759" y="362607"/>
                </a:cubicBezTo>
                <a:cubicBezTo>
                  <a:pt x="3325269" y="345679"/>
                  <a:pt x="3346370" y="334298"/>
                  <a:pt x="3358055" y="315310"/>
                </a:cubicBezTo>
                <a:cubicBezTo>
                  <a:pt x="3388848" y="265271"/>
                  <a:pt x="3404292" y="206542"/>
                  <a:pt x="3436883" y="157655"/>
                </a:cubicBezTo>
                <a:lnTo>
                  <a:pt x="3468414" y="110359"/>
                </a:lnTo>
                <a:cubicBezTo>
                  <a:pt x="3501607" y="10780"/>
                  <a:pt x="3499945" y="49002"/>
                  <a:pt x="3499945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3515710" y="3639279"/>
            <a:ext cx="1517707" cy="2015374"/>
          </a:xfrm>
          <a:custGeom>
            <a:avLst/>
            <a:gdLst>
              <a:gd name="connsiteX0" fmla="*/ 0 w 1517707"/>
              <a:gd name="connsiteY0" fmla="*/ 790831 h 2015374"/>
              <a:gd name="connsiteX1" fmla="*/ 1434662 w 1517707"/>
              <a:gd name="connsiteY1" fmla="*/ 2004776 h 2015374"/>
              <a:gd name="connsiteX2" fmla="*/ 1324304 w 1517707"/>
              <a:gd name="connsiteY2" fmla="*/ 175976 h 2015374"/>
              <a:gd name="connsiteX3" fmla="*/ 1150883 w 1517707"/>
              <a:gd name="connsiteY3" fmla="*/ 175976 h 2015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7707" h="2015374">
                <a:moveTo>
                  <a:pt x="0" y="790831"/>
                </a:moveTo>
                <a:cubicBezTo>
                  <a:pt x="606972" y="1449041"/>
                  <a:pt x="1213945" y="2107252"/>
                  <a:pt x="1434662" y="2004776"/>
                </a:cubicBezTo>
                <a:cubicBezTo>
                  <a:pt x="1655379" y="1902300"/>
                  <a:pt x="1371600" y="480776"/>
                  <a:pt x="1324304" y="175976"/>
                </a:cubicBezTo>
                <a:cubicBezTo>
                  <a:pt x="1277008" y="-128824"/>
                  <a:pt x="1213945" y="23576"/>
                  <a:pt x="1150883" y="175976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066800" y="2689086"/>
            <a:ext cx="3089881" cy="492264"/>
            <a:chOff x="1066800" y="2589047"/>
            <a:chExt cx="3089881" cy="492264"/>
          </a:xfrm>
        </p:grpSpPr>
        <p:sp>
          <p:nvSpPr>
            <p:cNvPr id="24" name="TextBox 23"/>
            <p:cNvSpPr txBox="1"/>
            <p:nvPr/>
          </p:nvSpPr>
          <p:spPr>
            <a:xfrm rot="264366">
              <a:off x="1763315" y="2666966"/>
              <a:ext cx="2350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800000"/>
                  </a:solidFill>
                </a:rPr>
                <a:t>Tác</a:t>
              </a:r>
              <a:r>
                <a:rPr lang="en-US" dirty="0" smtClean="0">
                  <a:solidFill>
                    <a:srgbClr val="800000"/>
                  </a:solidFill>
                </a:rPr>
                <a:t> </a:t>
              </a:r>
              <a:r>
                <a:rPr lang="en-US" dirty="0" err="1" smtClean="0">
                  <a:solidFill>
                    <a:srgbClr val="800000"/>
                  </a:solidFill>
                </a:rPr>
                <a:t>nhân</a:t>
              </a:r>
              <a:r>
                <a:rPr lang="en-US" dirty="0" smtClean="0">
                  <a:solidFill>
                    <a:srgbClr val="800000"/>
                  </a:solidFill>
                </a:rPr>
                <a:t> </a:t>
              </a:r>
              <a:r>
                <a:rPr lang="en-US" dirty="0" err="1" smtClean="0">
                  <a:solidFill>
                    <a:srgbClr val="800000"/>
                  </a:solidFill>
                </a:rPr>
                <a:t>gây</a:t>
              </a:r>
              <a:r>
                <a:rPr lang="en-US" dirty="0" smtClean="0">
                  <a:solidFill>
                    <a:srgbClr val="800000"/>
                  </a:solidFill>
                </a:rPr>
                <a:t> </a:t>
              </a:r>
              <a:r>
                <a:rPr lang="en-US" dirty="0" err="1" smtClean="0">
                  <a:solidFill>
                    <a:srgbClr val="800000"/>
                  </a:solidFill>
                </a:rPr>
                <a:t>bệnh</a:t>
              </a:r>
              <a:r>
                <a:rPr lang="en-US" dirty="0" smtClean="0">
                  <a:solidFill>
                    <a:srgbClr val="800000"/>
                  </a:solidFill>
                </a:rPr>
                <a:t> 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cxnSp>
          <p:nvCxnSpPr>
            <p:cNvPr id="29" name="Curved Connector 28"/>
            <p:cNvCxnSpPr/>
            <p:nvPr/>
          </p:nvCxnSpPr>
          <p:spPr bwMode="auto">
            <a:xfrm rot="10800000">
              <a:off x="1066800" y="2589047"/>
              <a:ext cx="3089881" cy="492264"/>
            </a:xfrm>
            <a:prstGeom prst="curvedConnector3">
              <a:avLst>
                <a:gd name="adj1" fmla="val 82145"/>
              </a:avLst>
            </a:prstGeom>
            <a:solidFill>
              <a:schemeClr val="accent1"/>
            </a:solidFill>
            <a:ln w="762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3" name="Flowchart: Alternate Process 42"/>
          <p:cNvSpPr/>
          <p:nvPr/>
        </p:nvSpPr>
        <p:spPr bwMode="auto">
          <a:xfrm>
            <a:off x="152399" y="2085413"/>
            <a:ext cx="2482487" cy="638737"/>
          </a:xfrm>
          <a:prstGeom prst="flowChartAlternateProcess">
            <a:avLst/>
          </a:prstGeom>
          <a:solidFill>
            <a:srgbClr val="ECDFDE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1" hangingPunct="1"/>
            <a:r>
              <a:rPr lang="en-US" sz="1600" dirty="0">
                <a:solidFill>
                  <a:srgbClr val="000000"/>
                </a:solidFill>
              </a:rPr>
              <a:t>Do </a:t>
            </a:r>
            <a:r>
              <a:rPr lang="en-US" sz="1600" dirty="0" err="1">
                <a:solidFill>
                  <a:srgbClr val="000000"/>
                </a:solidFill>
              </a:rPr>
              <a:t>một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loại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u="sng" dirty="0" err="1">
                <a:solidFill>
                  <a:srgbClr val="000000"/>
                </a:solidFill>
              </a:rPr>
              <a:t>kí</a:t>
            </a:r>
            <a:r>
              <a:rPr lang="en-US" sz="1600" u="sng" dirty="0">
                <a:solidFill>
                  <a:srgbClr val="000000"/>
                </a:solidFill>
              </a:rPr>
              <a:t> </a:t>
            </a:r>
            <a:r>
              <a:rPr lang="en-US" sz="1600" u="sng" dirty="0" err="1">
                <a:solidFill>
                  <a:srgbClr val="000000"/>
                </a:solidFill>
              </a:rPr>
              <a:t>sinh</a:t>
            </a:r>
            <a:r>
              <a:rPr lang="en-US" sz="1600" u="sng" dirty="0">
                <a:solidFill>
                  <a:srgbClr val="000000"/>
                </a:solidFill>
              </a:rPr>
              <a:t> </a:t>
            </a:r>
            <a:r>
              <a:rPr lang="en-US" sz="1600" u="sng" dirty="0" err="1">
                <a:solidFill>
                  <a:srgbClr val="000000"/>
                </a:solidFill>
              </a:rPr>
              <a:t>trùng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gây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ra.</a:t>
            </a: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536876" y="861946"/>
            <a:ext cx="2743200" cy="1311357"/>
            <a:chOff x="4543470" y="768415"/>
            <a:chExt cx="2743200" cy="1311357"/>
          </a:xfrm>
        </p:grpSpPr>
        <p:sp>
          <p:nvSpPr>
            <p:cNvPr id="13" name="Arc 12"/>
            <p:cNvSpPr/>
            <p:nvPr/>
          </p:nvSpPr>
          <p:spPr bwMode="auto">
            <a:xfrm rot="9651074">
              <a:off x="4543470" y="768415"/>
              <a:ext cx="2743200" cy="1295400"/>
            </a:xfrm>
            <a:prstGeom prst="arc">
              <a:avLst>
                <a:gd name="adj1" fmla="val 10764975"/>
                <a:gd name="adj2" fmla="val 20775344"/>
              </a:avLst>
            </a:prstGeom>
            <a:noFill/>
            <a:ln w="76200" cap="flat" cmpd="sng" algn="ctr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20731044">
              <a:off x="5364583" y="1735865"/>
              <a:ext cx="931210" cy="343907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</a:bodyPr>
            <a:lstStyle/>
            <a:p>
              <a:r>
                <a:rPr lang="en-US" sz="1600" dirty="0" err="1" smtClean="0">
                  <a:solidFill>
                    <a:srgbClr val="003300"/>
                  </a:solidFill>
                </a:rPr>
                <a:t>Tác</a:t>
              </a:r>
              <a:r>
                <a:rPr lang="en-US" sz="1600" dirty="0" smtClean="0">
                  <a:solidFill>
                    <a:srgbClr val="003300"/>
                  </a:solidFill>
                </a:rPr>
                <a:t> </a:t>
              </a:r>
              <a:r>
                <a:rPr lang="en-US" sz="1600" dirty="0" err="1" smtClean="0">
                  <a:solidFill>
                    <a:srgbClr val="003300"/>
                  </a:solidFill>
                </a:rPr>
                <a:t>hại</a:t>
              </a:r>
              <a:endParaRPr lang="en-US" sz="1600" dirty="0">
                <a:solidFill>
                  <a:srgbClr val="003300"/>
                </a:solidFill>
              </a:endParaRPr>
            </a:p>
          </p:txBody>
        </p:sp>
      </p:grpSp>
      <p:sp>
        <p:nvSpPr>
          <p:cNvPr id="47" name="Rounded Rectangle 46"/>
          <p:cNvSpPr/>
          <p:nvPr/>
        </p:nvSpPr>
        <p:spPr bwMode="auto">
          <a:xfrm>
            <a:off x="6146357" y="514350"/>
            <a:ext cx="2414332" cy="755800"/>
          </a:xfrm>
          <a:prstGeom prst="roundRect">
            <a:avLst/>
          </a:prstGeom>
          <a:solidFill>
            <a:srgbClr val="FFFF99"/>
          </a:solidFill>
          <a:ln w="12700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</a:rPr>
              <a:t>G</a:t>
            </a:r>
            <a:r>
              <a:rPr lang="vi-VN" sz="1600" dirty="0">
                <a:solidFill>
                  <a:srgbClr val="000000"/>
                </a:solidFill>
              </a:rPr>
              <a:t>ây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vi-VN" sz="1600" dirty="0">
                <a:solidFill>
                  <a:srgbClr val="000000"/>
                </a:solidFill>
              </a:rPr>
              <a:t>thiếu máu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</a:rPr>
              <a:t>có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vi-VN" sz="1600" dirty="0" smtClean="0">
                <a:solidFill>
                  <a:srgbClr val="000000"/>
                </a:solidFill>
              </a:rPr>
              <a:t>thể </a:t>
            </a:r>
            <a:r>
              <a:rPr lang="vi-VN" sz="1600" dirty="0">
                <a:solidFill>
                  <a:srgbClr val="000000"/>
                </a:solidFill>
              </a:rPr>
              <a:t>làm chết người.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4525842" y="3054330"/>
            <a:ext cx="3474540" cy="1295400"/>
            <a:chOff x="4536876" y="3079227"/>
            <a:chExt cx="3474540" cy="1295400"/>
          </a:xfrm>
        </p:grpSpPr>
        <p:sp>
          <p:nvSpPr>
            <p:cNvPr id="19" name="Arc 18"/>
            <p:cNvSpPr/>
            <p:nvPr/>
          </p:nvSpPr>
          <p:spPr bwMode="auto">
            <a:xfrm rot="21088072">
              <a:off x="4536876" y="3079227"/>
              <a:ext cx="2743200" cy="1295400"/>
            </a:xfrm>
            <a:prstGeom prst="arc">
              <a:avLst>
                <a:gd name="adj1" fmla="val 11773699"/>
                <a:gd name="adj2" fmla="val 21543518"/>
              </a:avLst>
            </a:prstGeom>
            <a:noFill/>
            <a:ln w="76200" cap="flat" cmpd="sng" algn="ctr">
              <a:solidFill>
                <a:srgbClr val="66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392519">
              <a:off x="5122824" y="3282588"/>
              <a:ext cx="2888592" cy="108600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en-US" dirty="0" err="1" smtClean="0">
                  <a:solidFill>
                    <a:srgbClr val="6600FF"/>
                  </a:solidFill>
                </a:rPr>
                <a:t>Cách</a:t>
              </a:r>
              <a:r>
                <a:rPr lang="en-US" dirty="0" smtClean="0">
                  <a:solidFill>
                    <a:srgbClr val="6600FF"/>
                  </a:solidFill>
                </a:rPr>
                <a:t> </a:t>
              </a:r>
              <a:r>
                <a:rPr lang="en-US" dirty="0" err="1" smtClean="0">
                  <a:solidFill>
                    <a:srgbClr val="6600FF"/>
                  </a:solidFill>
                </a:rPr>
                <a:t>phòng</a:t>
              </a:r>
              <a:r>
                <a:rPr lang="en-US" dirty="0" smtClean="0">
                  <a:solidFill>
                    <a:srgbClr val="6600FF"/>
                  </a:solidFill>
                </a:rPr>
                <a:t> </a:t>
              </a:r>
              <a:r>
                <a:rPr lang="en-US" dirty="0" err="1" smtClean="0">
                  <a:solidFill>
                    <a:srgbClr val="6600FF"/>
                  </a:solidFill>
                </a:rPr>
                <a:t>bệnh</a:t>
              </a:r>
              <a:endParaRPr lang="en-US" dirty="0">
                <a:solidFill>
                  <a:srgbClr val="6600FF"/>
                </a:solidFill>
              </a:endParaRPr>
            </a:p>
          </p:txBody>
        </p:sp>
      </p:grpSp>
      <p:sp>
        <p:nvSpPr>
          <p:cNvPr id="54" name="Rounded Rectangle 53"/>
          <p:cNvSpPr/>
          <p:nvPr/>
        </p:nvSpPr>
        <p:spPr bwMode="auto">
          <a:xfrm>
            <a:off x="7162799" y="3333750"/>
            <a:ext cx="1676399" cy="6381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solidFill>
              <a:srgbClr val="66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600">
                <a:solidFill>
                  <a:prstClr val="black"/>
                </a:solidFill>
              </a:rPr>
              <a:t>diệt muỗi, </a:t>
            </a:r>
            <a:endParaRPr lang="en-US" sz="1600" smtClean="0">
              <a:solidFill>
                <a:prstClr val="black"/>
              </a:solidFill>
            </a:endParaRPr>
          </a:p>
          <a:p>
            <a:pPr eaLnBrk="1" hangingPunct="1"/>
            <a:r>
              <a:rPr lang="en-US" sz="1600" smtClean="0">
                <a:solidFill>
                  <a:prstClr val="black"/>
                </a:solidFill>
              </a:rPr>
              <a:t>diệt </a:t>
            </a:r>
            <a:r>
              <a:rPr lang="en-US" sz="1600">
                <a:solidFill>
                  <a:prstClr val="black"/>
                </a:solidFill>
              </a:rPr>
              <a:t>bọ gậy</a:t>
            </a:r>
            <a:endParaRPr kumimoji="0" lang="en-US" sz="16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5826112" y="3005315"/>
            <a:ext cx="2230246" cy="2707963"/>
            <a:chOff x="5826112" y="3005315"/>
            <a:chExt cx="2230246" cy="2707963"/>
          </a:xfrm>
        </p:grpSpPr>
        <p:sp>
          <p:nvSpPr>
            <p:cNvPr id="55" name="Arc 54"/>
            <p:cNvSpPr/>
            <p:nvPr/>
          </p:nvSpPr>
          <p:spPr bwMode="auto">
            <a:xfrm rot="7101252">
              <a:off x="4924846" y="3906581"/>
              <a:ext cx="2707963" cy="905431"/>
            </a:xfrm>
            <a:prstGeom prst="arc">
              <a:avLst>
                <a:gd name="adj1" fmla="val 10895324"/>
                <a:gd name="adj2" fmla="val 14402184"/>
              </a:avLst>
            </a:prstGeom>
            <a:noFill/>
            <a:ln w="38100" cap="flat" cmpd="sng" algn="ctr">
              <a:solidFill>
                <a:srgbClr val="66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6" name="Rounded Rectangle 55"/>
            <p:cNvSpPr/>
            <p:nvPr/>
          </p:nvSpPr>
          <p:spPr bwMode="auto">
            <a:xfrm>
              <a:off x="6172346" y="4324350"/>
              <a:ext cx="1884012" cy="52968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66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en-US" sz="1600" dirty="0" err="1">
                  <a:solidFill>
                    <a:prstClr val="black"/>
                  </a:solidFill>
                </a:rPr>
                <a:t>tránh</a:t>
              </a:r>
              <a:r>
                <a:rPr lang="en-US" sz="1600" dirty="0">
                  <a:solidFill>
                    <a:prstClr val="black"/>
                  </a:solidFill>
                </a:rPr>
                <a:t> </a:t>
              </a:r>
              <a:r>
                <a:rPr lang="en-US" sz="1600" dirty="0" err="1">
                  <a:solidFill>
                    <a:prstClr val="black"/>
                  </a:solidFill>
                </a:rPr>
                <a:t>để</a:t>
              </a:r>
              <a:r>
                <a:rPr lang="en-US" sz="1600" dirty="0">
                  <a:solidFill>
                    <a:prstClr val="black"/>
                  </a:solidFill>
                </a:rPr>
                <a:t> </a:t>
              </a:r>
              <a:r>
                <a:rPr lang="en-US" sz="1600" dirty="0" err="1">
                  <a:solidFill>
                    <a:prstClr val="black"/>
                  </a:solidFill>
                </a:rPr>
                <a:t>muỗi</a:t>
              </a:r>
              <a:r>
                <a:rPr lang="en-US" sz="1600" dirty="0">
                  <a:solidFill>
                    <a:prstClr val="black"/>
                  </a:solidFill>
                </a:rPr>
                <a:t> </a:t>
              </a:r>
              <a:r>
                <a:rPr lang="en-US" sz="1600" dirty="0" err="1">
                  <a:solidFill>
                    <a:prstClr val="black"/>
                  </a:solidFill>
                </a:rPr>
                <a:t>đốt</a:t>
              </a:r>
              <a:endPara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751797" y="2038350"/>
            <a:ext cx="2163603" cy="881300"/>
            <a:chOff x="6675596" y="2025775"/>
            <a:chExt cx="2163603" cy="881300"/>
          </a:xfrm>
        </p:grpSpPr>
        <p:sp>
          <p:nvSpPr>
            <p:cNvPr id="53" name="Arc 52"/>
            <p:cNvSpPr/>
            <p:nvPr/>
          </p:nvSpPr>
          <p:spPr bwMode="auto">
            <a:xfrm rot="8485145">
              <a:off x="6675596" y="2198941"/>
              <a:ext cx="1868174" cy="708134"/>
            </a:xfrm>
            <a:prstGeom prst="arc">
              <a:avLst>
                <a:gd name="adj1" fmla="val 15116017"/>
                <a:gd name="adj2" fmla="val 0"/>
              </a:avLst>
            </a:prstGeom>
            <a:noFill/>
            <a:ln w="38100" cap="flat" cmpd="sng" algn="ctr">
              <a:solidFill>
                <a:srgbClr val="66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7" name="Rounded Rectangle 56"/>
            <p:cNvSpPr/>
            <p:nvPr/>
          </p:nvSpPr>
          <p:spPr bwMode="auto">
            <a:xfrm>
              <a:off x="6800190" y="2025775"/>
              <a:ext cx="2039009" cy="809404"/>
            </a:xfrm>
            <a:prstGeom prst="roundRect">
              <a:avLst/>
            </a:prstGeom>
            <a:solidFill>
              <a:srgbClr val="CCCCFF"/>
            </a:solidFill>
            <a:ln w="12700" cap="flat" cmpd="sng" algn="ctr">
              <a:solidFill>
                <a:srgbClr val="66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en-US" sz="1600" dirty="0" err="1">
                  <a:solidFill>
                    <a:prstClr val="black"/>
                  </a:solidFill>
                </a:rPr>
                <a:t>giữ</a:t>
              </a:r>
              <a:r>
                <a:rPr lang="en-US" sz="1600" dirty="0">
                  <a:solidFill>
                    <a:prstClr val="black"/>
                  </a:solidFill>
                </a:rPr>
                <a:t> </a:t>
              </a:r>
              <a:r>
                <a:rPr lang="en-US" sz="1600" dirty="0" err="1">
                  <a:solidFill>
                    <a:prstClr val="black"/>
                  </a:solidFill>
                </a:rPr>
                <a:t>vệ</a:t>
              </a:r>
              <a:r>
                <a:rPr lang="en-US" sz="1600" dirty="0">
                  <a:solidFill>
                    <a:prstClr val="black"/>
                  </a:solidFill>
                </a:rPr>
                <a:t> </a:t>
              </a:r>
              <a:r>
                <a:rPr lang="en-US" sz="1600" dirty="0" err="1">
                  <a:solidFill>
                    <a:prstClr val="black"/>
                  </a:solidFill>
                </a:rPr>
                <a:t>sinh</a:t>
              </a:r>
              <a:r>
                <a:rPr lang="en-US" sz="1600" dirty="0">
                  <a:solidFill>
                    <a:prstClr val="black"/>
                  </a:solidFill>
                </a:rPr>
                <a:t> </a:t>
              </a:r>
              <a:r>
                <a:rPr lang="en-US" sz="1600" dirty="0" err="1">
                  <a:solidFill>
                    <a:prstClr val="black"/>
                  </a:solidFill>
                </a:rPr>
                <a:t>nhà</a:t>
              </a:r>
              <a:r>
                <a:rPr lang="en-US" sz="1600" dirty="0">
                  <a:solidFill>
                    <a:prstClr val="black"/>
                  </a:solidFill>
                </a:rPr>
                <a:t> ở </a:t>
              </a:r>
              <a:r>
                <a:rPr lang="en-US" sz="1600" dirty="0" err="1">
                  <a:solidFill>
                    <a:prstClr val="black"/>
                  </a:solidFill>
                </a:rPr>
                <a:t>và</a:t>
              </a:r>
              <a:r>
                <a:rPr lang="en-US" sz="1600" dirty="0">
                  <a:solidFill>
                    <a:prstClr val="black"/>
                  </a:solidFill>
                </a:rPr>
                <a:t> </a:t>
              </a:r>
              <a:r>
                <a:rPr lang="en-US" sz="1600" dirty="0" err="1">
                  <a:solidFill>
                    <a:prstClr val="black"/>
                  </a:solidFill>
                </a:rPr>
                <a:t>môi</a:t>
              </a:r>
              <a:r>
                <a:rPr lang="en-US" sz="1600" dirty="0">
                  <a:solidFill>
                    <a:prstClr val="black"/>
                  </a:solidFill>
                </a:rPr>
                <a:t> </a:t>
              </a:r>
              <a:r>
                <a:rPr lang="en-US" sz="1600" dirty="0" err="1">
                  <a:solidFill>
                    <a:prstClr val="black"/>
                  </a:solidFill>
                </a:rPr>
                <a:t>trường</a:t>
              </a:r>
              <a:r>
                <a:rPr lang="en-US" sz="1600" dirty="0">
                  <a:solidFill>
                    <a:prstClr val="black"/>
                  </a:solidFill>
                </a:rPr>
                <a:t> </a:t>
              </a:r>
              <a:r>
                <a:rPr lang="en-US" sz="1600" dirty="0" err="1">
                  <a:solidFill>
                    <a:prstClr val="black"/>
                  </a:solidFill>
                </a:rPr>
                <a:t>xung</a:t>
              </a:r>
              <a:r>
                <a:rPr lang="en-US" sz="1600" dirty="0">
                  <a:solidFill>
                    <a:prstClr val="black"/>
                  </a:solidFill>
                </a:rPr>
                <a:t> </a:t>
              </a:r>
              <a:r>
                <a:rPr lang="en-US" sz="1600" dirty="0" err="1">
                  <a:solidFill>
                    <a:prstClr val="black"/>
                  </a:solidFill>
                </a:rPr>
                <a:t>quanh</a:t>
              </a:r>
              <a:endPara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58" name="Rectangle 57"/>
          <p:cNvSpPr/>
          <p:nvPr/>
        </p:nvSpPr>
        <p:spPr bwMode="auto">
          <a:xfrm>
            <a:off x="3945731" y="1809750"/>
            <a:ext cx="962828" cy="1828715"/>
          </a:xfrm>
          <a:prstGeom prst="rect">
            <a:avLst/>
          </a:prstGeom>
          <a:solidFill>
            <a:srgbClr val="F8E1A6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Bệnh</a:t>
            </a:r>
            <a:r>
              <a:rPr kumimoji="0" lang="en-US" sz="2400" b="1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sốt</a:t>
            </a:r>
          </a:p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rét</a:t>
            </a: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295400" y="3486150"/>
            <a:ext cx="2743200" cy="1133251"/>
            <a:chOff x="1263286" y="2743338"/>
            <a:chExt cx="2743200" cy="1295400"/>
          </a:xfrm>
        </p:grpSpPr>
        <p:sp>
          <p:nvSpPr>
            <p:cNvPr id="12" name="Arc 11"/>
            <p:cNvSpPr/>
            <p:nvPr/>
          </p:nvSpPr>
          <p:spPr bwMode="auto">
            <a:xfrm rot="20681846">
              <a:off x="1263286" y="2743338"/>
              <a:ext cx="2743200" cy="1295400"/>
            </a:xfrm>
            <a:prstGeom prst="arc">
              <a:avLst>
                <a:gd name="adj1" fmla="val 11157580"/>
                <a:gd name="adj2" fmla="val 21398149"/>
              </a:avLst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20909558">
              <a:off x="1847047" y="2906059"/>
              <a:ext cx="1937374" cy="64936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en-US" sz="1600" dirty="0" err="1" smtClean="0">
                  <a:solidFill>
                    <a:srgbClr val="FF0000"/>
                  </a:solidFill>
                </a:rPr>
                <a:t>Đường</a:t>
              </a:r>
              <a:r>
                <a:rPr lang="en-US" sz="1600" dirty="0" smtClean="0">
                  <a:solidFill>
                    <a:srgbClr val="FF0000"/>
                  </a:solidFill>
                </a:rPr>
                <a:t> 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lây</a:t>
              </a:r>
              <a:r>
                <a:rPr lang="en-US" sz="1600" dirty="0" smtClean="0">
                  <a:solidFill>
                    <a:srgbClr val="FF0000"/>
                  </a:solidFill>
                </a:rPr>
                <a:t> 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truyền</a:t>
              </a:r>
              <a:r>
                <a:rPr lang="en-US" sz="1600" dirty="0" smtClean="0">
                  <a:solidFill>
                    <a:srgbClr val="FF0000"/>
                  </a:solidFill>
                </a:rPr>
                <a:t> 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bệnh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9" name="Rounded Rectangle 58"/>
          <p:cNvSpPr/>
          <p:nvPr/>
        </p:nvSpPr>
        <p:spPr bwMode="auto">
          <a:xfrm>
            <a:off x="228600" y="4171950"/>
            <a:ext cx="3549286" cy="836966"/>
          </a:xfrm>
          <a:prstGeom prst="roundRect">
            <a:avLst/>
          </a:prstGeom>
          <a:solidFill>
            <a:srgbClr val="FFFF99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just">
              <a:defRPr/>
            </a:pPr>
            <a:r>
              <a:rPr lang="vi-VN" sz="1600" u="sng" dirty="0">
                <a:solidFill>
                  <a:prstClr val="black"/>
                </a:solidFill>
              </a:rPr>
              <a:t>Muỗi a-nô- phen</a:t>
            </a:r>
            <a:r>
              <a:rPr lang="vi-VN" sz="1600" dirty="0">
                <a:solidFill>
                  <a:prstClr val="black"/>
                </a:solidFill>
              </a:rPr>
              <a:t> hút máu có kí sinh trùng sốt rét của người bệnh rồi truyền sang cho người lành.</a:t>
            </a:r>
            <a:endParaRPr lang="en-US" sz="16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8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" grpId="0" animBg="1"/>
      <p:bldP spid="47" grpId="0" animBg="1"/>
      <p:bldP spid="54" grpId="0" animBg="1"/>
      <p:bldP spid="5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16"/>
          <p:cNvSpPr txBox="1">
            <a:spLocks noChangeArrowheads="1"/>
          </p:cNvSpPr>
          <p:nvPr/>
        </p:nvSpPr>
        <p:spPr bwMode="auto">
          <a:xfrm>
            <a:off x="914400" y="2914651"/>
            <a:ext cx="7162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1809750"/>
            <a:ext cx="8229600" cy="1785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Sốt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rét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bệnh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truyền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nhiễm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do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kí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gây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ra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.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Bệnh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sốt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rét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thuốc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chữa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thuốc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phòng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just"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-19050"/>
            <a:ext cx="6019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00" u="sng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600" u="sng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sng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600" u="sng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12: </a:t>
            </a: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26)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3330894"/>
            <a:ext cx="80772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*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gậy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4178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0" name="WordArt 8"/>
          <p:cNvSpPr>
            <a:spLocks noChangeArrowheads="1" noChangeShapeType="1" noTextEdit="1"/>
          </p:cNvSpPr>
          <p:nvPr/>
        </p:nvSpPr>
        <p:spPr bwMode="auto">
          <a:xfrm>
            <a:off x="1970722" y="2876550"/>
            <a:ext cx="5457825" cy="58975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>
                <a:solidFill>
                  <a:srgbClr val="1F09C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j-lt"/>
                <a:cs typeface="Times New Roman"/>
              </a:rPr>
              <a:t>Chúc các em chăm ngoan học giỏi .</a:t>
            </a:r>
          </a:p>
        </p:txBody>
      </p:sp>
      <p:sp>
        <p:nvSpPr>
          <p:cNvPr id="11" name="WordArt 8"/>
          <p:cNvSpPr>
            <a:spLocks noChangeArrowheads="1" noChangeShapeType="1" noTextEdit="1"/>
          </p:cNvSpPr>
          <p:nvPr/>
        </p:nvSpPr>
        <p:spPr bwMode="auto">
          <a:xfrm>
            <a:off x="1516856" y="1657350"/>
            <a:ext cx="6224588" cy="369776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ArchUp">
              <a:avLst/>
            </a:prstTxWarp>
          </a:bodyPr>
          <a:lstStyle/>
          <a:p>
            <a:pPr algn="ctr"/>
            <a:r>
              <a:rPr lang="en-US" sz="2700" b="1" kern="10" smtClean="0">
                <a:solidFill>
                  <a:srgbClr val="1F09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Trân trọng cảm ơn các thầy, cô giáo!</a:t>
            </a:r>
            <a:endParaRPr lang="vi-VN" sz="2700" b="1" kern="10">
              <a:solidFill>
                <a:srgbClr val="1F09C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lt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30733" y="353020"/>
            <a:ext cx="46596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 học kết thúc</a:t>
            </a:r>
            <a:endParaRPr lang="en-US" sz="4400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5" descr="A02102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</a:blip>
          <a:srcRect/>
          <a:stretch>
            <a:fillRect/>
          </a:stretch>
        </p:blipFill>
        <p:spPr bwMode="auto">
          <a:xfrm>
            <a:off x="-76200" y="57150"/>
            <a:ext cx="1593056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A0210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</a:blip>
          <a:srcRect/>
          <a:stretch>
            <a:fillRect/>
          </a:stretch>
        </p:blipFill>
        <p:spPr bwMode="auto">
          <a:xfrm>
            <a:off x="7391400" y="0"/>
            <a:ext cx="1752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flowerba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4344714"/>
            <a:ext cx="636984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1 (1567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6200" y="3248942"/>
            <a:ext cx="1219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Floral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848600" y="3697014"/>
            <a:ext cx="1066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716763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697" y="1722739"/>
            <a:ext cx="8182364" cy="1225929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2130" y="930"/>
            <a:ext cx="9214618" cy="7400033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69151" y="577913"/>
            <a:ext cx="4561601" cy="2769870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1297" y="1450219"/>
            <a:ext cx="4995822" cy="2207669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35172" y="3329737"/>
            <a:ext cx="4310210" cy="1805444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8" y="3509159"/>
            <a:ext cx="1713880" cy="171388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5393" y="1924479"/>
            <a:ext cx="1807706" cy="169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5818" y="1615207"/>
            <a:ext cx="1973243" cy="184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328" y="1844234"/>
            <a:ext cx="1713880" cy="171388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849" y="1272940"/>
            <a:ext cx="2285174" cy="22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786032" y="3181129"/>
            <a:ext cx="4830099" cy="2041909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722" y="3347784"/>
            <a:ext cx="2212800" cy="187525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481" y="3266816"/>
            <a:ext cx="1723045" cy="1943284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76" y="3117345"/>
            <a:ext cx="2025449" cy="2025449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9971" y="69354"/>
            <a:ext cx="614892" cy="662525"/>
          </a:xfrm>
          <a:prstGeom prst="rect">
            <a:avLst/>
          </a:prstGeom>
        </p:spPr>
      </p:pic>
      <p:pic>
        <p:nvPicPr>
          <p:cNvPr id="35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4754" y="70485"/>
            <a:ext cx="630048" cy="653864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9811" y="73312"/>
            <a:ext cx="608396" cy="632213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9590" y="73312"/>
            <a:ext cx="608396" cy="632213"/>
          </a:xfrm>
          <a:prstGeom prst="rect">
            <a:avLst/>
          </a:prstGeom>
        </p:spPr>
      </p:pic>
      <p:sp>
        <p:nvSpPr>
          <p:cNvPr id="3" name="Rectangle 2">
            <a:hlinkClick r:id="rId26" action="ppaction://hlinksldjump"/>
          </p:cNvPr>
          <p:cNvSpPr/>
          <p:nvPr/>
        </p:nvSpPr>
        <p:spPr>
          <a:xfrm>
            <a:off x="44557" y="4646564"/>
            <a:ext cx="1147954" cy="460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7152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9050"/>
            <a:ext cx="9141486" cy="51420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2336" y="177847"/>
            <a:ext cx="7872791" cy="7907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 defTabSz="685595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88137" y="3422128"/>
            <a:ext cx="3511582" cy="7155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 defTabSz="685595"/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4002" y="3438344"/>
            <a:ext cx="3511582" cy="9622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595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96386" y="2106507"/>
            <a:ext cx="3511582" cy="7552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595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003" y="2060554"/>
            <a:ext cx="3511582" cy="7155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595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00539" y="2031889"/>
            <a:ext cx="818854" cy="82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22632" y="2056299"/>
            <a:ext cx="818854" cy="82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00539" y="3364963"/>
            <a:ext cx="818854" cy="82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137150" y="3410600"/>
            <a:ext cx="1004336" cy="88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2706" y="1717390"/>
            <a:ext cx="3625997" cy="367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54" y="4293284"/>
            <a:ext cx="1887339" cy="79056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21727" y="177848"/>
            <a:ext cx="6212360" cy="5769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595"/>
            <a:r>
              <a:rPr lang="en-US" sz="3300" dirty="0" err="1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00" dirty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300" dirty="0">
              <a:solidFill>
                <a:srgbClr val="E94A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071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7" y="708"/>
            <a:ext cx="9141486" cy="5142086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90788" y="4266372"/>
            <a:ext cx="2153789" cy="9105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2336" y="177848"/>
            <a:ext cx="7872791" cy="9540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595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22081" y="3652469"/>
            <a:ext cx="3511582" cy="7515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595"/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3440037"/>
            <a:ext cx="3637178" cy="9640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595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2114550"/>
            <a:ext cx="3511582" cy="7076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595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6800" y="2190532"/>
            <a:ext cx="3642866" cy="7726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595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48470" y="2129428"/>
            <a:ext cx="818854" cy="82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829346" y="2038350"/>
            <a:ext cx="818854" cy="82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859739" y="3636950"/>
            <a:ext cx="818854" cy="82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368264" y="3638550"/>
            <a:ext cx="1004336" cy="88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2281" y="1733550"/>
            <a:ext cx="3730735" cy="34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157579" y="103363"/>
            <a:ext cx="7366987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595"/>
            <a:r>
              <a:rPr lang="en-US" sz="3300" dirty="0" err="1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00" dirty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300" dirty="0">
              <a:solidFill>
                <a:srgbClr val="E94A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525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7" y="708"/>
            <a:ext cx="9141486" cy="5142086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6" y="4051873"/>
            <a:ext cx="1764641" cy="107151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2336" y="177848"/>
            <a:ext cx="7872791" cy="14328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595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12983" y="2408856"/>
            <a:ext cx="3733095" cy="10010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595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8996" y="3675992"/>
            <a:ext cx="3511582" cy="6686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595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2336" y="2454952"/>
            <a:ext cx="3511582" cy="7447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595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913566" y="2408856"/>
            <a:ext cx="818854" cy="82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882027" y="3581131"/>
            <a:ext cx="818854" cy="82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243910" y="2527265"/>
            <a:ext cx="1004336" cy="88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9124" y="1078848"/>
            <a:ext cx="4185067" cy="424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64413" y="313015"/>
            <a:ext cx="7628184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595"/>
            <a:r>
              <a:rPr lang="en-US" sz="3300" dirty="0" err="1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00" dirty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300" dirty="0" smtClean="0">
                <a:solidFill>
                  <a:srgbClr val="E94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300" dirty="0">
              <a:solidFill>
                <a:srgbClr val="E94A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470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7" y="708"/>
            <a:ext cx="9141486" cy="5142086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543" y="3999783"/>
            <a:ext cx="2474261" cy="10933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2336" y="177847"/>
            <a:ext cx="7872791" cy="1400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595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433" y="3588313"/>
            <a:ext cx="3511582" cy="712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595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sz="2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595"/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vi-ta-min.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93062" y="2452300"/>
            <a:ext cx="3511582" cy="6582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595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vi-ta-min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7028" y="2452300"/>
            <a:ext cx="3511582" cy="6464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595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vi-ta-min.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53146" y="2348858"/>
            <a:ext cx="818854" cy="82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59947" y="2338367"/>
            <a:ext cx="818854" cy="82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783516" y="3588312"/>
            <a:ext cx="1004336" cy="88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8315" y="1397476"/>
            <a:ext cx="3873557" cy="392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64413" y="313015"/>
            <a:ext cx="7595534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595"/>
            <a:r>
              <a:rPr lang="en-US" sz="33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3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vi-ta-min </a:t>
            </a:r>
            <a:r>
              <a:rPr lang="en-US" sz="33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8293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22" descr="BALLOON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7788" y="54"/>
            <a:ext cx="1446212" cy="157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47800" y="-42800"/>
            <a:ext cx="601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/>
            <a:r>
              <a:rPr lang="en-US" sz="30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0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000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1" y="940597"/>
            <a:ext cx="6629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26)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6" descr="anoph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899" y="1581150"/>
            <a:ext cx="4381501" cy="308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88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19050"/>
            <a:ext cx="5936673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7400" y="257235"/>
            <a:ext cx="3200400" cy="452431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lây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0843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6349</TotalTime>
  <Words>1103</Words>
  <Application>Microsoft Office PowerPoint</Application>
  <PresentationFormat>On-screen Show (16:9)</PresentationFormat>
  <Paragraphs>124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1_Default Design</vt:lpstr>
      <vt:lpstr>Office Theme</vt:lpstr>
      <vt:lpstr>Default Design</vt:lpstr>
      <vt:lpstr>3_Default Design</vt:lpstr>
      <vt:lpstr>8_Office Theme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Nguyễn Thị Ngọc Điệp</dc:creator>
  <cp:lastModifiedBy>Admin</cp:lastModifiedBy>
  <cp:revision>765</cp:revision>
  <dcterms:created xsi:type="dcterms:W3CDTF">2009-10-12T14:06:33Z</dcterms:created>
  <dcterms:modified xsi:type="dcterms:W3CDTF">2023-10-13T03:07:11Z</dcterms:modified>
</cp:coreProperties>
</file>