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  <p:sldMasterId id="2147483773" r:id="rId2"/>
  </p:sldMasterIdLst>
  <p:notesMasterIdLst>
    <p:notesMasterId r:id="rId13"/>
  </p:notesMasterIdLst>
  <p:sldIdLst>
    <p:sldId id="269" r:id="rId3"/>
    <p:sldId id="262" r:id="rId4"/>
    <p:sldId id="272" r:id="rId5"/>
    <p:sldId id="261" r:id="rId6"/>
    <p:sldId id="264" r:id="rId7"/>
    <p:sldId id="265" r:id="rId8"/>
    <p:sldId id="267" r:id="rId9"/>
    <p:sldId id="273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33"/>
    <a:srgbClr val="28606A"/>
    <a:srgbClr val="F2484B"/>
    <a:srgbClr val="FCDE93"/>
    <a:srgbClr val="B44035"/>
    <a:srgbClr val="674EA7"/>
    <a:srgbClr val="0AC2C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300" y="-36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9119A-B4EC-4E80-B10A-88F69FCBDC12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44A9B-C82C-46B5-9519-A34113F6F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390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4" name="Google Shape;7784;g8242a9dda6_0_1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5" name="Google Shape;7785;g8242a9dda6_0_1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1700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4" name="Google Shape;7784;g8242a9dda6_0_1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5" name="Google Shape;7785;g8242a9dda6_0_1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1700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2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" name="Google Shape;2372;p11"/>
          <p:cNvSpPr txBox="1">
            <a:spLocks noGrp="1"/>
          </p:cNvSpPr>
          <p:nvPr>
            <p:ph type="title"/>
          </p:nvPr>
        </p:nvSpPr>
        <p:spPr>
          <a:xfrm>
            <a:off x="6523200" y="720000"/>
            <a:ext cx="4708800" cy="57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73" name="Google Shape;2373;p11"/>
          <p:cNvSpPr txBox="1">
            <a:spLocks noGrp="1"/>
          </p:cNvSpPr>
          <p:nvPr>
            <p:ph type="subTitle" idx="1"/>
          </p:nvPr>
        </p:nvSpPr>
        <p:spPr>
          <a:xfrm>
            <a:off x="2293800" y="1002208"/>
            <a:ext cx="2989200" cy="87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374" name="Google Shape;2374;p11"/>
          <p:cNvSpPr txBox="1">
            <a:spLocks noGrp="1"/>
          </p:cNvSpPr>
          <p:nvPr>
            <p:ph type="title" idx="2"/>
          </p:nvPr>
        </p:nvSpPr>
        <p:spPr>
          <a:xfrm>
            <a:off x="1381760" y="1223600"/>
            <a:ext cx="460000" cy="4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75" name="Google Shape;2375;p11"/>
          <p:cNvSpPr txBox="1">
            <a:spLocks noGrp="1"/>
          </p:cNvSpPr>
          <p:nvPr>
            <p:ph type="subTitle" idx="3"/>
          </p:nvPr>
        </p:nvSpPr>
        <p:spPr>
          <a:xfrm>
            <a:off x="2293800" y="3831600"/>
            <a:ext cx="2989200" cy="87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376" name="Google Shape;2376;p11"/>
          <p:cNvSpPr txBox="1">
            <a:spLocks noGrp="1"/>
          </p:cNvSpPr>
          <p:nvPr>
            <p:ph type="title" idx="4"/>
          </p:nvPr>
        </p:nvSpPr>
        <p:spPr>
          <a:xfrm>
            <a:off x="1381763" y="4053000"/>
            <a:ext cx="460000" cy="4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77" name="Google Shape;2377;p11"/>
          <p:cNvSpPr txBox="1">
            <a:spLocks noGrp="1"/>
          </p:cNvSpPr>
          <p:nvPr>
            <p:ph type="subTitle" idx="5"/>
          </p:nvPr>
        </p:nvSpPr>
        <p:spPr>
          <a:xfrm>
            <a:off x="2293804" y="2411000"/>
            <a:ext cx="2989200" cy="87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378" name="Google Shape;2378;p11"/>
          <p:cNvSpPr txBox="1">
            <a:spLocks noGrp="1"/>
          </p:cNvSpPr>
          <p:nvPr>
            <p:ph type="title" idx="6"/>
          </p:nvPr>
        </p:nvSpPr>
        <p:spPr>
          <a:xfrm>
            <a:off x="1381753" y="2632400"/>
            <a:ext cx="460000" cy="4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79" name="Google Shape;2379;p11"/>
          <p:cNvSpPr txBox="1">
            <a:spLocks noGrp="1"/>
          </p:cNvSpPr>
          <p:nvPr>
            <p:ph type="subTitle" idx="7"/>
          </p:nvPr>
        </p:nvSpPr>
        <p:spPr>
          <a:xfrm>
            <a:off x="2293800" y="5228600"/>
            <a:ext cx="2989200" cy="87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380" name="Google Shape;2380;p11"/>
          <p:cNvSpPr txBox="1">
            <a:spLocks noGrp="1"/>
          </p:cNvSpPr>
          <p:nvPr>
            <p:ph type="title" idx="8"/>
          </p:nvPr>
        </p:nvSpPr>
        <p:spPr>
          <a:xfrm>
            <a:off x="1381763" y="5414600"/>
            <a:ext cx="460000" cy="4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953085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E9FCE3"/>
        </a:solidFill>
        <a:effectLst/>
      </p:bgPr>
    </p:bg>
    <p:spTree>
      <p:nvGrpSpPr>
        <p:cNvPr id="1" name="Shape 3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0" name="Google Shape;3490;p14"/>
          <p:cNvSpPr txBox="1">
            <a:spLocks noGrp="1"/>
          </p:cNvSpPr>
          <p:nvPr>
            <p:ph type="title"/>
          </p:nvPr>
        </p:nvSpPr>
        <p:spPr>
          <a:xfrm>
            <a:off x="3311200" y="1754300"/>
            <a:ext cx="5569600" cy="193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491" name="Google Shape;3491;p14"/>
          <p:cNvSpPr txBox="1">
            <a:spLocks noGrp="1"/>
          </p:cNvSpPr>
          <p:nvPr>
            <p:ph type="subTitle" idx="1"/>
          </p:nvPr>
        </p:nvSpPr>
        <p:spPr>
          <a:xfrm>
            <a:off x="3971000" y="4115300"/>
            <a:ext cx="4250000" cy="98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2562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Title + Design 2">
    <p:spTree>
      <p:nvGrpSpPr>
        <p:cNvPr id="1" name="Shape 6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1" name="Google Shape;7191;p28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57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3535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bg>
      <p:bgPr>
        <a:solidFill>
          <a:srgbClr val="E9FCE3"/>
        </a:solidFill>
        <a:effectLst/>
      </p:bgPr>
    </p:bg>
    <p:spTree>
      <p:nvGrpSpPr>
        <p:cNvPr id="1" name="Shape 1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Google Shape;1576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57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77" name="Google Shape;1577;p7"/>
          <p:cNvSpPr txBox="1">
            <a:spLocks noGrp="1"/>
          </p:cNvSpPr>
          <p:nvPr>
            <p:ph type="title" idx="2"/>
          </p:nvPr>
        </p:nvSpPr>
        <p:spPr>
          <a:xfrm>
            <a:off x="4888133" y="1935617"/>
            <a:ext cx="2415600" cy="4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78" name="Google Shape;1578;p7"/>
          <p:cNvSpPr txBox="1">
            <a:spLocks noGrp="1"/>
          </p:cNvSpPr>
          <p:nvPr>
            <p:ph type="title" idx="3"/>
          </p:nvPr>
        </p:nvSpPr>
        <p:spPr>
          <a:xfrm>
            <a:off x="8526600" y="1935633"/>
            <a:ext cx="2144000" cy="4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79" name="Google Shape;1579;p7"/>
          <p:cNvSpPr txBox="1">
            <a:spLocks noGrp="1"/>
          </p:cNvSpPr>
          <p:nvPr>
            <p:ph type="title" idx="4"/>
          </p:nvPr>
        </p:nvSpPr>
        <p:spPr>
          <a:xfrm>
            <a:off x="1394500" y="1935617"/>
            <a:ext cx="2415600" cy="43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80" name="Google Shape;1580;p7"/>
          <p:cNvSpPr txBox="1">
            <a:spLocks noGrp="1"/>
          </p:cNvSpPr>
          <p:nvPr>
            <p:ph type="subTitle" idx="1"/>
          </p:nvPr>
        </p:nvSpPr>
        <p:spPr>
          <a:xfrm>
            <a:off x="4462600" y="2740367"/>
            <a:ext cx="3266800" cy="337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butus Slab"/>
                <a:ea typeface="Arbutus Slab"/>
                <a:cs typeface="Arbutus Slab"/>
                <a:sym typeface="Arbutus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581" name="Google Shape;1581;p7"/>
          <p:cNvSpPr txBox="1">
            <a:spLocks noGrp="1"/>
          </p:cNvSpPr>
          <p:nvPr>
            <p:ph type="subTitle" idx="5"/>
          </p:nvPr>
        </p:nvSpPr>
        <p:spPr>
          <a:xfrm>
            <a:off x="7965200" y="2740367"/>
            <a:ext cx="3266800" cy="337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butus Slab"/>
                <a:ea typeface="Arbutus Slab"/>
                <a:cs typeface="Arbutus Slab"/>
                <a:sym typeface="Arbutus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582" name="Google Shape;1582;p7"/>
          <p:cNvSpPr txBox="1">
            <a:spLocks noGrp="1"/>
          </p:cNvSpPr>
          <p:nvPr>
            <p:ph type="subTitle" idx="6"/>
          </p:nvPr>
        </p:nvSpPr>
        <p:spPr>
          <a:xfrm>
            <a:off x="968900" y="2740367"/>
            <a:ext cx="3266800" cy="337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butus Slab"/>
                <a:ea typeface="Arbutus Slab"/>
                <a:cs typeface="Arbutus Slab"/>
                <a:sym typeface="Arbutus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68592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6527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7369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239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064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92501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6616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381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10899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35622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03911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7"/>
            <a:ext cx="27432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7"/>
            <a:ext cx="80264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711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3E873A-7E25-448F-8777-57434756BED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D514FC5-BBC1-45C3-BC66-4CA5C3CA5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7B7E3314-40B5-466F-8A9F-52168BB530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FAE94F84-AA93-4FE3-91F4-84F014E8029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72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645264" y="942927"/>
            <a:ext cx="7211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b="1" dirty="0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 err="1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b="1" dirty="0" err="1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 2021     </a:t>
            </a:r>
            <a:endParaRPr lang="en-US" sz="3200" b="1" dirty="0">
              <a:solidFill>
                <a:srgbClr val="28606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95174" y="1589258"/>
            <a:ext cx="1565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 smtClean="0">
                <a:solidFill>
                  <a:srgbClr val="28606A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b="1" dirty="0" smtClean="0">
              <a:solidFill>
                <a:srgbClr val="28606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02369" y="2048020"/>
            <a:ext cx="3540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0310" y="216096"/>
            <a:ext cx="9990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491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2463812"/>
            <a:ext cx="12192000" cy="1354217"/>
          </a:xfrm>
          <a:prstGeom prst="rect">
            <a:avLst/>
          </a:prstGeom>
          <a:noFill/>
        </p:spPr>
        <p:txBody>
          <a:bodyPr wrap="square" lIns="121914" tIns="60957" rIns="121914" bIns="60957" rtlCol="0">
            <a:spAutoFit/>
          </a:bodyPr>
          <a:lstStyle/>
          <a:p>
            <a:pPr defTabSz="1219140"/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EM HỌC TỐT!</a:t>
            </a:r>
          </a:p>
        </p:txBody>
      </p:sp>
    </p:spTree>
    <p:extLst>
      <p:ext uri="{BB962C8B-B14F-4D97-AF65-F5344CB8AC3E}">
        <p14:creationId xmlns:p14="http://schemas.microsoft.com/office/powerpoint/2010/main" xmlns="" val="2667068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9497" y="507295"/>
            <a:ext cx="31519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33"/>
          <p:cNvSpPr txBox="1">
            <a:spLocks noChangeArrowheads="1"/>
          </p:cNvSpPr>
          <p:nvPr/>
        </p:nvSpPr>
        <p:spPr bwMode="auto">
          <a:xfrm>
            <a:off x="1565644" y="1708479"/>
            <a:ext cx="19078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367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1488202" y="2694115"/>
            <a:ext cx="15741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120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35"/>
          <p:cNvSpPr>
            <a:spLocks noChangeShapeType="1"/>
          </p:cNvSpPr>
          <p:nvPr/>
        </p:nvSpPr>
        <p:spPr bwMode="auto">
          <a:xfrm>
            <a:off x="1382137" y="3525112"/>
            <a:ext cx="1290725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3600" b="1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1082750" y="2306628"/>
            <a:ext cx="6359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3606519" y="1708478"/>
            <a:ext cx="12696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487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3590540" y="2694115"/>
            <a:ext cx="11286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302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35"/>
          <p:cNvSpPr>
            <a:spLocks noChangeShapeType="1"/>
          </p:cNvSpPr>
          <p:nvPr/>
        </p:nvSpPr>
        <p:spPr bwMode="auto">
          <a:xfrm>
            <a:off x="3606519" y="3554816"/>
            <a:ext cx="1058077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3600" b="1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3147111" y="2173705"/>
            <a:ext cx="8464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33"/>
          <p:cNvSpPr txBox="1">
            <a:spLocks noChangeArrowheads="1"/>
          </p:cNvSpPr>
          <p:nvPr/>
        </p:nvSpPr>
        <p:spPr bwMode="auto">
          <a:xfrm>
            <a:off x="6558075" y="1738790"/>
            <a:ext cx="8003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6579771" y="2692518"/>
            <a:ext cx="957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35"/>
          <p:cNvSpPr>
            <a:spLocks noChangeShapeType="1"/>
          </p:cNvSpPr>
          <p:nvPr/>
        </p:nvSpPr>
        <p:spPr bwMode="auto">
          <a:xfrm>
            <a:off x="6300329" y="3511661"/>
            <a:ext cx="1236464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srgbClr val="F2484B"/>
              </a:solidFill>
              <a:latin typeface="+mj-lt"/>
            </a:endParaRP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5943716" y="2259736"/>
            <a:ext cx="562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9170342" y="1778815"/>
            <a:ext cx="13971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108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9207566" y="2666854"/>
            <a:ext cx="135987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75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35"/>
          <p:cNvSpPr>
            <a:spLocks noChangeShapeType="1"/>
          </p:cNvSpPr>
          <p:nvPr/>
        </p:nvSpPr>
        <p:spPr bwMode="auto">
          <a:xfrm>
            <a:off x="9437077" y="3552715"/>
            <a:ext cx="1032372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4800">
              <a:solidFill>
                <a:srgbClr val="F2484B"/>
              </a:solidFill>
              <a:latin typeface="+mj-lt"/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8417981" y="2427424"/>
            <a:ext cx="6995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altLang="en-US" sz="4800" b="1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07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9497" y="507295"/>
            <a:ext cx="31519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33"/>
          <p:cNvSpPr txBox="1">
            <a:spLocks noChangeArrowheads="1"/>
          </p:cNvSpPr>
          <p:nvPr/>
        </p:nvSpPr>
        <p:spPr bwMode="auto">
          <a:xfrm>
            <a:off x="1565644" y="1708479"/>
            <a:ext cx="19078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367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1488202" y="2694115"/>
            <a:ext cx="15741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120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35"/>
          <p:cNvSpPr>
            <a:spLocks noChangeShapeType="1"/>
          </p:cNvSpPr>
          <p:nvPr/>
        </p:nvSpPr>
        <p:spPr bwMode="auto">
          <a:xfrm>
            <a:off x="1382137" y="3525112"/>
            <a:ext cx="1290725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3600" b="1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1082750" y="2306628"/>
            <a:ext cx="6359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2065266" y="3552715"/>
            <a:ext cx="4130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" name="Text Box 38"/>
          <p:cNvSpPr txBox="1">
            <a:spLocks noChangeArrowheads="1"/>
          </p:cNvSpPr>
          <p:nvPr/>
        </p:nvSpPr>
        <p:spPr bwMode="auto">
          <a:xfrm>
            <a:off x="1763193" y="3539874"/>
            <a:ext cx="4851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altLang="en-US" sz="4800" b="1" dirty="0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39"/>
          <p:cNvSpPr txBox="1">
            <a:spLocks noChangeArrowheads="1"/>
          </p:cNvSpPr>
          <p:nvPr/>
        </p:nvSpPr>
        <p:spPr bwMode="auto">
          <a:xfrm>
            <a:off x="1400730" y="3529411"/>
            <a:ext cx="4345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altLang="en-US" sz="4800" b="1" dirty="0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3606519" y="1708478"/>
            <a:ext cx="12696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487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3590540" y="2694115"/>
            <a:ext cx="11286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302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35"/>
          <p:cNvSpPr>
            <a:spLocks noChangeShapeType="1"/>
          </p:cNvSpPr>
          <p:nvPr/>
        </p:nvSpPr>
        <p:spPr bwMode="auto">
          <a:xfrm>
            <a:off x="3606519" y="3554816"/>
            <a:ext cx="1058077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3600" b="1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3147111" y="2173705"/>
            <a:ext cx="8464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4190630" y="3591059"/>
            <a:ext cx="4232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altLang="en-US" sz="4800" b="1" dirty="0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38"/>
          <p:cNvSpPr txBox="1">
            <a:spLocks noChangeArrowheads="1"/>
          </p:cNvSpPr>
          <p:nvPr/>
        </p:nvSpPr>
        <p:spPr bwMode="auto">
          <a:xfrm>
            <a:off x="3859756" y="3586581"/>
            <a:ext cx="5432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altLang="en-US" sz="4800" b="1" dirty="0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3519455" y="3603358"/>
            <a:ext cx="4714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altLang="en-US" sz="4800" b="1" dirty="0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33"/>
          <p:cNvSpPr txBox="1">
            <a:spLocks noChangeArrowheads="1"/>
          </p:cNvSpPr>
          <p:nvPr/>
        </p:nvSpPr>
        <p:spPr bwMode="auto">
          <a:xfrm>
            <a:off x="6558075" y="1738790"/>
            <a:ext cx="8003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6579771" y="2692518"/>
            <a:ext cx="957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35"/>
          <p:cNvSpPr>
            <a:spLocks noChangeShapeType="1"/>
          </p:cNvSpPr>
          <p:nvPr/>
        </p:nvSpPr>
        <p:spPr bwMode="auto">
          <a:xfrm>
            <a:off x="6300329" y="3511661"/>
            <a:ext cx="1236464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2400">
              <a:solidFill>
                <a:srgbClr val="F2484B"/>
              </a:solidFill>
              <a:latin typeface="Franklin Gothic Book"/>
            </a:endParaRP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5943716" y="2259736"/>
            <a:ext cx="562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6853114" y="3560391"/>
            <a:ext cx="4232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6224953" y="3563319"/>
            <a:ext cx="930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smtClean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altLang="en-US" sz="4800" b="1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9170342" y="1778815"/>
            <a:ext cx="13971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108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9207566" y="2666854"/>
            <a:ext cx="135987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75</a:t>
            </a:r>
            <a:endParaRPr lang="en-US" altLang="en-US" sz="4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35"/>
          <p:cNvSpPr>
            <a:spLocks noChangeShapeType="1"/>
          </p:cNvSpPr>
          <p:nvPr/>
        </p:nvSpPr>
        <p:spPr bwMode="auto">
          <a:xfrm>
            <a:off x="9437077" y="3552715"/>
            <a:ext cx="1032372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4800">
              <a:solidFill>
                <a:srgbClr val="F2484B"/>
              </a:solidFill>
              <a:latin typeface="Franklin Gothic Book"/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8417981" y="2427424"/>
            <a:ext cx="6995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altLang="en-US" sz="4800" b="1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9954152" y="3603357"/>
            <a:ext cx="4232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altLang="en-US" sz="4800" b="1" dirty="0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9614034" y="3590938"/>
            <a:ext cx="3392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altLang="en-US" sz="4800" b="1" dirty="0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39"/>
          <p:cNvSpPr txBox="1">
            <a:spLocks noChangeArrowheads="1"/>
          </p:cNvSpPr>
          <p:nvPr/>
        </p:nvSpPr>
        <p:spPr bwMode="auto">
          <a:xfrm>
            <a:off x="9284677" y="3586580"/>
            <a:ext cx="3321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800" b="1" dirty="0" smtClean="0">
                <a:solidFill>
                  <a:srgbClr val="F2484B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altLang="en-US" sz="4800" b="1" dirty="0">
              <a:solidFill>
                <a:srgbClr val="F2484B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330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288049" y="311026"/>
            <a:ext cx="55146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+mj-lt"/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 2: </a:t>
            </a:r>
            <a:r>
              <a:rPr lang="en-US" sz="4000" b="1" dirty="0" err="1" smtClean="0">
                <a:solidFill>
                  <a:srgbClr val="0070C0"/>
                </a:solidFill>
                <a:latin typeface="+mj-lt"/>
              </a:rPr>
              <a:t>Đặt</a:t>
            </a:r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+mj-lt"/>
              </a:rPr>
              <a:t>tính</a:t>
            </a:r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+mj-lt"/>
              </a:rPr>
              <a:t>rồi</a:t>
            </a:r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+mj-lt"/>
              </a:rPr>
              <a:t>tính</a:t>
            </a:r>
            <a:endParaRPr lang="en-US" sz="4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625379" y="1538391"/>
            <a:ext cx="3866543" cy="58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 smtClean="0">
                <a:solidFill>
                  <a:srgbClr val="28606A"/>
                </a:solidFill>
                <a:latin typeface="+mj-lt"/>
                <a:cs typeface="Times New Roman" panose="02020603050405020304" pitchFamily="18" charset="0"/>
              </a:rPr>
              <a:t>367 + 125 </a:t>
            </a:r>
            <a:endParaRPr lang="en-US" altLang="en-US" sz="3600" b="1" dirty="0">
              <a:solidFill>
                <a:srgbClr val="28606A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1384228" y="2729083"/>
            <a:ext cx="2539387" cy="71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367</a:t>
            </a:r>
            <a:endParaRPr lang="en-US" altLang="en-US" sz="3600" b="1" dirty="0">
              <a:solidFill>
                <a:srgbClr val="3333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1336744" y="3629513"/>
            <a:ext cx="2230145" cy="71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125</a:t>
            </a:r>
            <a:endParaRPr lang="en-US" altLang="en-US" sz="3600" b="1" dirty="0">
              <a:solidFill>
                <a:srgbClr val="3333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8" name="Line 35"/>
          <p:cNvSpPr>
            <a:spLocks noChangeShapeType="1"/>
          </p:cNvSpPr>
          <p:nvPr/>
        </p:nvSpPr>
        <p:spPr bwMode="auto">
          <a:xfrm>
            <a:off x="1335677" y="4313304"/>
            <a:ext cx="1085752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2800">
              <a:solidFill>
                <a:srgbClr val="F2484B"/>
              </a:solidFill>
              <a:latin typeface="+mj-lt"/>
            </a:endParaRP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913513" y="3199316"/>
            <a:ext cx="423231" cy="8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1905616" y="4399094"/>
            <a:ext cx="423231" cy="587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2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1609523" y="4399095"/>
            <a:ext cx="407875" cy="587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9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3969395" y="1380734"/>
            <a:ext cx="296261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60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3340544" y="1567611"/>
            <a:ext cx="4079383" cy="58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 smtClean="0">
                <a:solidFill>
                  <a:srgbClr val="28606A"/>
                </a:solidFill>
                <a:latin typeface="+mj-lt"/>
                <a:cs typeface="Times New Roman" panose="02020603050405020304" pitchFamily="18" charset="0"/>
              </a:rPr>
              <a:t>  487 + 130 </a:t>
            </a:r>
            <a:endParaRPr lang="en-US" altLang="en-US" sz="3600" b="1" dirty="0">
              <a:solidFill>
                <a:srgbClr val="28606A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4203887" y="3537853"/>
            <a:ext cx="2539387" cy="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487</a:t>
            </a:r>
            <a:endParaRPr lang="en-US" altLang="en-US" sz="3600" b="1" dirty="0">
              <a:solidFill>
                <a:srgbClr val="3333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7" name="Text Box 34"/>
          <p:cNvSpPr txBox="1">
            <a:spLocks noChangeArrowheads="1"/>
          </p:cNvSpPr>
          <p:nvPr/>
        </p:nvSpPr>
        <p:spPr bwMode="auto">
          <a:xfrm>
            <a:off x="3947758" y="2681959"/>
            <a:ext cx="2222276" cy="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  130</a:t>
            </a:r>
            <a:endParaRPr lang="en-US" altLang="en-US" sz="3600" b="1" dirty="0">
              <a:solidFill>
                <a:srgbClr val="3333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8" name="Line 35"/>
          <p:cNvSpPr>
            <a:spLocks noChangeShapeType="1"/>
          </p:cNvSpPr>
          <p:nvPr/>
        </p:nvSpPr>
        <p:spPr bwMode="auto">
          <a:xfrm>
            <a:off x="4145983" y="4174178"/>
            <a:ext cx="1121603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3600">
              <a:solidFill>
                <a:srgbClr val="F2484B"/>
              </a:solidFill>
              <a:latin typeface="+mj-lt"/>
            </a:endParaRPr>
          </a:p>
        </p:txBody>
      </p: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3692532" y="3061915"/>
            <a:ext cx="566589" cy="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+</a:t>
            </a:r>
            <a:endParaRPr lang="en-US" altLang="en-US" sz="3600" b="1" dirty="0">
              <a:solidFill>
                <a:srgbClr val="3333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0" name="Text Box 37"/>
          <p:cNvSpPr txBox="1">
            <a:spLocks noChangeArrowheads="1"/>
          </p:cNvSpPr>
          <p:nvPr/>
        </p:nvSpPr>
        <p:spPr bwMode="auto">
          <a:xfrm>
            <a:off x="4756613" y="4283500"/>
            <a:ext cx="510973" cy="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1" name="Text Box 38"/>
          <p:cNvSpPr txBox="1">
            <a:spLocks noChangeArrowheads="1"/>
          </p:cNvSpPr>
          <p:nvPr/>
        </p:nvSpPr>
        <p:spPr bwMode="auto">
          <a:xfrm>
            <a:off x="4483304" y="4279768"/>
            <a:ext cx="423231" cy="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2" name="Text Box 39"/>
          <p:cNvSpPr txBox="1">
            <a:spLocks noChangeArrowheads="1"/>
          </p:cNvSpPr>
          <p:nvPr/>
        </p:nvSpPr>
        <p:spPr bwMode="auto">
          <a:xfrm>
            <a:off x="4186301" y="4273605"/>
            <a:ext cx="483337" cy="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6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3" name="Text Box 40"/>
          <p:cNvSpPr txBox="1">
            <a:spLocks noChangeArrowheads="1"/>
          </p:cNvSpPr>
          <p:nvPr/>
        </p:nvSpPr>
        <p:spPr bwMode="auto">
          <a:xfrm>
            <a:off x="10334643" y="1382946"/>
            <a:ext cx="18957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60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Text Box 38"/>
          <p:cNvSpPr txBox="1">
            <a:spLocks noChangeArrowheads="1"/>
          </p:cNvSpPr>
          <p:nvPr/>
        </p:nvSpPr>
        <p:spPr bwMode="auto">
          <a:xfrm>
            <a:off x="1202806" y="4399096"/>
            <a:ext cx="445499" cy="587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4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6397127" y="1567612"/>
            <a:ext cx="1847970" cy="58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 smtClean="0">
                <a:solidFill>
                  <a:srgbClr val="28606A"/>
                </a:solidFill>
                <a:latin typeface="+mj-lt"/>
                <a:cs typeface="Times New Roman" panose="02020603050405020304" pitchFamily="18" charset="0"/>
              </a:rPr>
              <a:t>93 + 58 </a:t>
            </a:r>
            <a:endParaRPr lang="en-US" altLang="en-US" sz="3600" b="1" dirty="0">
              <a:solidFill>
                <a:srgbClr val="28606A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6159097" y="2727239"/>
            <a:ext cx="16186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93</a:t>
            </a:r>
            <a:endParaRPr lang="en-US" altLang="en-US" sz="3600" b="1" dirty="0">
              <a:solidFill>
                <a:srgbClr val="3333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6968440" y="3440061"/>
            <a:ext cx="7852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58</a:t>
            </a:r>
            <a:endParaRPr lang="en-US" altLang="en-US" sz="3600" b="1" dirty="0">
              <a:solidFill>
                <a:srgbClr val="3333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5" name="Line 35"/>
          <p:cNvSpPr>
            <a:spLocks noChangeShapeType="1"/>
          </p:cNvSpPr>
          <p:nvPr/>
        </p:nvSpPr>
        <p:spPr bwMode="auto">
          <a:xfrm>
            <a:off x="6952889" y="4086392"/>
            <a:ext cx="800782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3600">
              <a:solidFill>
                <a:srgbClr val="F2484B"/>
              </a:solidFill>
              <a:latin typeface="+mj-lt"/>
            </a:endParaRPr>
          </a:p>
        </p:txBody>
      </p:sp>
      <p:sp>
        <p:nvSpPr>
          <p:cNvPr id="26" name="Text Box 36"/>
          <p:cNvSpPr txBox="1">
            <a:spLocks noChangeArrowheads="1"/>
          </p:cNvSpPr>
          <p:nvPr/>
        </p:nvSpPr>
        <p:spPr bwMode="auto">
          <a:xfrm>
            <a:off x="6621201" y="3133628"/>
            <a:ext cx="4232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8783058" y="1570586"/>
            <a:ext cx="2491085" cy="58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 smtClean="0">
                <a:solidFill>
                  <a:srgbClr val="28606A"/>
                </a:solidFill>
                <a:latin typeface="+mj-lt"/>
                <a:cs typeface="Times New Roman" panose="02020603050405020304" pitchFamily="18" charset="0"/>
              </a:rPr>
              <a:t>168 + 503 </a:t>
            </a:r>
            <a:endParaRPr lang="en-US" altLang="en-US" sz="3600" b="1" dirty="0">
              <a:solidFill>
                <a:srgbClr val="28606A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9309027" y="2727239"/>
            <a:ext cx="2222276" cy="62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 168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 503</a:t>
            </a:r>
            <a:endParaRPr lang="en-US" altLang="en-US" sz="3600" b="1" dirty="0">
              <a:solidFill>
                <a:srgbClr val="3333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1" name="Line 35"/>
          <p:cNvSpPr>
            <a:spLocks noChangeShapeType="1"/>
          </p:cNvSpPr>
          <p:nvPr/>
        </p:nvSpPr>
        <p:spPr bwMode="auto">
          <a:xfrm flipV="1">
            <a:off x="9534733" y="4185324"/>
            <a:ext cx="885431" cy="0"/>
          </a:xfrm>
          <a:prstGeom prst="line">
            <a:avLst/>
          </a:prstGeom>
          <a:noFill/>
          <a:ln w="38100">
            <a:solidFill>
              <a:srgbClr val="322F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3600">
              <a:solidFill>
                <a:srgbClr val="F2484B"/>
              </a:solidFill>
              <a:latin typeface="+mj-lt"/>
            </a:endParaRPr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8983761" y="3106667"/>
            <a:ext cx="846463" cy="27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+</a:t>
            </a:r>
            <a:endParaRPr lang="en-US" altLang="en-US" sz="3600" b="1" dirty="0">
              <a:solidFill>
                <a:srgbClr val="33333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12744504" y="5505586"/>
            <a:ext cx="8464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9373447" y="4295223"/>
            <a:ext cx="4321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6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7" name="Text Box 37"/>
          <p:cNvSpPr txBox="1">
            <a:spLocks noChangeArrowheads="1"/>
          </p:cNvSpPr>
          <p:nvPr/>
        </p:nvSpPr>
        <p:spPr bwMode="auto">
          <a:xfrm>
            <a:off x="7333270" y="4142765"/>
            <a:ext cx="5278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8" name="Text Box 38"/>
          <p:cNvSpPr txBox="1">
            <a:spLocks noChangeArrowheads="1"/>
          </p:cNvSpPr>
          <p:nvPr/>
        </p:nvSpPr>
        <p:spPr bwMode="auto">
          <a:xfrm>
            <a:off x="6790771" y="4175179"/>
            <a:ext cx="6911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dist"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15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9" name="Text Box 38"/>
          <p:cNvSpPr txBox="1">
            <a:spLocks noChangeArrowheads="1"/>
          </p:cNvSpPr>
          <p:nvPr/>
        </p:nvSpPr>
        <p:spPr bwMode="auto">
          <a:xfrm>
            <a:off x="9988062" y="4269343"/>
            <a:ext cx="3510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2" name="Text Box 38"/>
          <p:cNvSpPr txBox="1">
            <a:spLocks noChangeArrowheads="1"/>
          </p:cNvSpPr>
          <p:nvPr/>
        </p:nvSpPr>
        <p:spPr bwMode="auto">
          <a:xfrm>
            <a:off x="9688091" y="4277673"/>
            <a:ext cx="4872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F2484B"/>
                </a:solidFill>
                <a:latin typeface="+mj-lt"/>
                <a:cs typeface="Times New Roman" panose="02020603050405020304" pitchFamily="18" charset="0"/>
              </a:rPr>
              <a:t>7</a:t>
            </a:r>
            <a:endParaRPr lang="en-US" altLang="en-US" sz="3600" b="1" dirty="0">
              <a:solidFill>
                <a:srgbClr val="F2484B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906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 animBg="1"/>
      <p:bldP spid="39" grpId="0"/>
      <p:bldP spid="40" grpId="0"/>
      <p:bldP spid="41" grpId="0"/>
      <p:bldP spid="43" grpId="0"/>
      <p:bldP spid="45" grpId="0"/>
      <p:bldP spid="46" grpId="0"/>
      <p:bldP spid="47" grpId="0"/>
      <p:bldP spid="48" grpId="0" animBg="1"/>
      <p:bldP spid="49" grpId="0"/>
      <p:bldP spid="50" grpId="0"/>
      <p:bldP spid="51" grpId="0"/>
      <p:bldP spid="52" grpId="0"/>
      <p:bldP spid="21" grpId="0"/>
      <p:bldP spid="22" grpId="0"/>
      <p:bldP spid="23" grpId="0"/>
      <p:bldP spid="24" grpId="0"/>
      <p:bldP spid="25" grpId="0" animBg="1"/>
      <p:bldP spid="26" grpId="0"/>
      <p:bldP spid="29" grpId="0"/>
      <p:bldP spid="30" grpId="0"/>
      <p:bldP spid="31" grpId="0" animBg="1"/>
      <p:bldP spid="32" grpId="0"/>
      <p:bldP spid="42" grpId="0"/>
      <p:bldP spid="57" grpId="0"/>
      <p:bldP spid="58" grpId="0"/>
      <p:bldP spid="59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15" y="384314"/>
            <a:ext cx="9735562" cy="759687"/>
          </a:xfrm>
        </p:spPr>
        <p:txBody>
          <a:bodyPr/>
          <a:lstStyle/>
          <a:p>
            <a:r>
              <a:rPr lang="en-US" sz="4000" dirty="0" err="1" smtClean="0">
                <a:solidFill>
                  <a:srgbClr val="28606A"/>
                </a:solidFill>
                <a:latin typeface="+mj-lt"/>
              </a:rPr>
              <a:t>Bài</a:t>
            </a:r>
            <a:r>
              <a:rPr lang="en-US" sz="4000" dirty="0" smtClean="0">
                <a:solidFill>
                  <a:srgbClr val="28606A"/>
                </a:solidFill>
                <a:latin typeface="+mj-lt"/>
              </a:rPr>
              <a:t> 3: </a:t>
            </a:r>
            <a:r>
              <a:rPr lang="en-US" sz="4000" dirty="0" err="1" smtClean="0">
                <a:solidFill>
                  <a:srgbClr val="28606A"/>
                </a:solidFill>
                <a:latin typeface="+mj-lt"/>
              </a:rPr>
              <a:t>Giải</a:t>
            </a:r>
            <a:r>
              <a:rPr lang="en-US" sz="4000" dirty="0" smtClean="0">
                <a:solidFill>
                  <a:srgbClr val="28606A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28606A"/>
                </a:solidFill>
                <a:latin typeface="+mj-lt"/>
              </a:rPr>
              <a:t>bài</a:t>
            </a:r>
            <a:r>
              <a:rPr lang="en-US" sz="4000" dirty="0" smtClean="0">
                <a:solidFill>
                  <a:srgbClr val="28606A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28606A"/>
                </a:solidFill>
                <a:latin typeface="+mj-lt"/>
              </a:rPr>
              <a:t>toán</a:t>
            </a:r>
            <a:r>
              <a:rPr lang="en-US" sz="4000" dirty="0" smtClean="0">
                <a:solidFill>
                  <a:srgbClr val="28606A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28606A"/>
                </a:solidFill>
                <a:latin typeface="+mj-lt"/>
              </a:rPr>
              <a:t>theo</a:t>
            </a:r>
            <a:r>
              <a:rPr lang="en-US" sz="4000" dirty="0" smtClean="0">
                <a:solidFill>
                  <a:srgbClr val="28606A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28606A"/>
                </a:solidFill>
                <a:latin typeface="+mj-lt"/>
              </a:rPr>
              <a:t>tóm</a:t>
            </a:r>
            <a:r>
              <a:rPr lang="en-US" sz="4000" dirty="0" smtClean="0">
                <a:solidFill>
                  <a:srgbClr val="28606A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28606A"/>
                </a:solidFill>
                <a:latin typeface="+mj-lt"/>
              </a:rPr>
              <a:t>tắt</a:t>
            </a:r>
            <a:r>
              <a:rPr lang="en-US" sz="4000" dirty="0" smtClean="0">
                <a:solidFill>
                  <a:srgbClr val="28606A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28606A"/>
                </a:solidFill>
                <a:latin typeface="+mj-lt"/>
              </a:rPr>
              <a:t>sau</a:t>
            </a:r>
            <a:r>
              <a:rPr lang="en-US" sz="4000" dirty="0" smtClean="0">
                <a:solidFill>
                  <a:srgbClr val="28606A"/>
                </a:solidFill>
                <a:latin typeface="+mj-lt"/>
              </a:rPr>
              <a:t>:</a:t>
            </a:r>
            <a:endParaRPr lang="en-US" sz="4000" dirty="0">
              <a:solidFill>
                <a:srgbClr val="28606A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6613" y="2657613"/>
            <a:ext cx="37594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solidFill>
                  <a:srgbClr val="333333"/>
                </a:solidFill>
              </a:rPr>
              <a:t>Thùng thứ nhất: </a:t>
            </a:r>
            <a:endParaRPr lang="en-US" sz="4000" b="1">
              <a:solidFill>
                <a:srgbClr val="3333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6613" y="3589609"/>
            <a:ext cx="3437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solidFill>
                  <a:srgbClr val="333333"/>
                </a:solidFill>
              </a:rPr>
              <a:t>Thùng thứ hai: </a:t>
            </a:r>
            <a:endParaRPr lang="en-US" sz="4000" b="1">
              <a:solidFill>
                <a:srgbClr val="33333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6614" y="4521606"/>
            <a:ext cx="37039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333333"/>
                </a:solidFill>
              </a:rPr>
              <a:t>Cả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hai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thùng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có</a:t>
            </a:r>
            <a:r>
              <a:rPr lang="en-US" sz="4000" b="1" dirty="0" smtClean="0">
                <a:solidFill>
                  <a:srgbClr val="333333"/>
                </a:solidFill>
              </a:rPr>
              <a:t>: </a:t>
            </a:r>
            <a:endParaRPr lang="en-US" sz="4000" b="1" dirty="0">
              <a:solidFill>
                <a:srgbClr val="33333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8663" y="2674009"/>
            <a:ext cx="25458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333333"/>
                </a:solidFill>
              </a:rPr>
              <a:t> 125 </a:t>
            </a:r>
            <a:r>
              <a:rPr lang="en-US" sz="4000" b="1" dirty="0" err="1" smtClean="0">
                <a:solidFill>
                  <a:srgbClr val="333333"/>
                </a:solidFill>
              </a:rPr>
              <a:t>lít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dầu</a:t>
            </a:r>
            <a:endParaRPr lang="en-US" sz="4000" b="1" dirty="0">
              <a:solidFill>
                <a:srgbClr val="33333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9779" y="3478928"/>
            <a:ext cx="2430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333333"/>
                </a:solidFill>
              </a:rPr>
              <a:t>135 </a:t>
            </a:r>
            <a:r>
              <a:rPr lang="en-US" sz="4000" b="1" dirty="0" err="1" smtClean="0">
                <a:solidFill>
                  <a:srgbClr val="333333"/>
                </a:solidFill>
              </a:rPr>
              <a:t>lít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dầu</a:t>
            </a:r>
            <a:endParaRPr lang="en-US" sz="4000" b="1" dirty="0">
              <a:solidFill>
                <a:srgbClr val="33333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6137" y="4496786"/>
            <a:ext cx="2505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 smtClean="0">
                <a:solidFill>
                  <a:srgbClr val="333333"/>
                </a:solidFill>
              </a:rPr>
              <a:t>…. </a:t>
            </a:r>
            <a:r>
              <a:rPr lang="en-US" sz="4000" b="1" dirty="0" err="1" smtClean="0">
                <a:solidFill>
                  <a:srgbClr val="333333"/>
                </a:solidFill>
              </a:rPr>
              <a:t>lít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dầu</a:t>
            </a:r>
            <a:r>
              <a:rPr lang="en-US" sz="4000" b="1" dirty="0" smtClean="0">
                <a:solidFill>
                  <a:srgbClr val="333333"/>
                </a:solidFill>
              </a:rPr>
              <a:t> ?</a:t>
            </a:r>
            <a:endParaRPr lang="en-US" sz="4000" b="1" dirty="0">
              <a:solidFill>
                <a:srgbClr val="333333"/>
              </a:solidFill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9065651" y="1868853"/>
            <a:ext cx="2128985" cy="3441512"/>
          </a:xfrm>
          <a:prstGeom prst="flowChartMagneticDisk">
            <a:avLst/>
          </a:prstGeom>
          <a:solidFill>
            <a:srgbClr val="2860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Magnetic Disk 9"/>
          <p:cNvSpPr/>
          <p:nvPr/>
        </p:nvSpPr>
        <p:spPr>
          <a:xfrm>
            <a:off x="6936666" y="2894229"/>
            <a:ext cx="2128985" cy="3067575"/>
          </a:xfrm>
          <a:prstGeom prst="flowChartMagneticDisk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377430" y="3089507"/>
            <a:ext cx="12474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tx2"/>
                </a:solidFill>
              </a:rPr>
              <a:t>125 </a:t>
            </a:r>
            <a:r>
              <a:rPr lang="en-US" sz="3200" b="1" dirty="0" err="1" smtClean="0">
                <a:solidFill>
                  <a:schemeClr val="tx2"/>
                </a:solidFill>
              </a:rPr>
              <a:t>lít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06415" y="2110205"/>
            <a:ext cx="12474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tx2"/>
                </a:solidFill>
              </a:rPr>
              <a:t>135 </a:t>
            </a:r>
            <a:r>
              <a:rPr lang="en-US" sz="3200" b="1" dirty="0" err="1" smtClean="0">
                <a:solidFill>
                  <a:schemeClr val="tx2"/>
                </a:solidFill>
              </a:rPr>
              <a:t>lít</a:t>
            </a:r>
            <a:endParaRPr lang="en-US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60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395" y="642221"/>
            <a:ext cx="10272000" cy="759687"/>
          </a:xfrm>
        </p:spPr>
        <p:txBody>
          <a:bodyPr/>
          <a:lstStyle/>
          <a:p>
            <a:r>
              <a:rPr lang="en-US" sz="4000" dirty="0" err="1" smtClean="0">
                <a:solidFill>
                  <a:srgbClr val="0070C0"/>
                </a:solidFill>
                <a:latin typeface="+mj-lt"/>
              </a:rPr>
              <a:t>Bài</a:t>
            </a:r>
            <a:r>
              <a:rPr lang="en-US" sz="4000" dirty="0" smtClean="0">
                <a:solidFill>
                  <a:srgbClr val="0070C0"/>
                </a:solidFill>
                <a:latin typeface="+mj-lt"/>
              </a:rPr>
              <a:t> 3: </a:t>
            </a:r>
            <a:r>
              <a:rPr lang="en-US" sz="4000" dirty="0" err="1" smtClean="0">
                <a:solidFill>
                  <a:srgbClr val="0070C0"/>
                </a:solidFill>
                <a:latin typeface="+mj-lt"/>
              </a:rPr>
              <a:t>Giải</a:t>
            </a:r>
            <a:r>
              <a:rPr lang="en-US" sz="40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+mj-lt"/>
              </a:rPr>
              <a:t>bài</a:t>
            </a:r>
            <a:r>
              <a:rPr lang="en-US" sz="40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+mj-lt"/>
              </a:rPr>
              <a:t>toán</a:t>
            </a:r>
            <a:r>
              <a:rPr lang="en-US" sz="40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+mj-lt"/>
              </a:rPr>
              <a:t>theo</a:t>
            </a:r>
            <a:r>
              <a:rPr lang="en-US" sz="40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+mj-lt"/>
              </a:rPr>
              <a:t>tóm</a:t>
            </a:r>
            <a:r>
              <a:rPr lang="en-US" sz="40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+mj-lt"/>
              </a:rPr>
              <a:t>tắt</a:t>
            </a:r>
            <a:r>
              <a:rPr lang="en-US" sz="40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+mj-lt"/>
              </a:rPr>
              <a:t>sau</a:t>
            </a:r>
            <a:r>
              <a:rPr lang="en-US" sz="4000" dirty="0" smtClean="0">
                <a:solidFill>
                  <a:srgbClr val="0070C0"/>
                </a:solidFill>
                <a:latin typeface="+mj-lt"/>
              </a:rPr>
              <a:t>:</a:t>
            </a:r>
            <a:endParaRPr lang="en-US" sz="4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1597" y="3073988"/>
            <a:ext cx="6146939" cy="778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333333"/>
                </a:solidFill>
              </a:rPr>
              <a:t>Cả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hai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thùng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có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số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lít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dầu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là</a:t>
            </a:r>
            <a:r>
              <a:rPr lang="en-US" sz="4000" b="1" dirty="0" smtClean="0">
                <a:solidFill>
                  <a:srgbClr val="333333"/>
                </a:solidFill>
              </a:rPr>
              <a:t>:</a:t>
            </a:r>
            <a:endParaRPr lang="en-US" sz="4000" b="1" dirty="0">
              <a:solidFill>
                <a:srgbClr val="3333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4605" y="3800862"/>
            <a:ext cx="2714205" cy="778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33"/>
                </a:solidFill>
              </a:rPr>
              <a:t>125 + 135 = </a:t>
            </a:r>
            <a:endParaRPr lang="en-US" sz="4000" b="1" dirty="0">
              <a:solidFill>
                <a:srgbClr val="33333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0536" t="21696" r="16735" b="7589"/>
          <a:stretch/>
        </p:blipFill>
        <p:spPr>
          <a:xfrm>
            <a:off x="-6373624" y="27949"/>
            <a:ext cx="6120847" cy="74351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5670" y="4481469"/>
            <a:ext cx="4140877" cy="778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err="1" smtClean="0">
                <a:solidFill>
                  <a:srgbClr val="333333"/>
                </a:solidFill>
              </a:rPr>
              <a:t>Đáp</a:t>
            </a:r>
            <a:r>
              <a:rPr lang="en-US" sz="4000" b="1" u="sng" dirty="0" smtClean="0">
                <a:solidFill>
                  <a:srgbClr val="333333"/>
                </a:solidFill>
              </a:rPr>
              <a:t> </a:t>
            </a:r>
            <a:r>
              <a:rPr lang="en-US" sz="4000" b="1" u="sng" dirty="0" err="1" smtClean="0">
                <a:solidFill>
                  <a:srgbClr val="333333"/>
                </a:solidFill>
              </a:rPr>
              <a:t>số</a:t>
            </a:r>
            <a:r>
              <a:rPr lang="en-US" sz="4000" b="1" u="sng" dirty="0" smtClean="0">
                <a:solidFill>
                  <a:srgbClr val="333333"/>
                </a:solidFill>
              </a:rPr>
              <a:t>:</a:t>
            </a:r>
            <a:r>
              <a:rPr lang="en-US" sz="4000" b="1" dirty="0" smtClean="0">
                <a:solidFill>
                  <a:srgbClr val="333333"/>
                </a:solidFill>
              </a:rPr>
              <a:t> 260 </a:t>
            </a:r>
            <a:r>
              <a:rPr lang="en-US" sz="4000" b="1" dirty="0" err="1" smtClean="0">
                <a:solidFill>
                  <a:srgbClr val="333333"/>
                </a:solidFill>
              </a:rPr>
              <a:t>lít</a:t>
            </a:r>
            <a:r>
              <a:rPr lang="en-US" sz="4000" b="1" dirty="0" smtClean="0">
                <a:solidFill>
                  <a:srgbClr val="333333"/>
                </a:solidFill>
              </a:rPr>
              <a:t> </a:t>
            </a:r>
            <a:r>
              <a:rPr lang="en-US" sz="4000" b="1" dirty="0" err="1" smtClean="0">
                <a:solidFill>
                  <a:srgbClr val="333333"/>
                </a:solidFill>
              </a:rPr>
              <a:t>dầu</a:t>
            </a:r>
            <a:endParaRPr lang="en-US" sz="4000" b="1" dirty="0">
              <a:solidFill>
                <a:srgbClr val="33333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7790" y="2209868"/>
            <a:ext cx="16530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u="sng" dirty="0" err="1" smtClean="0">
                <a:solidFill>
                  <a:srgbClr val="FF0000"/>
                </a:solidFill>
              </a:rPr>
              <a:t>Bài</a:t>
            </a:r>
            <a:r>
              <a:rPr lang="en-US" sz="4000" b="1" u="sng" dirty="0" smtClean="0">
                <a:solidFill>
                  <a:srgbClr val="FF0000"/>
                </a:solidFill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</a:rPr>
              <a:t>giải</a:t>
            </a:r>
            <a:r>
              <a:rPr lang="en-US" sz="4000" b="1" dirty="0" smtClean="0">
                <a:solidFill>
                  <a:srgbClr val="FF0000"/>
                </a:solidFill>
              </a:rPr>
              <a:t>: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24764" y="3773583"/>
            <a:ext cx="2061783" cy="778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33"/>
                </a:solidFill>
              </a:rPr>
              <a:t> 260 (</a:t>
            </a:r>
            <a:r>
              <a:rPr lang="en-US" sz="4000" b="1" dirty="0" err="1" smtClean="0">
                <a:solidFill>
                  <a:srgbClr val="333333"/>
                </a:solidFill>
              </a:rPr>
              <a:t>lít</a:t>
            </a:r>
            <a:r>
              <a:rPr lang="en-US" sz="4000" b="1" dirty="0" smtClean="0">
                <a:solidFill>
                  <a:srgbClr val="333333"/>
                </a:solidFill>
              </a:rPr>
              <a:t> )</a:t>
            </a:r>
            <a:endParaRPr lang="en-US" sz="4000" b="1" dirty="0">
              <a:solidFill>
                <a:srgbClr val="333333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989384" y="2563811"/>
            <a:ext cx="0" cy="26963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12831" y="5260144"/>
            <a:ext cx="631570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397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36355" y="1106861"/>
            <a:ext cx="4122982" cy="576400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+mj-lt"/>
              </a:rPr>
              <a:t>Bài</a:t>
            </a:r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 4: </a:t>
            </a:r>
            <a:r>
              <a:rPr lang="en-US" sz="3600" b="1" dirty="0" err="1" smtClean="0">
                <a:solidFill>
                  <a:srgbClr val="0070C0"/>
                </a:solidFill>
                <a:latin typeface="+mj-lt"/>
              </a:rPr>
              <a:t>Tính</a:t>
            </a:r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+mj-lt"/>
              </a:rPr>
              <a:t>nhẩm</a:t>
            </a:r>
            <a:endParaRPr lang="en-US" sz="36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6216" y="2311324"/>
            <a:ext cx="341072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a) 310 +  40 =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150 + 250 =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450 – 150 =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2031" y="2316058"/>
            <a:ext cx="358992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b) 400 + 50 =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305 + 45 =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515 – 15 =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21961" y="2318595"/>
            <a:ext cx="3432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c)100 – 50 =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950 – 50 =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515 - 415 =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17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36355" y="1106861"/>
            <a:ext cx="4122982" cy="576400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+mj-lt"/>
              </a:rPr>
              <a:t>Bài</a:t>
            </a:r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 4: </a:t>
            </a:r>
            <a:r>
              <a:rPr lang="en-US" sz="3600" b="1" dirty="0" err="1" smtClean="0">
                <a:solidFill>
                  <a:srgbClr val="0070C0"/>
                </a:solidFill>
                <a:latin typeface="+mj-lt"/>
              </a:rPr>
              <a:t>Tính</a:t>
            </a:r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+mj-lt"/>
              </a:rPr>
              <a:t>nhẩm</a:t>
            </a:r>
            <a:endParaRPr lang="en-US" sz="36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6216" y="2311324"/>
            <a:ext cx="341072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a) 310 +  40 = 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  150 + 250 =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  450 – 150 = 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08249" y="2492781"/>
            <a:ext cx="800219" cy="330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flipH="1">
            <a:off x="3111356" y="3337191"/>
            <a:ext cx="1543051" cy="330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03281" y="4240216"/>
            <a:ext cx="800219" cy="330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2031" y="2316058"/>
            <a:ext cx="358992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b) 400 + 50 = 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   305 + 45 =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   515 – 15 = 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79975" y="2509175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flipH="1">
            <a:off x="6556031" y="3352175"/>
            <a:ext cx="1543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17144" y="4249761"/>
            <a:ext cx="1047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21961" y="2318595"/>
            <a:ext cx="3432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c)100 – 50 = 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  950 – 50 = 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 515 - 415 = </a:t>
            </a:r>
            <a:endParaRPr lang="en-US" sz="32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219876" y="250127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flipH="1">
            <a:off x="10035159" y="3426759"/>
            <a:ext cx="1543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035160" y="4223511"/>
            <a:ext cx="1047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62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/>
      <p:bldP spid="19" grpId="0"/>
      <p:bldP spid="20" grpId="0"/>
      <p:bldP spid="21" grpId="0" build="p"/>
      <p:bldP spid="22" grpId="0"/>
      <p:bldP spid="23" grpId="0"/>
      <p:bldP spid="24" grpId="0"/>
      <p:bldP spid="25" grpId="0" build="p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2560" y="523310"/>
            <a:ext cx="6807200" cy="615553"/>
          </a:xfrm>
          <a:prstGeom prst="rect">
            <a:avLst/>
          </a:prstGeom>
          <a:noFill/>
        </p:spPr>
        <p:txBody>
          <a:bodyPr wrap="square" lIns="121914" tIns="60957" rIns="121914" bIns="60957" rtlCol="0">
            <a:spAutoFit/>
          </a:bodyPr>
          <a:lstStyle/>
          <a:p>
            <a:pPr algn="ctr" defTabSz="1219140"/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  <a:endParaRPr lang="en-US" sz="3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0" y="1320814"/>
            <a:ext cx="2844800" cy="786863"/>
          </a:xfrm>
          <a:prstGeom prst="rect">
            <a:avLst/>
          </a:prstGeom>
        </p:spPr>
        <p:txBody>
          <a:bodyPr vert="horz" lIns="121914" tIns="60957" rIns="121914" bIns="60957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en-US" sz="3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478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1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B0F0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353</TotalTime>
  <Words>321</Words>
  <Application>Microsoft Office PowerPoint</Application>
  <PresentationFormat>Custom</PresentationFormat>
  <Paragraphs>119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Equity</vt:lpstr>
      <vt:lpstr>Office Theme</vt:lpstr>
      <vt:lpstr>Slide 1</vt:lpstr>
      <vt:lpstr>Slide 2</vt:lpstr>
      <vt:lpstr>Slide 3</vt:lpstr>
      <vt:lpstr>Slide 4</vt:lpstr>
      <vt:lpstr>Bài 3: Giải bài toán theo tóm tắt sau:</vt:lpstr>
      <vt:lpstr>Bài 3: Giải bài toán theo tóm tắt sau:</vt:lpstr>
      <vt:lpstr>Bài 4: Tính nhẩm</vt:lpstr>
      <vt:lpstr>Bài 4: Tính nhẩm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Nhàn Đặng</dc:creator>
  <cp:lastModifiedBy>eMachines</cp:lastModifiedBy>
  <cp:revision>38</cp:revision>
  <dcterms:created xsi:type="dcterms:W3CDTF">2021-09-05T03:19:05Z</dcterms:created>
  <dcterms:modified xsi:type="dcterms:W3CDTF">2021-10-06T01:56:09Z</dcterms:modified>
</cp:coreProperties>
</file>