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1" r:id="rId6"/>
    <p:sldId id="262" r:id="rId7"/>
    <p:sldId id="263" r:id="rId8"/>
    <p:sldId id="26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CucnP/tF5/ptWMx70pOtbYbM/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516"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763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A3838"/>
        </a:solidFill>
        <a:effectLst/>
      </p:bgPr>
    </p:bg>
    <p:spTree>
      <p:nvGrpSpPr>
        <p:cNvPr id="1" name="Shape 84"/>
        <p:cNvGrpSpPr/>
        <p:nvPr/>
      </p:nvGrpSpPr>
      <p:grpSpPr>
        <a:xfrm>
          <a:off x="0" y="0"/>
          <a:ext cx="0" cy="0"/>
          <a:chOff x="0" y="0"/>
          <a:chExt cx="0" cy="0"/>
        </a:xfrm>
      </p:grpSpPr>
      <p:pic>
        <p:nvPicPr>
          <p:cNvPr id="85" name="Google Shape;85;p21"/>
          <p:cNvPicPr preferRelativeResize="0"/>
          <p:nvPr/>
        </p:nvPicPr>
        <p:blipFill rotWithShape="1">
          <a:blip r:embed="rId2">
            <a:alphaModFix/>
          </a:blip>
          <a:srcRect r="36869"/>
          <a:stretch/>
        </p:blipFill>
        <p:spPr>
          <a:xfrm>
            <a:off x="5323658" y="1624993"/>
            <a:ext cx="6868342" cy="50927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p:nvPr/>
        </p:nvSpPr>
        <p:spPr>
          <a:xfrm>
            <a:off x="907157" y="-91253"/>
            <a:ext cx="10719058" cy="1055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6255"/>
              <a:buFont typeface="Arial"/>
              <a:buNone/>
            </a:pPr>
            <a:r>
              <a:rPr lang="en-US" sz="6255" b="1" i="0" u="none" strike="noStrike" cap="none">
                <a:solidFill>
                  <a:srgbClr val="FF0000"/>
                </a:solidFill>
                <a:latin typeface="Arial"/>
                <a:ea typeface="Arial"/>
                <a:cs typeface="Arial"/>
                <a:sym typeface="Arial"/>
              </a:rPr>
              <a:t>HOẠT ĐỘNG TRẢI NGHIỆM</a:t>
            </a:r>
            <a:endParaRPr sz="6255" b="1" i="0" u="none" strike="noStrike" cap="none">
              <a:solidFill>
                <a:srgbClr val="FF0000"/>
              </a:solidFill>
              <a:latin typeface="Arial"/>
              <a:ea typeface="Arial"/>
              <a:cs typeface="Arial"/>
              <a:sym typeface="Arial"/>
            </a:endParaRPr>
          </a:p>
        </p:txBody>
      </p:sp>
      <p:sp>
        <p:nvSpPr>
          <p:cNvPr id="92" name="Google Shape;92;p1"/>
          <p:cNvSpPr txBox="1"/>
          <p:nvPr/>
        </p:nvSpPr>
        <p:spPr>
          <a:xfrm>
            <a:off x="938262" y="927754"/>
            <a:ext cx="10030310" cy="7925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50" b="1" i="0" u="none" strike="noStrike" cap="none">
                <a:solidFill>
                  <a:srgbClr val="002060"/>
                </a:solidFill>
                <a:latin typeface="Times New Roman"/>
                <a:ea typeface="Times New Roman"/>
                <a:cs typeface="Times New Roman"/>
                <a:sym typeface="Times New Roman"/>
              </a:rPr>
              <a:t>CHỦ ĐỀ 1: Em và mái trường mến yêu</a:t>
            </a:r>
            <a:endParaRPr sz="4550" b="1" i="0" u="none" strike="noStrike" cap="none">
              <a:solidFill>
                <a:srgbClr val="002060"/>
              </a:solidFill>
              <a:latin typeface="Times New Roman"/>
              <a:ea typeface="Times New Roman"/>
              <a:cs typeface="Times New Roman"/>
              <a:sym typeface="Times New Roman"/>
            </a:endParaRPr>
          </a:p>
        </p:txBody>
      </p:sp>
      <p:pic>
        <p:nvPicPr>
          <p:cNvPr id="93" name="Google Shape;93;p1"/>
          <p:cNvPicPr preferRelativeResize="0"/>
          <p:nvPr/>
        </p:nvPicPr>
        <p:blipFill rotWithShape="1">
          <a:blip r:embed="rId3">
            <a:alphaModFix/>
          </a:blip>
          <a:srcRect/>
          <a:stretch/>
        </p:blipFill>
        <p:spPr>
          <a:xfrm>
            <a:off x="1123406" y="1691374"/>
            <a:ext cx="10189028" cy="5088248"/>
          </a:xfrm>
          <a:prstGeom prst="rect">
            <a:avLst/>
          </a:prstGeom>
          <a:noFill/>
          <a:ln>
            <a:noFill/>
          </a:ln>
        </p:spPr>
      </p:pic>
    </p:spTree>
  </p:cSld>
  <p:clrMapOvr>
    <a:masterClrMapping/>
  </p:clrMapOvr>
  <p:transition advClick="0">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a:stretch/>
        </p:blipFill>
        <p:spPr>
          <a:xfrm>
            <a:off x="2148669" y="-212967"/>
            <a:ext cx="8766040" cy="7070967"/>
          </a:xfrm>
          <a:prstGeom prst="rect">
            <a:avLst/>
          </a:prstGeom>
          <a:noFill/>
          <a:ln>
            <a:noFill/>
          </a:ln>
        </p:spPr>
      </p:pic>
      <p:pic>
        <p:nvPicPr>
          <p:cNvPr id="100" name="Google Shape;100;p2"/>
          <p:cNvPicPr preferRelativeResize="0"/>
          <p:nvPr/>
        </p:nvPicPr>
        <p:blipFill rotWithShape="1">
          <a:blip r:embed="rId4">
            <a:alphaModFix/>
          </a:blip>
          <a:srcRect/>
          <a:stretch/>
        </p:blipFill>
        <p:spPr>
          <a:xfrm flipH="1">
            <a:off x="-1526" y="2784593"/>
            <a:ext cx="12193526" cy="4154737"/>
          </a:xfrm>
          <a:prstGeom prst="rect">
            <a:avLst/>
          </a:prstGeom>
          <a:noFill/>
          <a:ln>
            <a:noFill/>
          </a:ln>
        </p:spPr>
      </p:pic>
      <p:pic>
        <p:nvPicPr>
          <p:cNvPr id="101" name="Google Shape;101;p2" descr="C:\Users\Administrator\Desktop\56e262d2db7dc.png"/>
          <p:cNvPicPr preferRelativeResize="0"/>
          <p:nvPr/>
        </p:nvPicPr>
        <p:blipFill rotWithShape="1">
          <a:blip r:embed="rId5">
            <a:alphaModFix/>
          </a:blip>
          <a:srcRect/>
          <a:stretch/>
        </p:blipFill>
        <p:spPr>
          <a:xfrm>
            <a:off x="545321" y="644469"/>
            <a:ext cx="769375" cy="702599"/>
          </a:xfrm>
          <a:prstGeom prst="rect">
            <a:avLst/>
          </a:prstGeom>
          <a:noFill/>
          <a:ln>
            <a:noFill/>
          </a:ln>
        </p:spPr>
      </p:pic>
      <p:pic>
        <p:nvPicPr>
          <p:cNvPr id="102" name="Google Shape;102;p2" descr="C:\Users\Administrator\Desktop\56e262d2db7dc.png"/>
          <p:cNvPicPr preferRelativeResize="0"/>
          <p:nvPr/>
        </p:nvPicPr>
        <p:blipFill rotWithShape="1">
          <a:blip r:embed="rId6">
            <a:alphaModFix/>
          </a:blip>
          <a:srcRect/>
          <a:stretch/>
        </p:blipFill>
        <p:spPr>
          <a:xfrm>
            <a:off x="626127" y="3777410"/>
            <a:ext cx="1377305" cy="1257765"/>
          </a:xfrm>
          <a:prstGeom prst="rect">
            <a:avLst/>
          </a:prstGeom>
          <a:noFill/>
          <a:ln>
            <a:noFill/>
          </a:ln>
        </p:spPr>
      </p:pic>
      <p:sp>
        <p:nvSpPr>
          <p:cNvPr id="103" name="Google Shape;103;p2"/>
          <p:cNvSpPr/>
          <p:nvPr/>
        </p:nvSpPr>
        <p:spPr>
          <a:xfrm>
            <a:off x="3042744" y="2695904"/>
            <a:ext cx="6731876"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0000"/>
                </a:solidFill>
                <a:latin typeface="Times New Roman"/>
                <a:ea typeface="Times New Roman"/>
                <a:cs typeface="Times New Roman"/>
                <a:sym typeface="Times New Roman"/>
              </a:rPr>
              <a:t>HOẠT ĐỘNG GIÁO DỤC</a:t>
            </a:r>
            <a:endParaRPr/>
          </a:p>
          <a:p>
            <a:pPr marL="0" marR="0" lvl="0" indent="0" algn="ctr" rtl="0">
              <a:spcBef>
                <a:spcPts val="0"/>
              </a:spcBef>
              <a:spcAft>
                <a:spcPts val="0"/>
              </a:spcAft>
              <a:buNone/>
            </a:pPr>
            <a:r>
              <a:rPr lang="en-US" sz="4000" b="1" i="0" u="none" strike="noStrike" cap="none">
                <a:solidFill>
                  <a:srgbClr val="FF0000"/>
                </a:solidFill>
                <a:latin typeface="Times New Roman"/>
                <a:ea typeface="Times New Roman"/>
                <a:cs typeface="Times New Roman"/>
                <a:sym typeface="Times New Roman"/>
              </a:rPr>
              <a:t>THEO CHỦ ĐỀ</a:t>
            </a:r>
            <a:endParaRPr sz="4000" b="1" i="0" u="none" strike="noStrike" cap="none">
              <a:solidFill>
                <a:srgbClr val="FF0000"/>
              </a:solidFill>
              <a:latin typeface="Times New Roman"/>
              <a:ea typeface="Times New Roman"/>
              <a:cs typeface="Times New Roman"/>
              <a:sym typeface="Times New Roman"/>
            </a:endParaRPr>
          </a:p>
        </p:txBody>
      </p:sp>
      <p:sp>
        <p:nvSpPr>
          <p:cNvPr id="104" name="Google Shape;104;p2"/>
          <p:cNvSpPr/>
          <p:nvPr/>
        </p:nvSpPr>
        <p:spPr>
          <a:xfrm>
            <a:off x="5329028" y="1972929"/>
            <a:ext cx="184731" cy="21405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3310" b="1" i="0" u="none" strike="noStrike" cap="none">
              <a:solidFill>
                <a:srgbClr val="548135"/>
              </a:solidFill>
              <a:latin typeface="Arial"/>
              <a:ea typeface="Arial"/>
              <a:cs typeface="Arial"/>
              <a:sym typeface="Arial"/>
            </a:endParaRPr>
          </a:p>
        </p:txBody>
      </p:sp>
      <p:pic>
        <p:nvPicPr>
          <p:cNvPr id="105" name="Google Shape;105;p2" descr="C:\Users\Administrator\Desktop\56e262d2db7dc.png"/>
          <p:cNvPicPr preferRelativeResize="0"/>
          <p:nvPr/>
        </p:nvPicPr>
        <p:blipFill rotWithShape="1">
          <a:blip r:embed="rId7">
            <a:alphaModFix/>
          </a:blip>
          <a:srcRect/>
          <a:stretch/>
        </p:blipFill>
        <p:spPr>
          <a:xfrm>
            <a:off x="8382239" y="183596"/>
            <a:ext cx="807114" cy="737062"/>
          </a:xfrm>
          <a:prstGeom prst="rect">
            <a:avLst/>
          </a:prstGeom>
          <a:noFill/>
          <a:ln>
            <a:noFill/>
          </a:ln>
        </p:spPr>
      </p:pic>
      <p:pic>
        <p:nvPicPr>
          <p:cNvPr id="106" name="Google Shape;106;p2" descr="C:\Users\Administrator\Desktop\56e262d2db7dc.png"/>
          <p:cNvPicPr preferRelativeResize="0"/>
          <p:nvPr/>
        </p:nvPicPr>
        <p:blipFill rotWithShape="1">
          <a:blip r:embed="rId8">
            <a:alphaModFix/>
          </a:blip>
          <a:srcRect/>
          <a:stretch/>
        </p:blipFill>
        <p:spPr>
          <a:xfrm>
            <a:off x="4684687" y="1526866"/>
            <a:ext cx="860657" cy="785958"/>
          </a:xfrm>
          <a:prstGeom prst="rect">
            <a:avLst/>
          </a:prstGeom>
          <a:noFill/>
          <a:ln>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20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2000"/>
                                        <p:tgtEl>
                                          <p:spTgt spid="106"/>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20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2000"/>
                                        <p:tgtEl>
                                          <p:spTgt spid="10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500"/>
                                        <p:tgtEl>
                                          <p:spTgt spid="100"/>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2611409" y="0"/>
            <a:ext cx="8365206" cy="6747641"/>
          </a:xfrm>
          <a:prstGeom prst="rect">
            <a:avLst/>
          </a:prstGeom>
          <a:noFill/>
          <a:ln>
            <a:noFill/>
          </a:ln>
        </p:spPr>
      </p:pic>
      <p:pic>
        <p:nvPicPr>
          <p:cNvPr id="112" name="Google Shape;112;p3"/>
          <p:cNvPicPr preferRelativeResize="0"/>
          <p:nvPr/>
        </p:nvPicPr>
        <p:blipFill rotWithShape="1">
          <a:blip r:embed="rId4">
            <a:alphaModFix/>
          </a:blip>
          <a:srcRect/>
          <a:stretch/>
        </p:blipFill>
        <p:spPr>
          <a:xfrm flipH="1">
            <a:off x="-1526" y="2784593"/>
            <a:ext cx="12193526" cy="4154737"/>
          </a:xfrm>
          <a:prstGeom prst="rect">
            <a:avLst/>
          </a:prstGeom>
          <a:noFill/>
          <a:ln>
            <a:noFill/>
          </a:ln>
        </p:spPr>
      </p:pic>
      <p:sp>
        <p:nvSpPr>
          <p:cNvPr id="113" name="Google Shape;113;p3"/>
          <p:cNvSpPr/>
          <p:nvPr/>
        </p:nvSpPr>
        <p:spPr>
          <a:xfrm>
            <a:off x="4855779" y="2648608"/>
            <a:ext cx="3594538" cy="2664372"/>
          </a:xfrm>
          <a:prstGeom prst="star6">
            <a:avLst>
              <a:gd name="adj" fmla="val 28868"/>
              <a:gd name="hf" fmla="val 11547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0" i="0" u="none" strike="noStrike" cap="none">
                <a:solidFill>
                  <a:srgbClr val="FF0000"/>
                </a:solidFill>
                <a:latin typeface="Times New Roman"/>
                <a:ea typeface="Times New Roman"/>
                <a:cs typeface="Times New Roman"/>
                <a:sym typeface="Times New Roman"/>
              </a:rPr>
              <a:t>KHỞI ĐỘNG</a:t>
            </a:r>
            <a:endParaRPr sz="2800" b="0" i="0" u="none" strike="noStrike" cap="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p:nvPr/>
        </p:nvSpPr>
        <p:spPr>
          <a:xfrm>
            <a:off x="586153" y="410308"/>
            <a:ext cx="935501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FF0000"/>
                </a:solidFill>
                <a:latin typeface="Times New Roman"/>
                <a:ea typeface="Times New Roman"/>
                <a:cs typeface="Times New Roman"/>
                <a:sym typeface="Times New Roman"/>
              </a:rPr>
              <a:t>HOẠT ĐỘNG 1: TRÒ CHƠI “TÔI CÓ THỂ…”</a:t>
            </a:r>
            <a:endParaRPr sz="3200">
              <a:solidFill>
                <a:srgbClr val="FF0000"/>
              </a:solidFill>
              <a:latin typeface="Times New Roman"/>
              <a:ea typeface="Times New Roman"/>
              <a:cs typeface="Times New Roman"/>
              <a:sym typeface="Times New Roman"/>
            </a:endParaRPr>
          </a:p>
        </p:txBody>
      </p:sp>
      <p:sp>
        <p:nvSpPr>
          <p:cNvPr id="119" name="Google Shape;119;p4"/>
          <p:cNvSpPr txBox="1"/>
          <p:nvPr/>
        </p:nvSpPr>
        <p:spPr>
          <a:xfrm>
            <a:off x="633046" y="996461"/>
            <a:ext cx="592302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Chuyền bóng và nói điều em có thể làm được</a:t>
            </a:r>
            <a:endParaRPr sz="2400">
              <a:solidFill>
                <a:schemeClr val="dk1"/>
              </a:solidFill>
              <a:latin typeface="Times New Roman"/>
              <a:ea typeface="Times New Roman"/>
              <a:cs typeface="Times New Roman"/>
              <a:sym typeface="Times New Roman"/>
            </a:endParaRPr>
          </a:p>
        </p:txBody>
      </p:sp>
      <p:pic>
        <p:nvPicPr>
          <p:cNvPr id="120" name="Google Shape;120;p4"/>
          <p:cNvPicPr preferRelativeResize="0"/>
          <p:nvPr/>
        </p:nvPicPr>
        <p:blipFill rotWithShape="1">
          <a:blip r:embed="rId3">
            <a:alphaModFix/>
          </a:blip>
          <a:srcRect/>
          <a:stretch/>
        </p:blipFill>
        <p:spPr>
          <a:xfrm>
            <a:off x="5709139" y="1981200"/>
            <a:ext cx="5602461" cy="4056184"/>
          </a:xfrm>
          <a:prstGeom prst="rect">
            <a:avLst/>
          </a:prstGeom>
          <a:noFill/>
          <a:ln>
            <a:noFill/>
          </a:ln>
        </p:spPr>
      </p:pic>
      <p:sp>
        <p:nvSpPr>
          <p:cNvPr id="121" name="Google Shape;121;p4"/>
          <p:cNvSpPr/>
          <p:nvPr/>
        </p:nvSpPr>
        <p:spPr>
          <a:xfrm>
            <a:off x="10304587" y="1019907"/>
            <a:ext cx="1242646" cy="1195754"/>
          </a:xfrm>
          <a:prstGeom prst="wedgeEllipseCallout">
            <a:avLst>
              <a:gd name="adj1" fmla="val -20833"/>
              <a:gd name="adj2" fmla="val 625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i="1">
                <a:solidFill>
                  <a:srgbClr val="000000"/>
                </a:solidFill>
                <a:latin typeface="Times New Roman"/>
                <a:ea typeface="Times New Roman"/>
                <a:cs typeface="Times New Roman"/>
                <a:sym typeface="Times New Roman"/>
              </a:rPr>
              <a:t>Tôi có thể đá cầu</a:t>
            </a:r>
            <a:endParaRPr sz="2000" i="1">
              <a:solidFill>
                <a:srgbClr val="000000"/>
              </a:solidFill>
              <a:latin typeface="Times New Roman"/>
              <a:ea typeface="Times New Roman"/>
              <a:cs typeface="Times New Roman"/>
              <a:sym typeface="Times New Roman"/>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p:nvPr/>
        </p:nvSpPr>
        <p:spPr>
          <a:xfrm>
            <a:off x="289034" y="441463"/>
            <a:ext cx="1140898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HOẠT ĐỘNG 2</a:t>
            </a:r>
            <a:r>
              <a:rPr lang="en-US" sz="3200">
                <a:solidFill>
                  <a:srgbClr val="FF0000"/>
                </a:solidFill>
                <a:latin typeface="Times New Roman"/>
                <a:ea typeface="Times New Roman"/>
                <a:cs typeface="Times New Roman"/>
                <a:sym typeface="Times New Roman"/>
              </a:rPr>
              <a:t>: Nhận biết những việc làm thể hiện sự thân thiện, vui vẻ của bản thân</a:t>
            </a:r>
            <a:endParaRPr sz="4000">
              <a:solidFill>
                <a:srgbClr val="FF0000"/>
              </a:solidFill>
              <a:latin typeface="Times New Roman"/>
              <a:ea typeface="Times New Roman"/>
              <a:cs typeface="Times New Roman"/>
              <a:sym typeface="Times New Roman"/>
            </a:endParaRPr>
          </a:p>
        </p:txBody>
      </p:sp>
      <p:pic>
        <p:nvPicPr>
          <p:cNvPr id="134" name="Google Shape;134;p5" descr="C:\Users\THH\Desktop\Capture.PNG"/>
          <p:cNvPicPr preferRelativeResize="0"/>
          <p:nvPr/>
        </p:nvPicPr>
        <p:blipFill rotWithShape="1">
          <a:blip r:embed="rId3">
            <a:alphaModFix/>
          </a:blip>
          <a:srcRect/>
          <a:stretch/>
        </p:blipFill>
        <p:spPr>
          <a:xfrm>
            <a:off x="1161887" y="2193048"/>
            <a:ext cx="4229920" cy="2063641"/>
          </a:xfrm>
          <a:prstGeom prst="rect">
            <a:avLst/>
          </a:prstGeom>
          <a:noFill/>
          <a:ln>
            <a:noFill/>
          </a:ln>
        </p:spPr>
      </p:pic>
      <p:pic>
        <p:nvPicPr>
          <p:cNvPr id="135" name="Google Shape;135;p5" descr="C:\Users\THH\Desktop\Capture 1.PNG"/>
          <p:cNvPicPr preferRelativeResize="0"/>
          <p:nvPr/>
        </p:nvPicPr>
        <p:blipFill rotWithShape="1">
          <a:blip r:embed="rId4">
            <a:alphaModFix/>
          </a:blip>
          <a:srcRect/>
          <a:stretch/>
        </p:blipFill>
        <p:spPr>
          <a:xfrm>
            <a:off x="6574221" y="2191407"/>
            <a:ext cx="3704896" cy="1986455"/>
          </a:xfrm>
          <a:prstGeom prst="rect">
            <a:avLst/>
          </a:prstGeom>
          <a:noFill/>
          <a:ln>
            <a:noFill/>
          </a:ln>
        </p:spPr>
      </p:pic>
      <p:pic>
        <p:nvPicPr>
          <p:cNvPr id="136" name="Google Shape;136;p5" descr="C:\Users\THH\Desktop\Capture 2.PNG"/>
          <p:cNvPicPr preferRelativeResize="0"/>
          <p:nvPr/>
        </p:nvPicPr>
        <p:blipFill rotWithShape="1">
          <a:blip r:embed="rId5">
            <a:alphaModFix/>
          </a:blip>
          <a:srcRect/>
          <a:stretch/>
        </p:blipFill>
        <p:spPr>
          <a:xfrm>
            <a:off x="1150883" y="4351283"/>
            <a:ext cx="4177862" cy="2081048"/>
          </a:xfrm>
          <a:prstGeom prst="rect">
            <a:avLst/>
          </a:prstGeom>
          <a:noFill/>
          <a:ln>
            <a:noFill/>
          </a:ln>
        </p:spPr>
      </p:pic>
      <p:pic>
        <p:nvPicPr>
          <p:cNvPr id="137" name="Google Shape;137;p5" descr="C:\Users\THH\Desktop\Capture 3.PNG"/>
          <p:cNvPicPr preferRelativeResize="0"/>
          <p:nvPr/>
        </p:nvPicPr>
        <p:blipFill rotWithShape="1">
          <a:blip r:embed="rId6">
            <a:alphaModFix/>
          </a:blip>
          <a:srcRect/>
          <a:stretch/>
        </p:blipFill>
        <p:spPr>
          <a:xfrm>
            <a:off x="6495393" y="4209393"/>
            <a:ext cx="3815255" cy="2207173"/>
          </a:xfrm>
          <a:prstGeom prst="rect">
            <a:avLst/>
          </a:prstGeom>
          <a:noFill/>
          <a:ln>
            <a:noFill/>
          </a:ln>
        </p:spPr>
      </p:pic>
      <p:sp>
        <p:nvSpPr>
          <p:cNvPr id="138" name="Google Shape;138;p5"/>
          <p:cNvSpPr txBox="1"/>
          <p:nvPr/>
        </p:nvSpPr>
        <p:spPr>
          <a:xfrm>
            <a:off x="520262" y="1434663"/>
            <a:ext cx="1119729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Nhiệm vụ 1:  Chỉ ra những việc làm thể hiện sự thân thiện, vui vẻ của các bạn trong tranh</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a:stretch/>
        </p:blipFill>
        <p:spPr>
          <a:xfrm>
            <a:off x="3399160" y="579897"/>
            <a:ext cx="4546562" cy="2557441"/>
          </a:xfrm>
          <a:prstGeom prst="rect">
            <a:avLst/>
          </a:prstGeom>
          <a:noFill/>
          <a:ln>
            <a:noFill/>
          </a:ln>
        </p:spPr>
      </p:pic>
      <p:sp>
        <p:nvSpPr>
          <p:cNvPr id="144" name="Google Shape;144;p6"/>
          <p:cNvSpPr txBox="1"/>
          <p:nvPr/>
        </p:nvSpPr>
        <p:spPr>
          <a:xfrm>
            <a:off x="200060" y="3429869"/>
            <a:ext cx="83067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Times New Roman"/>
                <a:ea typeface="Times New Roman"/>
                <a:cs typeface="Times New Roman"/>
                <a:sym typeface="Times New Roman"/>
              </a:rPr>
              <a:t>Câu 1: Các bạn trong tranh đang làm gì?</a:t>
            </a:r>
            <a:endParaRPr sz="3600" b="1">
              <a:solidFill>
                <a:schemeClr val="dk1"/>
              </a:solidFill>
              <a:latin typeface="Times New Roman"/>
              <a:ea typeface="Times New Roman"/>
              <a:cs typeface="Times New Roman"/>
              <a:sym typeface="Times New Roman"/>
            </a:endParaRPr>
          </a:p>
        </p:txBody>
      </p:sp>
      <p:sp>
        <p:nvSpPr>
          <p:cNvPr id="145" name="Google Shape;145;p6"/>
          <p:cNvSpPr txBox="1"/>
          <p:nvPr/>
        </p:nvSpPr>
        <p:spPr>
          <a:xfrm>
            <a:off x="275448" y="4166270"/>
            <a:ext cx="115171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Times New Roman"/>
                <a:ea typeface="Times New Roman"/>
                <a:cs typeface="Times New Roman"/>
                <a:sym typeface="Times New Roman"/>
              </a:rPr>
              <a:t>Câu 2: Chỉ ra những việc làm thể hiện sự thân thiện, vui vẻ của các bạn trong tranh?</a:t>
            </a:r>
            <a:endParaRPr/>
          </a:p>
        </p:txBody>
      </p:sp>
      <p:sp>
        <p:nvSpPr>
          <p:cNvPr id="146" name="Google Shape;146;p6"/>
          <p:cNvSpPr/>
          <p:nvPr/>
        </p:nvSpPr>
        <p:spPr>
          <a:xfrm>
            <a:off x="315310" y="3610304"/>
            <a:ext cx="9806152" cy="1723549"/>
          </a:xfrm>
          <a:prstGeom prst="rect">
            <a:avLst/>
          </a:prstGeom>
          <a:noFill/>
          <a:ln>
            <a:noFill/>
          </a:ln>
        </p:spPr>
        <p:txBody>
          <a:bodyPr spcFirstLastPara="1" wrap="square" lIns="91425" tIns="45700" rIns="91425" bIns="45700" anchor="ctr" anchorCtr="0">
            <a:spAutoFit/>
          </a:bodyPr>
          <a:lstStyle/>
          <a:p>
            <a:pPr marL="0" marR="0" lvl="0" indent="-203200" algn="l" rtl="0">
              <a:lnSpc>
                <a:spcPct val="100000"/>
              </a:lnSpc>
              <a:spcBef>
                <a:spcPts val="0"/>
              </a:spcBef>
              <a:spcAft>
                <a:spcPts val="0"/>
              </a:spcAft>
              <a:buClr>
                <a:schemeClr val="dk1"/>
              </a:buClr>
              <a:buSzPts val="3200"/>
              <a:buFont typeface="Times New Roman"/>
              <a:buChar char="-"/>
            </a:pPr>
            <a:r>
              <a:rPr lang="en-US" sz="3200" b="1" i="0" u="none" strike="noStrike" cap="none">
                <a:solidFill>
                  <a:schemeClr val="dk1"/>
                </a:solidFill>
                <a:latin typeface="Times New Roman"/>
                <a:ea typeface="Times New Roman"/>
                <a:cs typeface="Times New Roman"/>
                <a:sym typeface="Times New Roman"/>
              </a:rPr>
              <a:t> Theo em người vui vẻ là người như thế nào? </a:t>
            </a:r>
            <a:endParaRPr/>
          </a:p>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200"/>
              <a:buFont typeface="Times New Roman"/>
              <a:buNone/>
            </a:pPr>
            <a:r>
              <a:rPr lang="en-US" sz="3200" b="1" i="0" u="none" strike="noStrike" cap="none">
                <a:solidFill>
                  <a:schemeClr val="dk1"/>
                </a:solidFill>
                <a:latin typeface="Times New Roman"/>
                <a:ea typeface="Times New Roman"/>
                <a:cs typeface="Times New Roman"/>
                <a:sym typeface="Times New Roman"/>
              </a:rPr>
              <a:t>- Theo em người thân thiện là người như thế nào? </a:t>
            </a:r>
            <a:endParaRPr sz="24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additive="base">
                                        <p:cTn id="12" dur="500"/>
                                        <p:tgtEl>
                                          <p:spTgt spid="14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4"/>
                                        </p:tgtEl>
                                      </p:cBhvr>
                                    </p:animEffect>
                                    <p:set>
                                      <p:cBhvr>
                                        <p:cTn id="21" dur="1" fill="hold">
                                          <p:stCondLst>
                                            <p:cond delay="500"/>
                                          </p:stCondLst>
                                        </p:cTn>
                                        <p:tgtEl>
                                          <p:spTgt spid="14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45"/>
                                        </p:tgtEl>
                                      </p:cBhvr>
                                    </p:animEffect>
                                    <p:set>
                                      <p:cBhvr>
                                        <p:cTn id="24" dur="1" fill="hold">
                                          <p:stCondLst>
                                            <p:cond delay="500"/>
                                          </p:stCondLst>
                                        </p:cTn>
                                        <p:tgtEl>
                                          <p:spTgt spid="14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a:stretch/>
        </p:blipFill>
        <p:spPr>
          <a:xfrm>
            <a:off x="0" y="437323"/>
            <a:ext cx="3815255" cy="2526594"/>
          </a:xfrm>
          <a:prstGeom prst="rect">
            <a:avLst/>
          </a:prstGeom>
          <a:noFill/>
          <a:ln>
            <a:noFill/>
          </a:ln>
        </p:spPr>
      </p:pic>
      <p:sp>
        <p:nvSpPr>
          <p:cNvPr id="152" name="Google Shape;152;p7"/>
          <p:cNvSpPr txBox="1"/>
          <p:nvPr/>
        </p:nvSpPr>
        <p:spPr>
          <a:xfrm>
            <a:off x="4240925" y="977463"/>
            <a:ext cx="679493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Nhiệm vụ 2: Chia sẻ những việc em đã làm thể hiện sự thân thiện vui vẻ</a:t>
            </a:r>
            <a:endParaRPr sz="2800">
              <a:solidFill>
                <a:schemeClr val="dk1"/>
              </a:solidFill>
              <a:latin typeface="Times New Roman"/>
              <a:ea typeface="Times New Roman"/>
              <a:cs typeface="Times New Roman"/>
              <a:sym typeface="Times New Roman"/>
            </a:endParaRPr>
          </a:p>
        </p:txBody>
      </p:sp>
      <p:sp>
        <p:nvSpPr>
          <p:cNvPr id="153" name="Google Shape;153;p7"/>
          <p:cNvSpPr/>
          <p:nvPr/>
        </p:nvSpPr>
        <p:spPr>
          <a:xfrm>
            <a:off x="961696" y="1844565"/>
            <a:ext cx="9743090" cy="2963918"/>
          </a:xfrm>
          <a:prstGeom prst="flowChartPunchedTape">
            <a:avLst/>
          </a:prstGeom>
          <a:solidFill>
            <a:srgbClr val="FFF2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TỔNG KẾT</a:t>
            </a:r>
            <a:endParaRPr sz="1800">
              <a:solidFill>
                <a:schemeClr val="lt1"/>
              </a:solidFill>
              <a:latin typeface="Calibri"/>
              <a:ea typeface="Calibri"/>
              <a:cs typeface="Calibri"/>
              <a:sym typeface="Calibri"/>
            </a:endParaRPr>
          </a:p>
        </p:txBody>
      </p:sp>
      <p:sp>
        <p:nvSpPr>
          <p:cNvPr id="154" name="Google Shape;154;p7"/>
          <p:cNvSpPr/>
          <p:nvPr/>
        </p:nvSpPr>
        <p:spPr>
          <a:xfrm>
            <a:off x="1702676" y="2711668"/>
            <a:ext cx="8008882" cy="1384995"/>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Thân thiện vui vẻ với bạn bè là một điều rất quan trọng và cần thiết. Điều đó mang đến niềm vui, hứng thú để các em cùng nhau học tập tiến bộ. </a:t>
            </a:r>
            <a:endParaRPr sz="3600" b="1" i="0" u="none" strike="noStrike" cap="none">
              <a:solidFill>
                <a:schemeClr val="dk1"/>
              </a:solidFill>
              <a:latin typeface="Times New Roman"/>
              <a:ea typeface="Times New Roman"/>
              <a:cs typeface="Times New Roman"/>
              <a:sym typeface="Times New Roman"/>
            </a:endParaRPr>
          </a:p>
        </p:txBody>
      </p:sp>
      <p:sp>
        <p:nvSpPr>
          <p:cNvPr id="155" name="Google Shape;155;p7"/>
          <p:cNvSpPr txBox="1"/>
          <p:nvPr/>
        </p:nvSpPr>
        <p:spPr>
          <a:xfrm>
            <a:off x="4272455" y="3058510"/>
            <a:ext cx="26340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Times New Roman"/>
                <a:ea typeface="Times New Roman"/>
                <a:cs typeface="Times New Roman"/>
                <a:sym typeface="Times New Roman"/>
              </a:rPr>
              <a:t>TỔNG KẾT</a:t>
            </a:r>
            <a:endParaRPr sz="36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1"/>
                                        </p:tgtEl>
                                      </p:cBhvr>
                                    </p:animEffect>
                                    <p:set>
                                      <p:cBhvr>
                                        <p:cTn id="17" dur="1" fill="hold">
                                          <p:stCondLst>
                                            <p:cond delay="500"/>
                                          </p:stCondLst>
                                        </p:cTn>
                                        <p:tgtEl>
                                          <p:spTgt spid="15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2"/>
                                        </p:tgtEl>
                                      </p:cBhvr>
                                    </p:animEffect>
                                    <p:set>
                                      <p:cBhvr>
                                        <p:cTn id="22" dur="1" fill="hold">
                                          <p:stCondLst>
                                            <p:cond delay="500"/>
                                          </p:stCondLst>
                                        </p:cTn>
                                        <p:tgtEl>
                                          <p:spTgt spid="1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fade">
                                      <p:cBhvr>
                                        <p:cTn id="27" dur="500"/>
                                        <p:tgtEl>
                                          <p:spTgt spid="15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55"/>
                                        </p:tgtEl>
                                      </p:cBhvr>
                                    </p:animEffect>
                                    <p:set>
                                      <p:cBhvr>
                                        <p:cTn id="36" dur="1" fill="hold">
                                          <p:stCondLst>
                                            <p:cond delay="500"/>
                                          </p:stCondLst>
                                        </p:cTn>
                                        <p:tgtEl>
                                          <p:spTgt spid="15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fade">
                                      <p:cBhvr>
                                        <p:cTn id="41"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8"/>
          <p:cNvPicPr preferRelativeResize="0"/>
          <p:nvPr/>
        </p:nvPicPr>
        <p:blipFill rotWithShape="1">
          <a:blip r:embed="rId3">
            <a:alphaModFix/>
          </a:blip>
          <a:srcRect/>
          <a:stretch/>
        </p:blipFill>
        <p:spPr>
          <a:xfrm>
            <a:off x="224414" y="188"/>
            <a:ext cx="6857624" cy="6857624"/>
          </a:xfrm>
          <a:prstGeom prst="rect">
            <a:avLst/>
          </a:prstGeom>
          <a:noFill/>
          <a:ln>
            <a:noFill/>
          </a:ln>
        </p:spPr>
      </p:pic>
      <p:sp>
        <p:nvSpPr>
          <p:cNvPr id="162" name="Google Shape;162;p8"/>
          <p:cNvSpPr txBox="1"/>
          <p:nvPr/>
        </p:nvSpPr>
        <p:spPr>
          <a:xfrm>
            <a:off x="4988836" y="1377469"/>
            <a:ext cx="7067039" cy="7343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4170"/>
              <a:buFont typeface="Times New Roman"/>
              <a:buNone/>
            </a:pPr>
            <a:r>
              <a:rPr lang="en-US" sz="4170" b="1" cap="none">
                <a:solidFill>
                  <a:srgbClr val="002060"/>
                </a:solidFill>
                <a:latin typeface="Times New Roman"/>
                <a:ea typeface="Times New Roman"/>
                <a:cs typeface="Times New Roman"/>
                <a:sym typeface="Times New Roman"/>
              </a:rPr>
              <a:t>CHÂN THÀNH CẢM ƠN!</a:t>
            </a:r>
            <a:endParaRPr sz="4170" b="1" cap="none">
              <a:solidFill>
                <a:srgbClr val="00206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7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Words>
  <Application>Microsoft Office PowerPoint</Application>
  <PresentationFormat>Custom</PresentationFormat>
  <Paragraphs>23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HoangLieu</cp:lastModifiedBy>
  <cp:revision>1</cp:revision>
  <dcterms:created xsi:type="dcterms:W3CDTF">2020-08-07T07:15:00Z</dcterms:created>
  <dcterms:modified xsi:type="dcterms:W3CDTF">2021-09-09T05:51:21Z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