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6"/>
  </p:notesMasterIdLst>
  <p:sldIdLst>
    <p:sldId id="269" r:id="rId2"/>
    <p:sldId id="300" r:id="rId3"/>
    <p:sldId id="303" r:id="rId4"/>
    <p:sldId id="259" r:id="rId5"/>
    <p:sldId id="285" r:id="rId6"/>
    <p:sldId id="275" r:id="rId7"/>
    <p:sldId id="298" r:id="rId8"/>
    <p:sldId id="261" r:id="rId9"/>
    <p:sldId id="311" r:id="rId10"/>
    <p:sldId id="306" r:id="rId11"/>
    <p:sldId id="278" r:id="rId12"/>
    <p:sldId id="304" r:id="rId13"/>
    <p:sldId id="282" r:id="rId14"/>
    <p:sldId id="279" r:id="rId15"/>
  </p:sldIdLst>
  <p:sldSz cx="9144000" cy="6858000" type="screen4x3"/>
  <p:notesSz cx="9144000" cy="6858000"/>
  <p:defaultTextStyle>
    <a:defPPr>
      <a:defRPr lang="en-US"/>
    </a:defPPr>
    <a:lvl1pPr marL="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31BE"/>
    <a:srgbClr val="ECB2CB"/>
    <a:srgbClr val="E9A5C2"/>
    <a:srgbClr val="008A3E"/>
    <a:srgbClr val="E183AB"/>
    <a:srgbClr val="FFFF66"/>
    <a:srgbClr val="FFCD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2" autoAdjust="0"/>
    <p:restoredTop sz="94660"/>
  </p:normalViewPr>
  <p:slideViewPr>
    <p:cSldViewPr>
      <p:cViewPr>
        <p:scale>
          <a:sx n="94" d="100"/>
          <a:sy n="94" d="100"/>
        </p:scale>
        <p:origin x="-870" y="-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BDE7E-B355-40A4-9B7E-E581E1043B22}" type="datetimeFigureOut">
              <a:rPr lang="en-US" smtClean="0"/>
              <a:pPr/>
              <a:t>9/23/2020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6A8AD-F3E6-47DE-B783-16C0EDA737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80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6A8AD-F3E6-47DE-B783-16C0EDA737F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291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27CE-9C48-42EC-A174-D90BEA2C1883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973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9/23/2020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53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9/23/2020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754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9/23/2020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826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9/23/2020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57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9/23/2020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432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9/23/2020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830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9/23/2020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150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9/23/2020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73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9/23/2020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885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9/23/2020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85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9/23/2020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3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  <a:pPr/>
              <a:t>9/23/2020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95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12" Type="http://schemas.openxmlformats.org/officeDocument/2006/relationships/image" Target="../media/image8.png"/><Relationship Id="rId17" Type="http://schemas.openxmlformats.org/officeDocument/2006/relationships/image" Target="../media/image11.png"/><Relationship Id="rId2" Type="http://schemas.openxmlformats.org/officeDocument/2006/relationships/audio" Target="../media/media1.mp3"/><Relationship Id="rId16" Type="http://schemas.openxmlformats.org/officeDocument/2006/relationships/slide" Target="slide2.xml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microsoft.com/office/2007/relationships/hdphoto" Target="../media/hdphoto1.wdp"/><Relationship Id="rId15" Type="http://schemas.openxmlformats.org/officeDocument/2006/relationships/image" Target="../media/image10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12" Type="http://schemas.openxmlformats.org/officeDocument/2006/relationships/slide" Target="slide4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slide" Target="slide1.xml"/><Relationship Id="rId5" Type="http://schemas.openxmlformats.org/officeDocument/2006/relationships/image" Target="../media/image14.png"/><Relationship Id="rId10" Type="http://schemas.openxmlformats.org/officeDocument/2006/relationships/slide" Target="slide14.xml"/><Relationship Id="rId4" Type="http://schemas.microsoft.com/office/2007/relationships/hdphoto" Target="../media/hdphoto2.wdp"/><Relationship Id="rId9" Type="http://schemas.openxmlformats.org/officeDocument/2006/relationships/slide" Target="slide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bb63f59c772f80c241f5a32592359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908" y="0"/>
            <a:ext cx="10260330" cy="68237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416005"/>
            <a:ext cx="8077200" cy="175431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UTM Avo" pitchFamily="18" charset="0"/>
              </a:rPr>
              <a:t>C</a:t>
            </a:r>
            <a:r>
              <a:rPr lang="en-US" sz="5400" b="1" dirty="0" err="1" smtClean="0">
                <a:solidFill>
                  <a:srgbClr val="FF0000"/>
                </a:solidFill>
                <a:latin typeface="UTM Avo" pitchFamily="18" charset="0"/>
              </a:rPr>
              <a:t>hào</a:t>
            </a:r>
            <a:r>
              <a:rPr lang="en-US" sz="5400" b="1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UTM Avo" pitchFamily="18" charset="0"/>
              </a:rPr>
              <a:t>mừng</a:t>
            </a:r>
            <a:r>
              <a:rPr lang="en-US" sz="5400" b="1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UTM Avo" pitchFamily="18" charset="0"/>
              </a:rPr>
              <a:t>các</a:t>
            </a:r>
            <a:r>
              <a:rPr lang="en-US" sz="5400" b="1" dirty="0" smtClean="0">
                <a:solidFill>
                  <a:srgbClr val="FF0000"/>
                </a:solidFill>
                <a:latin typeface="UTM Avo" pitchFamily="18" charset="0"/>
              </a:rPr>
              <a:t> con </a:t>
            </a:r>
            <a:r>
              <a:rPr lang="en-US" sz="5400" b="1" dirty="0" err="1" smtClean="0">
                <a:solidFill>
                  <a:srgbClr val="FF0000"/>
                </a:solidFill>
                <a:latin typeface="UTM Avo" pitchFamily="18" charset="0"/>
              </a:rPr>
              <a:t>đến</a:t>
            </a:r>
            <a:r>
              <a:rPr lang="en-US" sz="5400" b="1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UTM Avo" pitchFamily="18" charset="0"/>
              </a:rPr>
              <a:t>tiết</a:t>
            </a:r>
            <a:r>
              <a:rPr lang="en-US" sz="5400" b="1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UTM Avo" pitchFamily="18" charset="0"/>
              </a:rPr>
              <a:t>Tiếng</a:t>
            </a:r>
            <a:r>
              <a:rPr lang="en-US" sz="5400" b="1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UTM Avo" pitchFamily="18" charset="0"/>
              </a:rPr>
              <a:t>Việt</a:t>
            </a:r>
            <a:endParaRPr lang="en-US" sz="5400" b="1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74746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0" y="0"/>
            <a:ext cx="2667000" cy="584767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UTM Avo" pitchFamily="18" charset="0"/>
              </a:rPr>
              <a:t>4. </a:t>
            </a:r>
            <a:r>
              <a:rPr lang="en-US" sz="3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UTM Avo" pitchFamily="18" charset="0"/>
              </a:rPr>
              <a:t>Tập</a:t>
            </a:r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UTM Avo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UTM Avo" pitchFamily="18" charset="0"/>
              </a:rPr>
              <a:t>đọc</a:t>
            </a:r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UTM Avo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90800" y="685800"/>
            <a:ext cx="4724400" cy="76943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Bé</a:t>
            </a:r>
            <a:r>
              <a:rPr lang="en-US" sz="44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Hà</a:t>
            </a:r>
            <a:r>
              <a:rPr lang="en-US" sz="44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. </a:t>
            </a:r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bé</a:t>
            </a:r>
            <a:r>
              <a:rPr lang="en-US" sz="44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Lê</a:t>
            </a:r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9217" name="Picture 1" descr="C:\Users\DTD\Downloads\beauty_160069950117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676400"/>
            <a:ext cx="8153400" cy="4724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9581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9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6781800" cy="707878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5. </a:t>
            </a:r>
            <a:r>
              <a:rPr lang="en-US" sz="4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UTM Avo" pitchFamily="18" charset="0"/>
              </a:rPr>
              <a:t>Tập</a:t>
            </a:r>
            <a:r>
              <a:rPr lang="en-US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UTM Avo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UTM Avo" pitchFamily="18" charset="0"/>
              </a:rPr>
              <a:t>viết</a:t>
            </a:r>
            <a:r>
              <a:rPr lang="en-US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UTM Avo" pitchFamily="18" charset="0"/>
              </a:rPr>
              <a:t> ( </a:t>
            </a:r>
            <a:r>
              <a:rPr lang="en-US" sz="4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UTM Avo" pitchFamily="18" charset="0"/>
              </a:rPr>
              <a:t>bảng</a:t>
            </a:r>
            <a:r>
              <a:rPr lang="en-US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UTM Avo" pitchFamily="18" charset="0"/>
              </a:rPr>
              <a:t> con )</a:t>
            </a:r>
            <a:endParaRPr lang="en-US" sz="4000" b="1" dirty="0">
              <a:solidFill>
                <a:schemeClr val="tx1">
                  <a:lumMod val="85000"/>
                  <a:lumOff val="15000"/>
                </a:schemeClr>
              </a:solidFill>
              <a:latin typeface="UTM Avo" pitchFamily="18" charset="0"/>
            </a:endParaRPr>
          </a:p>
        </p:txBody>
      </p:sp>
      <p:pic>
        <p:nvPicPr>
          <p:cNvPr id="6145" name="Picture 1" descr="C:\Users\DTD\Downloads\beauty_16006997300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274967"/>
            <a:ext cx="8610600" cy="23080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4777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9144000" cy="41113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0" y="3886200"/>
            <a:ext cx="5562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Củng cố</a:t>
            </a:r>
            <a:endParaRPr lang="en-US" sz="6600" b="1">
              <a:solidFill>
                <a:srgbClr val="FF0000"/>
              </a:solidFill>
              <a:latin typeface="UTM Avo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38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25401" y="0"/>
            <a:ext cx="9143999" cy="6629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52600" y="1447800"/>
            <a:ext cx="5410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Dặn dò</a:t>
            </a:r>
            <a:endParaRPr lang="en-US" sz="9600" b="1">
              <a:solidFill>
                <a:srgbClr val="FF0000"/>
              </a:solidFill>
              <a:latin typeface="UTM Avo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16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1007" y="3478530"/>
            <a:ext cx="783431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906" y="276228"/>
            <a:ext cx="25527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86" y="2658110"/>
            <a:ext cx="1985963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0886" y="569598"/>
            <a:ext cx="1559719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9675" y="3940178"/>
            <a:ext cx="702564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9526" y="6208398"/>
            <a:ext cx="9182576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266223" y="1718608"/>
            <a:ext cx="5363969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600" b="1" smtClean="0">
                <a:solidFill>
                  <a:schemeClr val="accent6">
                    <a:lumMod val="75000"/>
                  </a:schemeClr>
                </a:solidFill>
                <a:latin typeface="UTM Avo" pitchFamily="18" charset="0"/>
                <a:cs typeface="+mn-ea"/>
                <a:sym typeface="+mn-lt"/>
              </a:rPr>
              <a:t>Tạm biệt và </a:t>
            </a:r>
          </a:p>
          <a:p>
            <a:pPr algn="ctr"/>
            <a:r>
              <a:rPr lang="en-US" altLang="zh-CN" sz="6600" b="1" smtClean="0">
                <a:solidFill>
                  <a:schemeClr val="accent6">
                    <a:lumMod val="75000"/>
                  </a:schemeClr>
                </a:solidFill>
                <a:latin typeface="UTM Avo" pitchFamily="18" charset="0"/>
                <a:cs typeface="+mn-ea"/>
                <a:sym typeface="+mn-lt"/>
              </a:rPr>
              <a:t>hẹn gặp lại !</a:t>
            </a:r>
          </a:p>
        </p:txBody>
      </p:sp>
    </p:spTree>
    <p:extLst>
      <p:ext uri="{BB962C8B-B14F-4D97-AF65-F5344CB8AC3E}">
        <p14:creationId xmlns:p14="http://schemas.microsoft.com/office/powerpoint/2010/main" val="336313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7587863" y="3301202"/>
            <a:ext cx="1354823" cy="3432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8026920" y="336945"/>
            <a:ext cx="933293" cy="25027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238598" y="46898"/>
            <a:ext cx="707574" cy="19356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25859" y="2432585"/>
            <a:ext cx="2304782" cy="4782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182623" y="-1397428"/>
            <a:ext cx="1441267" cy="31028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6055488" y="-2074053"/>
            <a:ext cx="1797853" cy="4119794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402" y="280265"/>
            <a:ext cx="3717548" cy="299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5709739" y="3210735"/>
            <a:ext cx="1045241" cy="2318590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944" y="3538423"/>
            <a:ext cx="864145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667000" y="1362846"/>
            <a:ext cx="4191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LÊN NÀO</a:t>
            </a:r>
            <a:endParaRPr lang="en-US" sz="4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9452637" y="5981700"/>
            <a:ext cx="4572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705"/>
            <a:ext cx="9144000" cy="685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16" y="2834333"/>
            <a:ext cx="1354823" cy="34322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640" y="1742649"/>
            <a:ext cx="1277003" cy="34244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905000"/>
            <a:ext cx="1299033" cy="377351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143000"/>
            <a:ext cx="1451136" cy="332529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3200400"/>
            <a:ext cx="1419416" cy="3148600"/>
          </a:xfrm>
          <a:prstGeom prst="rect">
            <a:avLst/>
          </a:prstGeom>
        </p:spPr>
      </p:pic>
      <p:sp>
        <p:nvSpPr>
          <p:cNvPr id="28" name="Rounded Rectangle 27">
            <a:hlinkClick r:id="rId9" action="ppaction://hlinksldjump"/>
          </p:cNvPr>
          <p:cNvSpPr/>
          <p:nvPr/>
        </p:nvSpPr>
        <p:spPr>
          <a:xfrm>
            <a:off x="170974" y="5928996"/>
            <a:ext cx="1124426" cy="75882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rgbClr val="008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dê</a:t>
            </a:r>
            <a:endParaRPr lang="en-US" sz="5400" dirty="0">
              <a:solidFill>
                <a:srgbClr val="008000"/>
              </a:solidFill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  <p:sp>
        <p:nvSpPr>
          <p:cNvPr id="29" name="Rounded Rectangle 28">
            <a:hlinkClick r:id="rId10" action="ppaction://hlinksldjump"/>
          </p:cNvPr>
          <p:cNvSpPr/>
          <p:nvPr/>
        </p:nvSpPr>
        <p:spPr>
          <a:xfrm>
            <a:off x="1488282" y="5133340"/>
            <a:ext cx="1101566" cy="111887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rgbClr val="008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bễ</a:t>
            </a:r>
            <a:endParaRPr lang="en-US" sz="5400" dirty="0">
              <a:solidFill>
                <a:srgbClr val="008000"/>
              </a:solidFill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  <p:sp>
        <p:nvSpPr>
          <p:cNvPr id="30" name="Rounded Rectangle 29">
            <a:hlinkClick r:id="rId11" action="ppaction://hlinksldjump"/>
          </p:cNvPr>
          <p:cNvSpPr/>
          <p:nvPr/>
        </p:nvSpPr>
        <p:spPr>
          <a:xfrm>
            <a:off x="2761298" y="5596890"/>
            <a:ext cx="2344102" cy="1090930"/>
          </a:xfrm>
          <a:prstGeom prst="roundRect">
            <a:avLst>
              <a:gd name="adj" fmla="val 25844"/>
            </a:avLst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 smtClean="0">
                <a:solidFill>
                  <a:srgbClr val="008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bê</a:t>
            </a:r>
            <a:r>
              <a:rPr lang="en-US" sz="6000" dirty="0" smtClean="0">
                <a:solidFill>
                  <a:srgbClr val="008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lang="en-US" sz="6000" dirty="0" err="1" smtClean="0">
                <a:solidFill>
                  <a:srgbClr val="008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bê</a:t>
            </a:r>
            <a:endParaRPr lang="en-US" sz="6000" dirty="0">
              <a:solidFill>
                <a:srgbClr val="008000"/>
              </a:solidFill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  <p:sp>
        <p:nvSpPr>
          <p:cNvPr id="33" name="Rounded Rectangle 32">
            <a:hlinkClick r:id="rId11" action="ppaction://hlinksldjump"/>
          </p:cNvPr>
          <p:cNvSpPr/>
          <p:nvPr/>
        </p:nvSpPr>
        <p:spPr>
          <a:xfrm>
            <a:off x="4724400" y="4495800"/>
            <a:ext cx="2853215" cy="990599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err="1" smtClean="0">
                <a:solidFill>
                  <a:srgbClr val="008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bờ</a:t>
            </a:r>
            <a:r>
              <a:rPr lang="en-US" sz="6600" dirty="0" smtClean="0">
                <a:solidFill>
                  <a:srgbClr val="008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lang="en-US" sz="6600" dirty="0" err="1" smtClean="0">
                <a:solidFill>
                  <a:srgbClr val="008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đê</a:t>
            </a:r>
            <a:endParaRPr lang="en-US" sz="6600" dirty="0">
              <a:solidFill>
                <a:srgbClr val="008000"/>
              </a:solidFill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  <p:sp>
        <p:nvSpPr>
          <p:cNvPr id="34" name="Rounded Rectangle 33">
            <a:hlinkClick r:id="rId12" action="ppaction://hlinksldjump"/>
          </p:cNvPr>
          <p:cNvSpPr/>
          <p:nvPr/>
        </p:nvSpPr>
        <p:spPr>
          <a:xfrm>
            <a:off x="6705600" y="5930266"/>
            <a:ext cx="2397919" cy="87439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 smtClean="0">
                <a:solidFill>
                  <a:srgbClr val="008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lễ</a:t>
            </a:r>
            <a:endParaRPr lang="en-US" sz="6000" dirty="0">
              <a:solidFill>
                <a:srgbClr val="008000"/>
              </a:solidFill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3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5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6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3" grpId="0" animBg="1"/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533400" y="3200399"/>
            <a:ext cx="3810000" cy="3124201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447800" y="3505202"/>
            <a:ext cx="1905000" cy="209287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13000" dirty="0" smtClean="0">
                <a:solidFill>
                  <a:srgbClr val="008000"/>
                </a:solidFill>
                <a:latin typeface=".VnAvant" pitchFamily="34" charset="0"/>
              </a:rPr>
              <a:t>g</a:t>
            </a:r>
            <a:endParaRPr lang="en-US" sz="13000" dirty="0">
              <a:solidFill>
                <a:srgbClr val="008000"/>
              </a:solidFill>
              <a:latin typeface=".VnAvant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876800" y="3200398"/>
            <a:ext cx="4038600" cy="3225697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019800" y="3505200"/>
            <a:ext cx="1905000" cy="209287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13000" dirty="0" smtClean="0">
                <a:solidFill>
                  <a:srgbClr val="008000"/>
                </a:solidFill>
                <a:latin typeface=".VnAvant" pitchFamily="34" charset="0"/>
              </a:rPr>
              <a:t>h</a:t>
            </a:r>
            <a:endParaRPr lang="en-US" sz="13000" dirty="0">
              <a:solidFill>
                <a:srgbClr val="008000"/>
              </a:solidFill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476194"/>
            <a:ext cx="9144000" cy="64632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Tiếng</a:t>
            </a:r>
            <a:r>
              <a:rPr lang="en-US" sz="2400" b="1" dirty="0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Việt</a:t>
            </a:r>
            <a:endParaRPr lang="en-US" sz="2400" b="1" dirty="0">
              <a:solidFill>
                <a:srgbClr val="FF0000"/>
              </a:solidFill>
              <a:latin typeface="UTM Avo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200" y="1676400"/>
            <a:ext cx="9144000" cy="92332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latin typeface="UTM Avo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latin typeface="UTM Avo" pitchFamily="18" charset="0"/>
                <a:cs typeface="Times New Roman" pitchFamily="18" charset="0"/>
              </a:rPr>
              <a:t>12:</a:t>
            </a:r>
            <a:r>
              <a:rPr lang="en-US" sz="3600" b="1" dirty="0" smtClean="0">
                <a:solidFill>
                  <a:srgbClr val="7030A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g - h</a:t>
            </a:r>
            <a:endParaRPr lang="en-US" sz="3600" b="1" dirty="0">
              <a:solidFill>
                <a:srgbClr val="002060"/>
              </a:solidFill>
              <a:latin typeface="UTM Avo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0"/>
            <a:ext cx="9144000" cy="64632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Thứ</a:t>
            </a:r>
            <a:r>
              <a:rPr lang="en-US" sz="2400" b="1" dirty="0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tư</a:t>
            </a:r>
            <a:r>
              <a:rPr lang="en-US" sz="2400" b="1" dirty="0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ngày</a:t>
            </a:r>
            <a:r>
              <a:rPr lang="en-US" sz="2400" b="1" dirty="0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23 </a:t>
            </a:r>
            <a:r>
              <a:rPr lang="en-US" sz="2400" b="1" dirty="0" err="1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tháng</a:t>
            </a:r>
            <a:r>
              <a:rPr lang="en-US" sz="2400" b="1" dirty="0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9 </a:t>
            </a:r>
            <a:r>
              <a:rPr lang="en-US" sz="2400" b="1" dirty="0" err="1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năm</a:t>
            </a:r>
            <a:r>
              <a:rPr lang="en-US" sz="2400" b="1" dirty="0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2020</a:t>
            </a:r>
            <a:endParaRPr lang="en-US" sz="2400" b="1" dirty="0">
              <a:solidFill>
                <a:srgbClr val="FF0000"/>
              </a:solidFill>
              <a:latin typeface="UTM Avo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01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  <p:bldP spid="11" grpId="0" animBg="1"/>
      <p:bldP spid="12" grpId="0"/>
      <p:bldP spid="6" grpId="0"/>
      <p:bldP spid="15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4038600" cy="64632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UTM Avo" pitchFamily="18" charset="0"/>
              </a:rPr>
              <a:t>1.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UTM Avo" pitchFamily="18" charset="0"/>
              </a:rPr>
              <a:t>Làm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UTM Avo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UTM Avo" pitchFamily="18" charset="0"/>
              </a:rPr>
              <a:t>quen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UTM Avo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71600" y="3048000"/>
            <a:ext cx="21336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6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ga</a:t>
            </a:r>
            <a:endParaRPr lang="en-US" sz="6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09600" y="4114799"/>
            <a:ext cx="3048000" cy="1524000"/>
            <a:chOff x="3810000" y="1260356"/>
            <a:chExt cx="2209800" cy="1711445"/>
          </a:xfrm>
        </p:grpSpPr>
        <p:sp>
          <p:nvSpPr>
            <p:cNvPr id="8" name="Rectangle 7"/>
            <p:cNvSpPr/>
            <p:nvPr/>
          </p:nvSpPr>
          <p:spPr>
            <a:xfrm>
              <a:off x="3810000" y="1260356"/>
              <a:ext cx="2209800" cy="725326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4800" b="1" dirty="0" err="1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ga</a:t>
              </a:r>
              <a:endParaRPr lang="en-US" sz="4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810000" y="2080049"/>
              <a:ext cx="1104900" cy="8917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36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g</a:t>
              </a:r>
              <a:endPara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914900" y="2080049"/>
              <a:ext cx="1104900" cy="891752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3600" b="1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a</a:t>
              </a:r>
              <a:endParaRPr lang="en-US" sz="3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1" name="Rounded Rectangle 10"/>
          <p:cNvSpPr/>
          <p:nvPr/>
        </p:nvSpPr>
        <p:spPr>
          <a:xfrm>
            <a:off x="0" y="5867400"/>
            <a:ext cx="3733800" cy="609600"/>
          </a:xfrm>
          <a:prstGeom prst="roundRect">
            <a:avLst/>
          </a:prstGeom>
          <a:solidFill>
            <a:schemeClr val="bg1"/>
          </a:solidFill>
          <a:ln>
            <a:solidFill>
              <a:srgbClr val="DF31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gờ</a:t>
            </a:r>
            <a:r>
              <a:rPr lang="en-US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 a- </a:t>
            </a:r>
            <a:r>
              <a:rPr lang="en-US" sz="3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ga</a:t>
            </a:r>
            <a:endParaRPr lang="en-US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1" descr="Giải pháp âm thanh nhà ga bến tàu bến xe ngày nay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838200"/>
            <a:ext cx="3733800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NHỮNG HỒ NƯỚC NỔI TIẾNG NHẤT VIỆT NAM | Enviet Blo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762000"/>
            <a:ext cx="39624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5867400" y="3124200"/>
            <a:ext cx="21336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6000" b="1" dirty="0" err="1" smtClean="0">
                <a:solidFill>
                  <a:schemeClr val="tx1"/>
                </a:solidFill>
                <a:latin typeface="UTM Avo" pitchFamily="18" charset="0"/>
              </a:rPr>
              <a:t>hồ</a:t>
            </a:r>
            <a:endParaRPr lang="en-US" sz="60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181600" y="4191000"/>
            <a:ext cx="3048000" cy="1447800"/>
            <a:chOff x="3810000" y="1260356"/>
            <a:chExt cx="2209800" cy="1711445"/>
          </a:xfrm>
        </p:grpSpPr>
        <p:sp>
          <p:nvSpPr>
            <p:cNvPr id="16" name="Rectangle 15"/>
            <p:cNvSpPr/>
            <p:nvPr/>
          </p:nvSpPr>
          <p:spPr>
            <a:xfrm>
              <a:off x="3810000" y="1260356"/>
              <a:ext cx="2209800" cy="725326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4800" b="1" dirty="0" err="1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hồ</a:t>
              </a:r>
              <a:endParaRPr lang="en-US" sz="4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810000" y="2080049"/>
              <a:ext cx="1104900" cy="891752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36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h</a:t>
              </a:r>
              <a:endPara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914900" y="2080049"/>
              <a:ext cx="1104900" cy="891752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3600" b="1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ô</a:t>
              </a:r>
              <a:endParaRPr lang="en-US" sz="3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9" name="Rounded Rectangle 18"/>
          <p:cNvSpPr/>
          <p:nvPr/>
        </p:nvSpPr>
        <p:spPr>
          <a:xfrm>
            <a:off x="4191000" y="5943600"/>
            <a:ext cx="4953000" cy="609600"/>
          </a:xfrm>
          <a:prstGeom prst="roundRect">
            <a:avLst/>
          </a:prstGeom>
          <a:solidFill>
            <a:schemeClr val="bg1"/>
          </a:solidFill>
          <a:ln>
            <a:solidFill>
              <a:srgbClr val="DF31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hờ</a:t>
            </a:r>
            <a:r>
              <a:rPr lang="en-US" sz="3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 ô-</a:t>
            </a:r>
            <a:r>
              <a:rPr lang="en-US" sz="3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hô</a:t>
            </a:r>
            <a:r>
              <a:rPr lang="en-US" sz="3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–</a:t>
            </a:r>
            <a:r>
              <a:rPr lang="en-US" sz="3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huyền</a:t>
            </a:r>
            <a:r>
              <a:rPr lang="en-US" sz="3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sz="3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hồ</a:t>
            </a:r>
            <a:endParaRPr lang="en-US" sz="3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30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1" grpId="0" animBg="1"/>
      <p:bldP spid="14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83663"/>
            <a:ext cx="5486400" cy="604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70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24-hinh-nen-powerpoint-tuyet-dep-danh-cho-cac-be-mam-non-1487092771-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3"/>
            <a:ext cx="9144000" cy="685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38400" y="152400"/>
            <a:ext cx="5029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smtClean="0">
                <a:solidFill>
                  <a:srgbClr val="FF0000"/>
                </a:solidFill>
                <a:latin typeface="UTM Avo" pitchFamily="18" charset="0"/>
              </a:rPr>
              <a:t>Thư giãn</a:t>
            </a:r>
            <a:endParaRPr lang="vi-VN" sz="8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87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8763000" cy="584767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2.</a:t>
            </a:r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UTM Avo" pitchFamily="18" charset="0"/>
              </a:rPr>
              <a:t>Tiếng </a:t>
            </a:r>
            <a:r>
              <a:rPr lang="en-US" sz="3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UTM Avo" pitchFamily="18" charset="0"/>
              </a:rPr>
              <a:t>nào</a:t>
            </a:r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UTM Avo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UTM Avo" pitchFamily="18" charset="0"/>
              </a:rPr>
              <a:t>có</a:t>
            </a:r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UTM Avo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UTM Avo" pitchFamily="18" charset="0"/>
              </a:rPr>
              <a:t>âm</a:t>
            </a:r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UTM Avo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UTM Avo" pitchFamily="18" charset="0"/>
              </a:rPr>
              <a:t>g</a:t>
            </a:r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UTM Avo" pitchFamily="18" charset="0"/>
              </a:rPr>
              <a:t>? </a:t>
            </a:r>
            <a:r>
              <a:rPr lang="en-US" sz="3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UTM Avo" pitchFamily="18" charset="0"/>
              </a:rPr>
              <a:t>Tiếng</a:t>
            </a:r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UTM Avo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UTM Avo" pitchFamily="18" charset="0"/>
              </a:rPr>
              <a:t>nào</a:t>
            </a:r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UTM Avo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UTM Avo" pitchFamily="18" charset="0"/>
              </a:rPr>
              <a:t>có</a:t>
            </a:r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UTM Avo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UTM Avo" pitchFamily="18" charset="0"/>
              </a:rPr>
              <a:t>âm</a:t>
            </a:r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UTM Avo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UTM Avo" pitchFamily="18" charset="0"/>
              </a:rPr>
              <a:t>h</a:t>
            </a:r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UTM Avo" pitchFamily="18" charset="0"/>
              </a:rPr>
              <a:t>?</a:t>
            </a:r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grpSp>
        <p:nvGrpSpPr>
          <p:cNvPr id="8" name="Group 18"/>
          <p:cNvGrpSpPr>
            <a:grpSpLocks/>
          </p:cNvGrpSpPr>
          <p:nvPr/>
        </p:nvGrpSpPr>
        <p:grpSpPr bwMode="auto">
          <a:xfrm>
            <a:off x="3352800" y="3886200"/>
            <a:ext cx="1752600" cy="1404932"/>
            <a:chOff x="3756173" y="3675574"/>
            <a:chExt cx="1955271" cy="1350981"/>
          </a:xfrm>
        </p:grpSpPr>
        <p:sp>
          <p:nvSpPr>
            <p:cNvPr id="9" name="Oval 8"/>
            <p:cNvSpPr/>
            <p:nvPr/>
          </p:nvSpPr>
          <p:spPr>
            <a:xfrm>
              <a:off x="3756173" y="3675574"/>
              <a:ext cx="1955271" cy="1350981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1" name="TextBox 17"/>
            <p:cNvSpPr txBox="1">
              <a:spLocks noChangeArrowheads="1"/>
            </p:cNvSpPr>
            <p:nvPr/>
          </p:nvSpPr>
          <p:spPr bwMode="auto">
            <a:xfrm>
              <a:off x="4181232" y="3748848"/>
              <a:ext cx="1105153" cy="12726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en-US" altLang="en-US" sz="8000" dirty="0" smtClean="0">
                  <a:solidFill>
                    <a:schemeClr val="bg1"/>
                  </a:solidFill>
                </a:rPr>
                <a:t>h</a:t>
              </a:r>
              <a:endParaRPr lang="en-US" altLang="en-US" sz="8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oup 18"/>
          <p:cNvGrpSpPr>
            <a:grpSpLocks/>
          </p:cNvGrpSpPr>
          <p:nvPr/>
        </p:nvGrpSpPr>
        <p:grpSpPr bwMode="auto">
          <a:xfrm>
            <a:off x="3429000" y="1447800"/>
            <a:ext cx="1828800" cy="1524000"/>
            <a:chOff x="3830558" y="3202731"/>
            <a:chExt cx="1955271" cy="1350981"/>
          </a:xfrm>
        </p:grpSpPr>
        <p:sp>
          <p:nvSpPr>
            <p:cNvPr id="14" name="Oval 13"/>
            <p:cNvSpPr/>
            <p:nvPr/>
          </p:nvSpPr>
          <p:spPr>
            <a:xfrm>
              <a:off x="3830558" y="3202731"/>
              <a:ext cx="1955271" cy="1350981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6" name="TextBox 17"/>
            <p:cNvSpPr txBox="1">
              <a:spLocks noChangeArrowheads="1"/>
            </p:cNvSpPr>
            <p:nvPr/>
          </p:nvSpPr>
          <p:spPr bwMode="auto">
            <a:xfrm>
              <a:off x="4237906" y="3405378"/>
              <a:ext cx="1059105" cy="900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en-US" altLang="en-US" sz="6000" dirty="0" smtClean="0">
                  <a:solidFill>
                    <a:schemeClr val="bg1"/>
                  </a:solidFill>
                  <a:latin typeface=".VnAvant" pitchFamily="34" charset="0"/>
                </a:rPr>
                <a:t>g</a:t>
              </a:r>
              <a:endParaRPr lang="en-US" altLang="en-US" sz="6000" dirty="0">
                <a:solidFill>
                  <a:schemeClr val="bg1"/>
                </a:solidFill>
                <a:latin typeface=".VnAvant" pitchFamily="34" charset="0"/>
              </a:endParaRPr>
            </a:p>
          </p:txBody>
        </p:sp>
      </p:grpSp>
      <p:pic>
        <p:nvPicPr>
          <p:cNvPr id="13314" name="Picture 2" descr="Hổ vồ chết cụ ông chăn gia sú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685800"/>
            <a:ext cx="2435225" cy="1905000"/>
          </a:xfrm>
          <a:prstGeom prst="rect">
            <a:avLst/>
          </a:prstGeom>
          <a:noFill/>
        </p:spPr>
      </p:pic>
      <p:pic>
        <p:nvPicPr>
          <p:cNvPr id="18" name="Picture 17" descr="Ý nghĩa hoa hồng Ý nghĩa hoa tươi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2819400"/>
            <a:ext cx="223837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Bảo hộ Chỉ dẫn địa lý “Kỳ Sơn” cho sản phẩm gừn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4953000"/>
            <a:ext cx="2362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Gấu Bắc Cực nặng gần 700 k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72200" y="762000"/>
            <a:ext cx="2667000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Bán hạt giống rau hành hương(hành lá) có gói lơn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96000" y="2895600"/>
            <a:ext cx="2667000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Khi trưởng thành, gà trống chỉ còn dương vật bị teo nhỏ.&#10;&#10;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96000" y="4800600"/>
            <a:ext cx="262890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Oval 47"/>
          <p:cNvSpPr/>
          <p:nvPr/>
        </p:nvSpPr>
        <p:spPr bwMode="auto">
          <a:xfrm>
            <a:off x="2590800" y="1371600"/>
            <a:ext cx="509588" cy="5111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FF0000"/>
                </a:solidFill>
                <a:latin typeface=".VnAvant" pitchFamily="34" charset="0"/>
              </a:rPr>
              <a:t>1</a:t>
            </a:r>
          </a:p>
        </p:txBody>
      </p:sp>
      <p:sp>
        <p:nvSpPr>
          <p:cNvPr id="24" name="Oval 47"/>
          <p:cNvSpPr/>
          <p:nvPr/>
        </p:nvSpPr>
        <p:spPr bwMode="auto">
          <a:xfrm>
            <a:off x="5638800" y="1447800"/>
            <a:ext cx="509588" cy="5111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FF0000"/>
                </a:solidFill>
                <a:latin typeface=".VnAvant" pitchFamily="34" charset="0"/>
              </a:rPr>
              <a:t>2</a:t>
            </a:r>
          </a:p>
        </p:txBody>
      </p:sp>
      <p:sp>
        <p:nvSpPr>
          <p:cNvPr id="25" name="Oval 47"/>
          <p:cNvSpPr/>
          <p:nvPr/>
        </p:nvSpPr>
        <p:spPr bwMode="auto">
          <a:xfrm>
            <a:off x="2133600" y="3733800"/>
            <a:ext cx="509588" cy="5111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FF0000"/>
                </a:solidFill>
                <a:latin typeface=".VnAvant" pitchFamily="34" charset="0"/>
              </a:rPr>
              <a:t>3</a:t>
            </a:r>
          </a:p>
        </p:txBody>
      </p:sp>
      <p:sp>
        <p:nvSpPr>
          <p:cNvPr id="26" name="Oval 47"/>
          <p:cNvSpPr/>
          <p:nvPr/>
        </p:nvSpPr>
        <p:spPr bwMode="auto">
          <a:xfrm>
            <a:off x="5486400" y="3429000"/>
            <a:ext cx="509588" cy="5111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FF0000"/>
                </a:solidFill>
                <a:latin typeface=".VnAvant" pitchFamily="34" charset="0"/>
              </a:rPr>
              <a:t>4</a:t>
            </a:r>
          </a:p>
        </p:txBody>
      </p:sp>
      <p:sp>
        <p:nvSpPr>
          <p:cNvPr id="27" name="Oval 47"/>
          <p:cNvSpPr/>
          <p:nvPr/>
        </p:nvSpPr>
        <p:spPr bwMode="auto">
          <a:xfrm>
            <a:off x="2590800" y="5562600"/>
            <a:ext cx="509588" cy="5111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FF0000"/>
                </a:solidFill>
                <a:latin typeface=".VnAvant" pitchFamily="34" charset="0"/>
              </a:rPr>
              <a:t>5</a:t>
            </a:r>
          </a:p>
        </p:txBody>
      </p:sp>
      <p:sp>
        <p:nvSpPr>
          <p:cNvPr id="28" name="Oval 47"/>
          <p:cNvSpPr/>
          <p:nvPr/>
        </p:nvSpPr>
        <p:spPr bwMode="auto">
          <a:xfrm>
            <a:off x="5562600" y="5410200"/>
            <a:ext cx="509588" cy="5111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FF0000"/>
                </a:solidFill>
                <a:latin typeface=".VnAvant" pitchFamily="34" charset="0"/>
              </a:rPr>
              <a:t>6</a:t>
            </a:r>
          </a:p>
        </p:txBody>
      </p:sp>
      <p:cxnSp>
        <p:nvCxnSpPr>
          <p:cNvPr id="30" name="Straight Arrow Connector 29"/>
          <p:cNvCxnSpPr>
            <a:stCxn id="23" idx="5"/>
            <a:endCxn id="9" idx="1"/>
          </p:cNvCxnSpPr>
          <p:nvPr/>
        </p:nvCxnSpPr>
        <p:spPr>
          <a:xfrm rot="16200000" flipH="1">
            <a:off x="2175596" y="2658080"/>
            <a:ext cx="2284032" cy="58370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5" idx="6"/>
            <a:endCxn id="9" idx="1"/>
          </p:cNvCxnSpPr>
          <p:nvPr/>
        </p:nvCxnSpPr>
        <p:spPr>
          <a:xfrm>
            <a:off x="2643188" y="3989388"/>
            <a:ext cx="966275" cy="10255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26" idx="2"/>
          </p:cNvCxnSpPr>
          <p:nvPr/>
        </p:nvCxnSpPr>
        <p:spPr>
          <a:xfrm rot="10800000" flipV="1">
            <a:off x="5029200" y="3684588"/>
            <a:ext cx="457200" cy="5064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24" idx="2"/>
          </p:cNvCxnSpPr>
          <p:nvPr/>
        </p:nvCxnSpPr>
        <p:spPr>
          <a:xfrm rot="10800000" flipV="1">
            <a:off x="5181600" y="1703388"/>
            <a:ext cx="457200" cy="125412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28" idx="1"/>
            <a:endCxn id="14" idx="5"/>
          </p:cNvCxnSpPr>
          <p:nvPr/>
        </p:nvCxnSpPr>
        <p:spPr>
          <a:xfrm rot="16200000" flipV="1">
            <a:off x="3945381" y="3793213"/>
            <a:ext cx="2736444" cy="647249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27" idx="0"/>
            <a:endCxn id="14" idx="3"/>
          </p:cNvCxnSpPr>
          <p:nvPr/>
        </p:nvCxnSpPr>
        <p:spPr>
          <a:xfrm rot="5400000" flipH="1" flipV="1">
            <a:off x="1864216" y="3729994"/>
            <a:ext cx="2813984" cy="851228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047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0" y="274638"/>
            <a:ext cx="9144000" cy="707878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>
            <a:spAutoFit/>
          </a:bodyPr>
          <a:lstStyle/>
          <a:p>
            <a:pPr>
              <a:defRPr/>
            </a:pPr>
            <a:r>
              <a:rPr lang="en-US" sz="4000" b="1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itchFamily="18" charset="0"/>
                <a:ea typeface="+mj-ea"/>
                <a:cs typeface="+mj-cs"/>
              </a:rPr>
              <a:t>Tìm</a:t>
            </a:r>
            <a:r>
              <a:rPr lang="en-US" sz="40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itchFamily="18" charset="0"/>
                <a:ea typeface="+mj-ea"/>
                <a:cs typeface="+mj-cs"/>
              </a:rPr>
              <a:t> </a:t>
            </a:r>
            <a:r>
              <a:rPr lang="en-US" sz="4000" b="1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itchFamily="18" charset="0"/>
                <a:ea typeface="+mj-ea"/>
                <a:cs typeface="+mj-cs"/>
              </a:rPr>
              <a:t>tiếng</a:t>
            </a:r>
            <a:r>
              <a:rPr lang="en-US" sz="40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itchFamily="18" charset="0"/>
                <a:ea typeface="+mj-ea"/>
                <a:cs typeface="+mj-cs"/>
              </a:rPr>
              <a:t> </a:t>
            </a:r>
            <a:r>
              <a:rPr lang="en-US" sz="4000" b="1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itchFamily="18" charset="0"/>
                <a:ea typeface="+mj-ea"/>
                <a:cs typeface="+mj-cs"/>
              </a:rPr>
              <a:t>ngoài</a:t>
            </a:r>
            <a:r>
              <a:rPr lang="en-US" sz="40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itchFamily="18" charset="0"/>
                <a:ea typeface="+mj-ea"/>
                <a:cs typeface="+mj-cs"/>
              </a:rPr>
              <a:t> </a:t>
            </a:r>
            <a:r>
              <a:rPr lang="en-US" sz="4000" b="1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itchFamily="18" charset="0"/>
                <a:ea typeface="+mj-ea"/>
                <a:cs typeface="+mj-cs"/>
              </a:rPr>
              <a:t>bài</a:t>
            </a:r>
            <a:r>
              <a:rPr lang="en-US" sz="40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itchFamily="18" charset="0"/>
                <a:ea typeface="+mj-ea"/>
                <a:cs typeface="+mj-cs"/>
              </a:rPr>
              <a:t> </a:t>
            </a:r>
            <a:r>
              <a:rPr lang="en-US" sz="4000" b="1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itchFamily="18" charset="0"/>
                <a:ea typeface="+mj-ea"/>
                <a:cs typeface="+mj-cs"/>
              </a:rPr>
              <a:t>có</a:t>
            </a:r>
            <a:r>
              <a:rPr lang="en-US" sz="40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itchFamily="18" charset="0"/>
                <a:ea typeface="+mj-ea"/>
                <a:cs typeface="+mj-cs"/>
              </a:rPr>
              <a:t> </a:t>
            </a:r>
            <a:r>
              <a:rPr lang="en-US" sz="4000" b="1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itchFamily="18" charset="0"/>
                <a:ea typeface="+mj-ea"/>
                <a:cs typeface="+mj-cs"/>
              </a:rPr>
              <a:t>âm</a:t>
            </a:r>
            <a:r>
              <a:rPr lang="en-US" sz="40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itchFamily="18" charset="0"/>
                <a:ea typeface="+mj-ea"/>
                <a:cs typeface="+mj-cs"/>
              </a:rPr>
              <a:t> </a:t>
            </a:r>
            <a:r>
              <a:rPr lang="en-US" sz="4000" b="1" kern="0" dirty="0" smtClean="0">
                <a:solidFill>
                  <a:srgbClr val="FF0000"/>
                </a:solidFill>
                <a:latin typeface="UTM Avo" pitchFamily="18" charset="0"/>
                <a:ea typeface="+mj-ea"/>
                <a:cs typeface="+mj-cs"/>
              </a:rPr>
              <a:t>g</a:t>
            </a:r>
            <a:r>
              <a:rPr lang="en-US" sz="4000" b="1" kern="0" dirty="0" smtClean="0">
                <a:latin typeface="UTM Avo" pitchFamily="18" charset="0"/>
                <a:ea typeface="+mj-ea"/>
                <a:cs typeface="+mj-cs"/>
              </a:rPr>
              <a:t>, </a:t>
            </a:r>
            <a:r>
              <a:rPr lang="en-US" sz="4000" b="1" kern="0" dirty="0" err="1" smtClean="0">
                <a:latin typeface="UTM Avo" pitchFamily="18" charset="0"/>
                <a:ea typeface="+mj-ea"/>
                <a:cs typeface="+mj-cs"/>
              </a:rPr>
              <a:t>âm</a:t>
            </a:r>
            <a:r>
              <a:rPr lang="en-US" sz="4000" b="1" kern="0" dirty="0" smtClean="0">
                <a:latin typeface="UTM Avo" pitchFamily="18" charset="0"/>
                <a:ea typeface="+mj-ea"/>
                <a:cs typeface="+mj-cs"/>
              </a:rPr>
              <a:t> </a:t>
            </a:r>
            <a:r>
              <a:rPr lang="en-US" sz="4000" b="1" kern="0" dirty="0" smtClean="0">
                <a:solidFill>
                  <a:srgbClr val="FF0000"/>
                </a:solidFill>
                <a:latin typeface="UTM Avo" pitchFamily="18" charset="0"/>
                <a:ea typeface="+mj-ea"/>
                <a:cs typeface="+mj-cs"/>
              </a:rPr>
              <a:t>h</a:t>
            </a:r>
            <a:r>
              <a:rPr lang="en-US" sz="4000" b="1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UTM Avo" pitchFamily="18" charset="0"/>
                <a:ea typeface="+mj-ea"/>
                <a:cs typeface="+mj-cs"/>
              </a:rPr>
              <a:t>?</a:t>
            </a:r>
            <a:endParaRPr lang="en-US" sz="4000" b="1" kern="0" dirty="0">
              <a:solidFill>
                <a:schemeClr val="tx1">
                  <a:lumMod val="85000"/>
                  <a:lumOff val="15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446088" y="5473700"/>
            <a:ext cx="1570037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4400" b="1" dirty="0"/>
              <a:t>  </a:t>
            </a:r>
            <a:r>
              <a:rPr lang="en-US" altLang="en-US" sz="3600" b="1" dirty="0" err="1" smtClean="0">
                <a:latin typeface=".VnAvant" pitchFamily="34" charset="0"/>
              </a:rPr>
              <a:t>ga</a:t>
            </a:r>
            <a:endParaRPr lang="en-US" altLang="en-US" sz="3600" b="1" dirty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5959475" y="5437188"/>
            <a:ext cx="2884488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4400" b="1" dirty="0"/>
              <a:t> </a:t>
            </a:r>
            <a:r>
              <a:rPr lang="en-US" altLang="en-US" sz="3600" b="1" dirty="0" err="1" smtClean="0">
                <a:latin typeface=".VnAvant" pitchFamily="34" charset="0"/>
              </a:rPr>
              <a:t>g¸h</a:t>
            </a:r>
            <a:endParaRPr lang="en-US" altLang="en-US" sz="3600" b="1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074988" y="5437188"/>
            <a:ext cx="2373312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4400" b="1" dirty="0"/>
              <a:t>  </a:t>
            </a:r>
            <a:r>
              <a:rPr lang="en-US" altLang="en-US" sz="3600" b="1" dirty="0" err="1" smtClean="0">
                <a:latin typeface="Arial" pitchFamily="34" charset="0"/>
                <a:cs typeface="Arial" pitchFamily="34" charset="0"/>
              </a:rPr>
              <a:t>hò</a:t>
            </a:r>
            <a:endParaRPr lang="en-US" altLang="en-US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Petrovietnam Gas 12kg Hồng - Gas Việt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76400"/>
            <a:ext cx="2143125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Cho thuê trang phục chú hề | Cho thuê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43200" y="1676400"/>
            <a:ext cx="24384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Bài dự thi &quot;Êm ả lời ru&quot; - Quang gánh Mẹ tôi - Girly.vn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86400" y="1600200"/>
            <a:ext cx="33528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1361</TotalTime>
  <Words>128</Words>
  <Application>Microsoft Office PowerPoint</Application>
  <PresentationFormat>On-screen Show (4:3)</PresentationFormat>
  <Paragraphs>47</Paragraphs>
  <Slides>14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CtrlSoft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FPT</cp:lastModifiedBy>
  <cp:revision>101</cp:revision>
  <dcterms:created xsi:type="dcterms:W3CDTF">2020-05-18T12:48:51Z</dcterms:created>
  <dcterms:modified xsi:type="dcterms:W3CDTF">2020-09-23T01:58:27Z</dcterms:modified>
</cp:coreProperties>
</file>