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sldIdLst>
    <p:sldId id="275" r:id="rId2"/>
    <p:sldId id="276" r:id="rId3"/>
    <p:sldId id="257" r:id="rId4"/>
    <p:sldId id="271" r:id="rId5"/>
    <p:sldId id="258" r:id="rId6"/>
    <p:sldId id="281" r:id="rId7"/>
    <p:sldId id="279" r:id="rId8"/>
    <p:sldId id="260" r:id="rId9"/>
    <p:sldId id="280" r:id="rId10"/>
    <p:sldId id="272" r:id="rId11"/>
    <p:sldId id="263" r:id="rId12"/>
    <p:sldId id="264" r:id="rId13"/>
    <p:sldId id="273" r:id="rId14"/>
    <p:sldId id="265" r:id="rId15"/>
    <p:sldId id="274" r:id="rId16"/>
    <p:sldId id="266" r:id="rId17"/>
    <p:sldId id="267" r:id="rId18"/>
    <p:sldId id="268" r:id="rId19"/>
    <p:sldId id="269" r:id="rId20"/>
  </p:sldIdLst>
  <p:sldSz cx="118872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7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1C0E"/>
    <a:srgbClr val="FF9900"/>
    <a:srgbClr val="FF00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9" autoAdjust="0"/>
    <p:restoredTop sz="94660"/>
  </p:normalViewPr>
  <p:slideViewPr>
    <p:cSldViewPr>
      <p:cViewPr>
        <p:scale>
          <a:sx n="90" d="100"/>
          <a:sy n="90" d="100"/>
        </p:scale>
        <p:origin x="414" y="-72"/>
      </p:cViewPr>
      <p:guideLst>
        <p:guide orient="horz" pos="2160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5FD36-63CC-475E-82FB-73D130A0DA6C}" type="datetimeFigureOut">
              <a:rPr lang="vi-VN" smtClean="0"/>
              <a:pPr/>
              <a:t>06/10/2021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754063" y="1143000"/>
            <a:ext cx="5349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FE32E9-B914-4525-81F6-2A4651983A5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8614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E32E9-B914-4525-81F6-2A4651983A5D}" type="slidenum">
              <a:rPr lang="vi-VN" smtClean="0"/>
              <a:pPr/>
              <a:t>19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1936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371475" y="2803525"/>
            <a:ext cx="2064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891540" y="1997076"/>
            <a:ext cx="1010412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964FDF-25D8-48C2-BFE4-D281CA7D3F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7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AA594-23FE-4575-BBAB-75E0F02754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3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618220" y="292100"/>
            <a:ext cx="2674620" cy="5727700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594360" y="292100"/>
            <a:ext cx="7825740" cy="5727700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12712-BC0C-4B8E-8E0B-D19E38932F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7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B5FC0F-88F3-4874-B98F-BFAF9D8BF4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0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39007" y="4406901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E4A3D-B5DC-46C6-A7F1-EA3E38264D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0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594360" y="1905000"/>
            <a:ext cx="525018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042660" y="1905000"/>
            <a:ext cx="525018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B30A2A-B885-4B40-91E5-3BEE8529D4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038533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038533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C32A9-0F07-4C5E-B65C-00CAA62280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3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98DE8B-A2C1-487B-86E3-DF3263ADD5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0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091D7D-6AD0-428E-9E45-21E12DB69F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4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94361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647565" y="273051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594361" y="1435101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53AC2D-D466-4FD9-B746-ADBCAAE96E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9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BA1175-9AAE-4EE2-8A73-E20FCA2EC6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4360" y="292100"/>
            <a:ext cx="1069848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4360" y="1905000"/>
            <a:ext cx="1069848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4360" y="6245225"/>
            <a:ext cx="277368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1460" y="6245225"/>
            <a:ext cx="376428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9160" y="6245225"/>
            <a:ext cx="277368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3CBA35A3-5055-4E9D-B0FF-9CC69C21266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3.wav"/><Relationship Id="rId4" Type="http://schemas.openxmlformats.org/officeDocument/2006/relationships/audio" Target="../media/audio2.wav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Hộp_Văn_Bản 2"/>
          <p:cNvSpPr txBox="1">
            <a:spLocks noChangeArrowheads="1"/>
          </p:cNvSpPr>
          <p:nvPr/>
        </p:nvSpPr>
        <p:spPr bwMode="auto">
          <a:xfrm>
            <a:off x="-139884" y="1574411"/>
            <a:ext cx="11887200" cy="1333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166" tIns="53083" rIns="106166" bIns="53083">
            <a:spAutoFit/>
          </a:bodyPr>
          <a:lstStyle/>
          <a:p>
            <a:pPr>
              <a:spcBef>
                <a:spcPts val="696"/>
              </a:spcBef>
              <a:spcAft>
                <a:spcPts val="696"/>
              </a:spcAft>
            </a:pPr>
            <a:r>
              <a:rPr lang="en-US" sz="5585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itchFamily="18" charset="0"/>
              </a:rPr>
              <a:t>NĂM HỌC </a:t>
            </a:r>
            <a:r>
              <a:rPr lang="en-US" sz="5585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2021- 2022</a:t>
            </a:r>
            <a:endParaRPr lang="en-US" sz="5585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Hộp_Văn_Bản 3"/>
          <p:cNvSpPr txBox="1"/>
          <p:nvPr/>
        </p:nvSpPr>
        <p:spPr>
          <a:xfrm>
            <a:off x="396240" y="900662"/>
            <a:ext cx="10222992" cy="2156526"/>
          </a:xfrm>
          <a:prstGeom prst="rect">
            <a:avLst/>
          </a:prstGeom>
          <a:noFill/>
        </p:spPr>
        <p:txBody>
          <a:bodyPr spcFirstLastPara="1" lIns="106166" tIns="53083" rIns="106166" bIns="53083" numCol="1">
            <a:prstTxWarp prst="textArchUp">
              <a:avLst>
                <a:gd name="adj" fmla="val 11329067"/>
              </a:avLst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297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TỪ VÀ CÂU- TUẦN 1 - TIẾT 1</a:t>
            </a:r>
            <a:endParaRPr lang="en-US" sz="5297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V="1">
            <a:off x="0" y="5957340"/>
            <a:ext cx="11887200" cy="817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V="1">
            <a:off x="-3049153" y="3131821"/>
            <a:ext cx="6692665" cy="59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V="1">
            <a:off x="8243688" y="3354910"/>
            <a:ext cx="6692665" cy="59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4" descr="XMASCA~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7264" y="5808615"/>
            <a:ext cx="2563177" cy="11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069637">
            <a:off x="-158909" y="5607216"/>
            <a:ext cx="1475582" cy="1338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020752">
            <a:off x="10582911" y="102809"/>
            <a:ext cx="1475582" cy="1338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6619011">
            <a:off x="10519459" y="5415926"/>
            <a:ext cx="1109248" cy="178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164617">
            <a:off x="298480" y="-165167"/>
            <a:ext cx="1107698" cy="1783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590800" y="2728760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GV: ĐỖ THỊ THỦY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5A2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TRƯỜNG: TIỂU HỌC AN THÁI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758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9448800" cy="1745512"/>
          </a:xfrm>
        </p:spPr>
        <p:txBody>
          <a:bodyPr/>
          <a:lstStyle/>
          <a:p>
            <a:pPr marL="0" algn="just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Màu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lúa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chín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dưới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đồng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và</a:t>
            </a:r>
            <a:r>
              <a:rPr lang="en-US" sz="2800" i="1" dirty="0" err="1">
                <a:solidFill>
                  <a:srgbClr val="FF0066"/>
                </a:solidFill>
                <a:effectLst/>
                <a:latin typeface="Times New Roman" pitchFamily="18" charset="0"/>
              </a:rPr>
              <a:t>ng</a:t>
            </a:r>
            <a:r>
              <a:rPr lang="en-US" sz="2800" i="1" dirty="0">
                <a:solidFill>
                  <a:srgbClr val="FF0066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66"/>
                </a:solidFill>
                <a:effectLst/>
                <a:latin typeface="Times New Roman" pitchFamily="18" charset="0"/>
              </a:rPr>
              <a:t>xuộm</a:t>
            </a:r>
            <a:r>
              <a:rPr lang="en-US" sz="2800" dirty="0"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lại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Nắng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nhạt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ngả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màu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  </a:t>
            </a:r>
            <a:r>
              <a:rPr lang="en-US" sz="2800" i="1" dirty="0" err="1">
                <a:solidFill>
                  <a:srgbClr val="FF0066"/>
                </a:solidFill>
                <a:effectLst/>
                <a:latin typeface="Times New Roman" pitchFamily="18" charset="0"/>
              </a:rPr>
              <a:t>vàng</a:t>
            </a:r>
            <a:r>
              <a:rPr lang="en-US" sz="2800" i="1" dirty="0">
                <a:solidFill>
                  <a:srgbClr val="FF0066"/>
                </a:solidFill>
                <a:effectLst/>
                <a:latin typeface="Times New Roman" pitchFamily="18" charset="0"/>
              </a:rPr>
              <a:t> hoe</a:t>
            </a:r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Trong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vườn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lắc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lư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chùm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quả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xoan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 </a:t>
            </a:r>
            <a:r>
              <a:rPr lang="en-US" sz="2800" i="1" dirty="0" err="1">
                <a:solidFill>
                  <a:srgbClr val="FF0066"/>
                </a:solidFill>
                <a:effectLst/>
                <a:latin typeface="Times New Roman" pitchFamily="18" charset="0"/>
              </a:rPr>
              <a:t>vàng</a:t>
            </a:r>
            <a:r>
              <a:rPr lang="en-US" sz="2800" i="1" dirty="0">
                <a:solidFill>
                  <a:srgbClr val="FF0066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66"/>
                </a:solidFill>
                <a:effectLst/>
                <a:latin typeface="Times New Roman" pitchFamily="18" charset="0"/>
              </a:rPr>
              <a:t>lịm</a:t>
            </a:r>
            <a:r>
              <a:rPr lang="en-US" sz="2800" dirty="0">
                <a:effectLst/>
                <a:latin typeface="Times New Roman" pitchFamily="18" charset="0"/>
              </a:rPr>
              <a:t>   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không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trông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thấy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cuống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như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chuỗi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tràng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hạt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bồ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đề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treo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lơ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lửng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</a:t>
            </a:r>
            <a:r>
              <a:rPr lang="en-US" sz="2800" dirty="0" smtClean="0">
                <a:effectLst/>
                <a:latin typeface="Times New Roman" pitchFamily="18" charset="0"/>
              </a:rPr>
              <a:t>….</a:t>
            </a:r>
            <a:endParaRPr lang="en-US" sz="2800" dirty="0">
              <a:effectLst/>
              <a:latin typeface="Times New Roman" pitchFamily="18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8991600" y="2133268"/>
            <a:ext cx="1607456" cy="30410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2800" i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vàng</a:t>
            </a:r>
            <a:r>
              <a:rPr lang="en-US" sz="2800" i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xuộm</a:t>
            </a:r>
            <a:endParaRPr lang="en-US" sz="2800" i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5029200" y="1698392"/>
            <a:ext cx="1752600" cy="4348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2800" i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vàng</a:t>
            </a:r>
            <a:r>
              <a:rPr lang="en-US" sz="2800" i="1" dirty="0">
                <a:solidFill>
                  <a:srgbClr val="FF0066"/>
                </a:solidFill>
                <a:latin typeface="Times New Roman" panose="02020603050405020304" pitchFamily="18" charset="0"/>
              </a:rPr>
              <a:t> hoe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1066800" y="2111276"/>
            <a:ext cx="1580743" cy="48488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2800" i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vàng</a:t>
            </a:r>
            <a:r>
              <a:rPr lang="en-US" sz="2800" i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lịm</a:t>
            </a:r>
            <a:endParaRPr lang="en-US" sz="2800" i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55651" y="3429000"/>
            <a:ext cx="96972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Ở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11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animBg="1"/>
      <p:bldP spid="29703" grpId="0" animBg="1"/>
      <p:bldP spid="2970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4423"/>
            <a:ext cx="9601200" cy="662940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None/>
              <a:defRPr/>
            </a:pPr>
            <a:r>
              <a:rPr lang="en-US" sz="2800" b="1" u="sng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II. </a:t>
            </a:r>
            <a:r>
              <a:rPr lang="en-US" sz="2800" b="1" u="sng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Ghi</a:t>
            </a:r>
            <a:r>
              <a:rPr lang="en-US" sz="2800" b="1" u="sng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nhớ</a:t>
            </a:r>
            <a:r>
              <a:rPr lang="en-US" sz="2800" b="1" u="sng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:</a:t>
            </a:r>
          </a:p>
          <a:p>
            <a:pPr marL="609600" indent="-609600" algn="just" eaLnBrk="1" hangingPunct="1">
              <a:lnSpc>
                <a:spcPct val="80000"/>
              </a:lnSpc>
              <a:buNone/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1.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Từ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đồng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nghĩa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là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từ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có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nghĩa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giống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nhau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hoặc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gần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giống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nhau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.</a:t>
            </a:r>
          </a:p>
          <a:p>
            <a:pPr marL="609600" indent="-609600" algn="just" eaLnBrk="1" hangingPunct="1">
              <a:lnSpc>
                <a:spcPct val="80000"/>
              </a:lnSpc>
              <a:buNone/>
              <a:defRPr/>
            </a:pP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VD: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siêng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năng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chăm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chỉ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cần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cù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, …</a:t>
            </a:r>
          </a:p>
          <a:p>
            <a:pPr marL="609600" indent="-609600" algn="just" eaLnBrk="1" hangingPunct="1">
              <a:lnSpc>
                <a:spcPct val="80000"/>
              </a:lnSpc>
              <a:buNone/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2.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Có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từ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đồng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nghĩa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hoàn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toàn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có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thể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thay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thế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nhau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trong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lời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nói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 </a:t>
            </a:r>
          </a:p>
          <a:p>
            <a:pPr marL="609600" indent="-609600" algn="just" eaLnBrk="1" hangingPunct="1">
              <a:lnSpc>
                <a:spcPct val="80000"/>
              </a:lnSpc>
              <a:buNone/>
              <a:defRPr/>
            </a:pP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VD: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hổ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cọp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hùm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, …</a:t>
            </a:r>
          </a:p>
          <a:p>
            <a:pPr marL="609600" indent="-609600" algn="just" eaLnBrk="1" hangingPunct="1">
              <a:lnSpc>
                <a:spcPct val="80000"/>
              </a:lnSpc>
              <a:buNone/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3.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Có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từ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đồng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nghĩa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không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hoàn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toàn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Khi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dùng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từ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này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ta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phải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cân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nhắc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lựa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chọn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đúng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 </a:t>
            </a:r>
          </a:p>
          <a:p>
            <a:pPr marL="609600" indent="-609600" algn="just" eaLnBrk="1" hangingPunct="1">
              <a:lnSpc>
                <a:spcPct val="80000"/>
              </a:lnSpc>
              <a:buNone/>
              <a:defRPr/>
            </a:pP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VD: -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Ăn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xơi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chén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, …(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biểu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thị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thái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độ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tình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cảm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khác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nhau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đối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với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người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đối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thoại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hoặc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điều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được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nói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đến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).</a:t>
            </a:r>
          </a:p>
          <a:p>
            <a:pPr marL="609600" indent="-609600" algn="just" eaLnBrk="1" hangingPunct="1">
              <a:lnSpc>
                <a:spcPct val="80000"/>
              </a:lnSpc>
              <a:buNone/>
              <a:defRPr/>
            </a:pP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       -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Mang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khiêng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vác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, …(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biểu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thị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cách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thức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hành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động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khác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effectLst/>
                <a:latin typeface="Times New Roman" pitchFamily="18" charset="0"/>
              </a:rPr>
              <a:t>nhau</a:t>
            </a:r>
            <a:r>
              <a:rPr lang="en-US" sz="2800" dirty="0">
                <a:solidFill>
                  <a:srgbClr val="401C0E"/>
                </a:solidFill>
                <a:effectLst/>
                <a:latin typeface="Times New Roman" pitchFamily="18" charset="0"/>
              </a:rPr>
              <a:t> ).</a:t>
            </a:r>
          </a:p>
          <a:p>
            <a:pPr marL="609600" indent="-609600" algn="just" eaLnBrk="1" hangingPunct="1">
              <a:lnSpc>
                <a:spcPct val="80000"/>
              </a:lnSpc>
              <a:buNone/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5257800" cy="685800"/>
          </a:xfrm>
        </p:spPr>
        <p:txBody>
          <a:bodyPr/>
          <a:lstStyle/>
          <a:p>
            <a:pPr marL="0" eaLnBrk="1" hangingPunct="1">
              <a:lnSpc>
                <a:spcPct val="80000"/>
              </a:lnSpc>
              <a:spcBef>
                <a:spcPts val="600"/>
              </a:spcBef>
              <a:buFontTx/>
              <a:buNone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III. LUYỆN TẬP</a:t>
            </a:r>
          </a:p>
          <a:p>
            <a:pPr marL="0" algn="r" eaLnBrk="1" hangingPunct="1">
              <a:lnSpc>
                <a:spcPct val="80000"/>
              </a:lnSpc>
              <a:spcBef>
                <a:spcPts val="600"/>
              </a:spcBef>
              <a:buFontTx/>
              <a:buNone/>
              <a:defRPr/>
            </a:pP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 </a:t>
            </a:r>
            <a:endParaRPr lang="en-US" sz="4000" dirty="0"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1143000" y="75231"/>
            <a:ext cx="9067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142943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362200"/>
            <a:ext cx="10287000" cy="3886200"/>
          </a:xfrm>
        </p:spPr>
        <p:txBody>
          <a:bodyPr/>
          <a:lstStyle/>
          <a:p>
            <a:pPr marL="0" algn="just" eaLnBrk="1" hangingPunct="1">
              <a:lnSpc>
                <a:spcPct val="80000"/>
              </a:lnSpc>
              <a:spcBef>
                <a:spcPts val="600"/>
              </a:spcBef>
              <a:buFontTx/>
              <a:buNone/>
              <a:defRPr/>
            </a:pPr>
            <a:r>
              <a:rPr lang="en-US" sz="2800" b="1" u="sng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u="sng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1</a:t>
            </a:r>
            <a:r>
              <a:rPr lang="en-US" sz="2800" dirty="0">
                <a:effectLst/>
                <a:latin typeface="Times New Roman" pitchFamily="18" charset="0"/>
              </a:rPr>
              <a:t>: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Xếp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từ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in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đậm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thành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từng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nhóm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đồng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nghĩa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: </a:t>
            </a:r>
          </a:p>
          <a:p>
            <a:pPr marL="0" algn="just" eaLnBrk="1" hangingPunct="1">
              <a:lnSpc>
                <a:spcPct val="80000"/>
              </a:lnSpc>
              <a:spcBef>
                <a:spcPts val="600"/>
              </a:spcBef>
              <a:buFontTx/>
              <a:buNone/>
              <a:defRPr/>
            </a:pPr>
            <a:r>
              <a:rPr lang="en-US" sz="2800" dirty="0">
                <a:effectLst/>
                <a:latin typeface="Times New Roman" pitchFamily="18" charset="0"/>
              </a:rPr>
              <a:t>       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Sau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80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năm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giời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nô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lệ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làm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nước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nhà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bị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yếu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hèn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ngày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nay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chúng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ta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cần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phải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xây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dựng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lại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cơ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đồ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mà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tổ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tiên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đã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để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lại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chúng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ta,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làm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sao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chúng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ta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theo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nước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khác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trên</a:t>
            </a:r>
            <a:r>
              <a:rPr lang="en-US" sz="2800" dirty="0">
                <a:effectLst/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hoàn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cầu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Trong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công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cuộc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kiến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thiết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đó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nước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nhà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trông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mong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ở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em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rất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nhiều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</a:t>
            </a:r>
            <a:r>
              <a:rPr lang="en-US" sz="2800" dirty="0">
                <a:effectLst/>
                <a:latin typeface="Times New Roman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itchFamily="18" charset="0"/>
              </a:rPr>
              <a:t>Non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sông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Việt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Nam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có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trở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nên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tươi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đẹp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được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hay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không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dân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tộc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Việt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nam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có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bước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tới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đài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vinh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quang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để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sánh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vai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cùng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với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cường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quốc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năm</a:t>
            </a:r>
            <a:r>
              <a:rPr lang="en-US" sz="2800" i="1" dirty="0">
                <a:solidFill>
                  <a:srgbClr val="FF0066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châu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được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hay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không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chính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là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nhờ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một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phần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lớn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ở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công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tập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của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em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</a:t>
            </a:r>
          </a:p>
          <a:p>
            <a:pPr marL="0" algn="just" eaLnBrk="1" hangingPunct="1">
              <a:lnSpc>
                <a:spcPct val="80000"/>
              </a:lnSpc>
              <a:spcBef>
                <a:spcPts val="600"/>
              </a:spcBef>
              <a:buFontTx/>
              <a:buNone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                                                      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Hồ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Chí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Minh  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143000" y="75231"/>
            <a:ext cx="9067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142943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3601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61160" y="2743200"/>
            <a:ext cx="8031480" cy="13843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+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nước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nhà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– non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sông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b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</a:b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+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hoàn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cầu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–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năm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châu</a:t>
            </a:r>
            <a:endParaRPr lang="en-US" sz="2800" dirty="0"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5800" y="1905000"/>
            <a:ext cx="525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eaLnBrk="1" hangingPunct="1">
              <a:lnSpc>
                <a:spcPct val="80000"/>
              </a:lnSpc>
              <a:spcBef>
                <a:spcPts val="600"/>
              </a:spcBef>
              <a:buFontTx/>
              <a:buNone/>
              <a:defRPr/>
            </a:pP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III. LUYỆN TẬP</a:t>
            </a:r>
          </a:p>
          <a:p>
            <a:pPr marL="0" algn="r" eaLnBrk="1" hangingPunct="1">
              <a:lnSpc>
                <a:spcPct val="80000"/>
              </a:lnSpc>
              <a:spcBef>
                <a:spcPts val="600"/>
              </a:spcBef>
              <a:buFontTx/>
              <a:buNone/>
              <a:defRPr/>
            </a:pPr>
            <a:r>
              <a:rPr lang="en-US" sz="400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 </a:t>
            </a:r>
            <a:endParaRPr lang="en-US" sz="4000" dirty="0"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143000" y="75231"/>
            <a:ext cx="9067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142943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3770" y="2057400"/>
            <a:ext cx="9372600" cy="28956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i="1" u="sng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Bài</a:t>
            </a:r>
            <a:r>
              <a:rPr lang="en-US" sz="2800" b="1" i="1" u="sng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2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Tìm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những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đồng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nghĩa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với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những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sau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đây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đẹp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to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lớn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học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tập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                 </a:t>
            </a:r>
            <a:r>
              <a:rPr lang="en-US" sz="2800" dirty="0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M: </a:t>
            </a:r>
            <a:r>
              <a:rPr lang="en-US" sz="2800" dirty="0" err="1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đẹp</a:t>
            </a:r>
            <a:r>
              <a:rPr lang="en-US" sz="2800" dirty="0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 - </a:t>
            </a:r>
            <a:r>
              <a:rPr lang="en-US" sz="2800" dirty="0" err="1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xinh</a:t>
            </a:r>
            <a:endParaRPr lang="en-US" sz="2800" dirty="0" smtClean="0">
              <a:solidFill>
                <a:schemeClr val="bg1">
                  <a:lumMod val="60000"/>
                  <a:lumOff val="40000"/>
                </a:schemeClr>
              </a:solidFill>
              <a:effectLst/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u="sng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Đẹp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u="sng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To </a:t>
            </a:r>
            <a:r>
              <a:rPr lang="en-US" sz="2800" u="sng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lớn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: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u="sng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Học</a:t>
            </a:r>
            <a:r>
              <a:rPr lang="en-US" sz="2800" u="sng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tập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: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9344" y="1562100"/>
            <a:ext cx="525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eaLnBrk="1" hangingPunct="1">
              <a:lnSpc>
                <a:spcPct val="80000"/>
              </a:lnSpc>
              <a:spcBef>
                <a:spcPts val="600"/>
              </a:spcBef>
              <a:buFontTx/>
              <a:buNone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III. LUYỆN TẬP</a:t>
            </a:r>
          </a:p>
          <a:p>
            <a:pPr marL="0" algn="r" eaLnBrk="1" hangingPunct="1">
              <a:lnSpc>
                <a:spcPct val="80000"/>
              </a:lnSpc>
              <a:spcBef>
                <a:spcPts val="600"/>
              </a:spcBef>
              <a:buFontTx/>
              <a:buNone/>
              <a:defRPr/>
            </a:pP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 </a:t>
            </a:r>
            <a:endParaRPr lang="en-US" sz="4000" dirty="0"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104900" y="152400"/>
            <a:ext cx="9067800" cy="148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1048436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3352800"/>
            <a:ext cx="952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đẹp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đẽ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đèm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đẹp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xinh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xinh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xắn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xinh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tươi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tươi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đẹp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mĩ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lệ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…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813294" y="3810000"/>
            <a:ext cx="826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to, to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đùng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to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tướng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to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kềnh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vĩ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đại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khổng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lồ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lớn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…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433322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hành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hỏi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, 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756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7456" y="1504212"/>
            <a:ext cx="10671544" cy="16891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sng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Bài</a:t>
            </a:r>
            <a:r>
              <a:rPr lang="en-US" sz="2800" u="sng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3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: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Đặt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câu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với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một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cặp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từ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đồng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nghĩa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em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vừa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tìm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được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ở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bài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tập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số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2 </a:t>
            </a:r>
            <a:b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</a:b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M: -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Quê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hương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em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rất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đẹp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.</a:t>
            </a:r>
            <a:b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</a:b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     -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Bé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Hà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rất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xinh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.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124200"/>
            <a:ext cx="11353800" cy="3200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-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Mĩ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lệ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: 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Phong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cảnh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nơi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đây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thật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mĩ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lệ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 </a:t>
            </a:r>
          </a:p>
          <a:p>
            <a:pPr marL="0" indent="0" eaLnBrk="1" hangingPunct="1">
              <a:buNone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Tươi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đẹp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Cuộc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sống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mỗi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ngày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một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tươi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đẹp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</a:t>
            </a:r>
          </a:p>
          <a:p>
            <a:pPr marL="0" indent="0" eaLnBrk="1" hangingPunct="1">
              <a:buNone/>
              <a:defRPr/>
            </a:pPr>
            <a:r>
              <a:rPr lang="en-US" sz="2800" dirty="0" smtClean="0">
                <a:solidFill>
                  <a:srgbClr val="401C0E"/>
                </a:solidFill>
                <a:effectLst/>
                <a:latin typeface="Times New Roman" pitchFamily="18" charset="0"/>
              </a:rPr>
              <a:t>-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To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kềnh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: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Em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bắt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được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một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chú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cua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to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kềnh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 </a:t>
            </a:r>
          </a:p>
          <a:p>
            <a:pPr marL="0" indent="0" eaLnBrk="1" hangingPunct="1">
              <a:buNone/>
              <a:defRPr/>
            </a:pPr>
            <a:r>
              <a:rPr lang="en-US" sz="2800" dirty="0" smtClean="0">
                <a:solidFill>
                  <a:srgbClr val="401C0E"/>
                </a:solidFill>
                <a:effectLst/>
                <a:latin typeface="Times New Roman" pitchFamily="18" charset="0"/>
              </a:rPr>
              <a:t>-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To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sụ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Còn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Nam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bắt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được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một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chú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ếch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to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sụ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</a:t>
            </a:r>
          </a:p>
          <a:p>
            <a:pPr marL="0" indent="0" eaLnBrk="1" hangingPunct="1">
              <a:buNone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hành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: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Chúng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em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rất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chăm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hành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 </a:t>
            </a:r>
          </a:p>
          <a:p>
            <a:pPr marL="0" indent="0" eaLnBrk="1" hangingPunct="1">
              <a:buNone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hỏi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:Ai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cũng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thích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hỏi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những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điều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hay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từ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bạn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bè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en-US" sz="2800" dirty="0" smtClean="0"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8" descr="misc1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5" name="WordArt 9" descr="Narrow vertical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 rot="-128454">
            <a:off x="3657601" y="1752600"/>
            <a:ext cx="5256213" cy="1828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vi-VN" sz="3600" kern="1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</a:rPr>
              <a:t>Rung Chuông Vàng</a:t>
            </a:r>
          </a:p>
        </p:txBody>
      </p:sp>
      <p:pic>
        <p:nvPicPr>
          <p:cNvPr id="34826" name="Picture 10" descr="Bellcol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1" y="3576638"/>
            <a:ext cx="2651125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7" name="WordArt 11"/>
          <p:cNvSpPr>
            <a:spLocks noChangeArrowheads="1" noChangeShapeType="1" noTextEdit="1"/>
          </p:cNvSpPr>
          <p:nvPr/>
        </p:nvSpPr>
        <p:spPr bwMode="auto">
          <a:xfrm>
            <a:off x="2057400" y="609601"/>
            <a:ext cx="2286000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3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DCEBF5"/>
              </a:contourClr>
            </a:sp3d>
          </a:bodyPr>
          <a:lstStyle/>
          <a:p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Trò chơi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85" decel="100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385" decel="100000"/>
                                        <p:tgtEl>
                                          <p:spTgt spid="348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385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385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 animBg="1"/>
      <p:bldP spid="348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2895600" y="1524001"/>
            <a:ext cx="6400800" cy="576263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Chọn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A,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hoặc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B,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hoặc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C</a:t>
            </a: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  <a:endParaRPr lang="en-US" sz="2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2590800" y="2590800"/>
            <a:ext cx="6965950" cy="8651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en-US" sz="32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1987550" y="2438400"/>
            <a:ext cx="1212850" cy="12446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" panose="020B0604020202020204" pitchFamily="34" charset="0"/>
              </a:rPr>
              <a:t>Câu 1</a:t>
            </a:r>
            <a:r>
              <a:rPr lang="en-US" sz="28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>
            <a:off x="685800" y="3886201"/>
            <a:ext cx="10439400" cy="6270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A.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giống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>
            <a:off x="685800" y="4602082"/>
            <a:ext cx="1043940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B.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gần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giống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7898" name="AutoShape 10"/>
          <p:cNvSpPr>
            <a:spLocks noChangeArrowheads="1"/>
          </p:cNvSpPr>
          <p:nvPr/>
        </p:nvSpPr>
        <p:spPr bwMode="auto">
          <a:xfrm>
            <a:off x="685800" y="5153027"/>
            <a:ext cx="10439400" cy="103028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C.Từ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giống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hoặc</a:t>
            </a:r>
            <a:endParaRPr lang="en-US" sz="2800" dirty="0">
              <a:solidFill>
                <a:srgbClr val="401C0E"/>
              </a:solidFill>
              <a:latin typeface="Times New Roman" panose="02020603050405020304" pitchFamily="18" charset="0"/>
            </a:endParaRPr>
          </a:p>
          <a:p>
            <a:pPr algn="l" eaLnBrk="1" hangingPunct="1"/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gần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giống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401C0E"/>
                </a:solidFill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14346" name="Picture 12" descr="Hinh dong Phao 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90488" y="-1482725"/>
            <a:ext cx="1771651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7" name="Picture 13" descr="hinhne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243" y="6183311"/>
            <a:ext cx="918051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2" name="WordArt 14"/>
          <p:cNvSpPr>
            <a:spLocks noChangeArrowheads="1" noChangeShapeType="1" noTextEdit="1"/>
          </p:cNvSpPr>
          <p:nvPr/>
        </p:nvSpPr>
        <p:spPr bwMode="auto">
          <a:xfrm>
            <a:off x="3854019" y="6350026"/>
            <a:ext cx="4676775" cy="27781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vi-VN" sz="28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401C0E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MỪNG CÁC EM !</a:t>
            </a:r>
          </a:p>
        </p:txBody>
      </p:sp>
      <p:sp>
        <p:nvSpPr>
          <p:cNvPr id="37903" name="WordArt 15" descr="Narrow vertical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 rot="-128454">
            <a:off x="3886201" y="304801"/>
            <a:ext cx="4714875" cy="8747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vi-VN" sz="3600" kern="1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</a:rPr>
              <a:t>Rung Chuông Vàng</a:t>
            </a:r>
          </a:p>
        </p:txBody>
      </p:sp>
      <p:sp>
        <p:nvSpPr>
          <p:cNvPr id="37904" name="Oval 16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0</a:t>
            </a:r>
          </a:p>
        </p:txBody>
      </p:sp>
      <p:sp>
        <p:nvSpPr>
          <p:cNvPr id="37905" name="Oval 17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1</a:t>
            </a:r>
          </a:p>
        </p:txBody>
      </p:sp>
      <p:sp>
        <p:nvSpPr>
          <p:cNvPr id="37906" name="Oval 18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2</a:t>
            </a:r>
          </a:p>
        </p:txBody>
      </p:sp>
      <p:sp>
        <p:nvSpPr>
          <p:cNvPr id="37907" name="Oval 19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3</a:t>
            </a:r>
          </a:p>
        </p:txBody>
      </p:sp>
      <p:sp>
        <p:nvSpPr>
          <p:cNvPr id="37908" name="Oval 20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4</a:t>
            </a:r>
          </a:p>
        </p:txBody>
      </p:sp>
      <p:sp>
        <p:nvSpPr>
          <p:cNvPr id="37909" name="Oval 21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5</a:t>
            </a:r>
          </a:p>
        </p:txBody>
      </p:sp>
      <p:sp>
        <p:nvSpPr>
          <p:cNvPr id="37910" name="Oval 22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sz="2800" b="1"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7911" name="Oval 23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7</a:t>
            </a:r>
          </a:p>
        </p:txBody>
      </p:sp>
      <p:sp>
        <p:nvSpPr>
          <p:cNvPr id="37912" name="Oval 24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8</a:t>
            </a:r>
          </a:p>
        </p:txBody>
      </p:sp>
      <p:sp>
        <p:nvSpPr>
          <p:cNvPr id="37913" name="Oval 25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9</a:t>
            </a:r>
          </a:p>
        </p:txBody>
      </p:sp>
      <p:sp>
        <p:nvSpPr>
          <p:cNvPr id="37914" name="Oval 26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10</a:t>
            </a:r>
          </a:p>
        </p:txBody>
      </p:sp>
      <p:sp>
        <p:nvSpPr>
          <p:cNvPr id="37918" name="AutoShape 30"/>
          <p:cNvSpPr>
            <a:spLocks noChangeArrowheads="1"/>
          </p:cNvSpPr>
          <p:nvPr/>
        </p:nvSpPr>
        <p:spPr bwMode="auto">
          <a:xfrm>
            <a:off x="637468" y="5073237"/>
            <a:ext cx="10536061" cy="113670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C.Từ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giống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hoặc</a:t>
            </a:r>
            <a:endParaRPr lang="en-US" sz="2800" dirty="0">
              <a:solidFill>
                <a:srgbClr val="401C0E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gần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giống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379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789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" presetClass="entr" presetSubtype="2" accel="50000" decel="5000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" presetClass="entr" presetSubtype="2" accel="50000" decel="5000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7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7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allAtOnce" animBg="1"/>
      <p:bldP spid="37894" grpId="0" animBg="1"/>
      <p:bldP spid="37895" grpId="0" animBg="1"/>
      <p:bldP spid="37896" grpId="0" animBg="1"/>
      <p:bldP spid="37897" grpId="0" animBg="1"/>
      <p:bldP spid="37898" grpId="0" animBg="1"/>
      <p:bldP spid="37902" grpId="0"/>
      <p:bldP spid="37903" grpId="0" animBg="1"/>
      <p:bldP spid="37904" grpId="0" animBg="1"/>
      <p:bldP spid="37904" grpId="1" animBg="1"/>
      <p:bldP spid="37905" grpId="0" animBg="1"/>
      <p:bldP spid="37906" grpId="0" animBg="1"/>
      <p:bldP spid="37907" grpId="0" animBg="1"/>
      <p:bldP spid="37907" grpId="1" animBg="1"/>
      <p:bldP spid="37908" grpId="0" animBg="1"/>
      <p:bldP spid="37908" grpId="1" animBg="1"/>
      <p:bldP spid="37909" grpId="0" animBg="1"/>
      <p:bldP spid="37909" grpId="1" animBg="1"/>
      <p:bldP spid="37910" grpId="0" animBg="1"/>
      <p:bldP spid="37910" grpId="1" animBg="1"/>
      <p:bldP spid="37911" grpId="0" animBg="1"/>
      <p:bldP spid="37911" grpId="1" animBg="1"/>
      <p:bldP spid="37912" grpId="0" animBg="1"/>
      <p:bldP spid="37912" grpId="1" animBg="1"/>
      <p:bldP spid="37913" grpId="0" animBg="1"/>
      <p:bldP spid="37913" grpId="1" animBg="1"/>
      <p:bldP spid="37914" grpId="0" animBg="1"/>
      <p:bldP spid="37914" grpId="1" animBg="1"/>
      <p:bldP spid="379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0" name="AutoShape 28"/>
          <p:cNvSpPr>
            <a:spLocks noChangeArrowheads="1"/>
          </p:cNvSpPr>
          <p:nvPr/>
        </p:nvSpPr>
        <p:spPr bwMode="auto">
          <a:xfrm>
            <a:off x="2895600" y="1524001"/>
            <a:ext cx="6400800" cy="576263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Chọn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A,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hoặc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B,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hoặc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C,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hoặc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D</a:t>
            </a:r>
          </a:p>
        </p:txBody>
      </p:sp>
      <p:sp>
        <p:nvSpPr>
          <p:cNvPr id="38941" name="AutoShape 29"/>
          <p:cNvSpPr>
            <a:spLocks noChangeArrowheads="1"/>
          </p:cNvSpPr>
          <p:nvPr/>
        </p:nvSpPr>
        <p:spPr bwMode="auto">
          <a:xfrm>
            <a:off x="2362199" y="2667000"/>
            <a:ext cx="8153401" cy="8651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8942" name="Oval 30"/>
          <p:cNvSpPr>
            <a:spLocks noChangeArrowheads="1"/>
          </p:cNvSpPr>
          <p:nvPr/>
        </p:nvSpPr>
        <p:spPr bwMode="auto">
          <a:xfrm>
            <a:off x="1371600" y="2438400"/>
            <a:ext cx="1212850" cy="12446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" panose="020B0604020202020204" pitchFamily="34" charset="0"/>
              </a:rPr>
              <a:t>Câu 2</a:t>
            </a:r>
            <a:r>
              <a:rPr lang="en-US" sz="28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8943" name="AutoShape 31"/>
          <p:cNvSpPr>
            <a:spLocks noChangeArrowheads="1"/>
          </p:cNvSpPr>
          <p:nvPr/>
        </p:nvSpPr>
        <p:spPr bwMode="auto">
          <a:xfrm>
            <a:off x="762000" y="3838574"/>
            <a:ext cx="11125200" cy="5032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thẫm</a:t>
            </a:r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944" name="AutoShape 32"/>
          <p:cNvSpPr>
            <a:spLocks noChangeArrowheads="1"/>
          </p:cNvSpPr>
          <p:nvPr/>
        </p:nvSpPr>
        <p:spPr bwMode="auto">
          <a:xfrm>
            <a:off x="762000" y="4489447"/>
            <a:ext cx="1112520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đúa</a:t>
            </a:r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945" name="AutoShape 33"/>
          <p:cNvSpPr>
            <a:spLocks noChangeArrowheads="1"/>
          </p:cNvSpPr>
          <p:nvPr/>
        </p:nvSpPr>
        <p:spPr bwMode="auto">
          <a:xfrm>
            <a:off x="762000" y="5122862"/>
            <a:ext cx="11125200" cy="5048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sz="280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C. Mang, vác, đi, đứng.</a:t>
            </a:r>
          </a:p>
        </p:txBody>
      </p:sp>
      <p:sp>
        <p:nvSpPr>
          <p:cNvPr id="38946" name="AutoShape 34"/>
          <p:cNvSpPr>
            <a:spLocks noChangeArrowheads="1"/>
          </p:cNvSpPr>
          <p:nvPr/>
        </p:nvSpPr>
        <p:spPr bwMode="auto">
          <a:xfrm>
            <a:off x="762000" y="5718175"/>
            <a:ext cx="11125200" cy="5032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dirty="0" err="1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Biếu</a:t>
            </a:r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2800" dirty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401C0E"/>
                </a:solidFill>
                <a:latin typeface="Times New Roman" pitchFamily="18" charset="0"/>
                <a:cs typeface="Times New Roman" pitchFamily="18" charset="0"/>
              </a:rPr>
              <a:t>.                </a:t>
            </a:r>
            <a:endParaRPr lang="en-US" sz="2800" dirty="0">
              <a:solidFill>
                <a:srgbClr val="401C0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72" name="Picture 35" descr="Hinh dong Phao hoa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41410" y="-250824"/>
            <a:ext cx="1771651" cy="2073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3" name="Picture 36" descr="hinhne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088" y="6380164"/>
            <a:ext cx="918051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49" name="WordArt 37"/>
          <p:cNvSpPr>
            <a:spLocks noChangeArrowheads="1" noChangeShapeType="1" noTextEdit="1"/>
          </p:cNvSpPr>
          <p:nvPr/>
        </p:nvSpPr>
        <p:spPr bwMode="auto">
          <a:xfrm>
            <a:off x="3859214" y="6516688"/>
            <a:ext cx="4676775" cy="27781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MỪNG CÁC EM !</a:t>
            </a:r>
          </a:p>
        </p:txBody>
      </p:sp>
      <p:sp>
        <p:nvSpPr>
          <p:cNvPr id="38950" name="WordArt 38" descr="Narrow vertical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 rot="-128454">
            <a:off x="3886201" y="304801"/>
            <a:ext cx="4714875" cy="8747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vi-VN" sz="3600" kern="1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</a:rPr>
              <a:t>Rung Chuông Vàng</a:t>
            </a:r>
          </a:p>
        </p:txBody>
      </p:sp>
      <p:sp>
        <p:nvSpPr>
          <p:cNvPr id="38951" name="Oval 39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0</a:t>
            </a:r>
          </a:p>
        </p:txBody>
      </p:sp>
      <p:sp>
        <p:nvSpPr>
          <p:cNvPr id="38952" name="Oval 40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1</a:t>
            </a:r>
          </a:p>
        </p:txBody>
      </p:sp>
      <p:sp>
        <p:nvSpPr>
          <p:cNvPr id="38953" name="Oval 41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2</a:t>
            </a:r>
          </a:p>
        </p:txBody>
      </p:sp>
      <p:sp>
        <p:nvSpPr>
          <p:cNvPr id="38954" name="Oval 42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3</a:t>
            </a:r>
          </a:p>
        </p:txBody>
      </p:sp>
      <p:sp>
        <p:nvSpPr>
          <p:cNvPr id="38955" name="Oval 43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4</a:t>
            </a:r>
          </a:p>
        </p:txBody>
      </p:sp>
      <p:sp>
        <p:nvSpPr>
          <p:cNvPr id="38956" name="Oval 44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5</a:t>
            </a:r>
          </a:p>
        </p:txBody>
      </p:sp>
      <p:sp>
        <p:nvSpPr>
          <p:cNvPr id="38957" name="Oval 45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sz="2800" b="1"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8958" name="Oval 46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7</a:t>
            </a:r>
          </a:p>
        </p:txBody>
      </p:sp>
      <p:sp>
        <p:nvSpPr>
          <p:cNvPr id="38959" name="Oval 47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8</a:t>
            </a:r>
          </a:p>
        </p:txBody>
      </p:sp>
      <p:sp>
        <p:nvSpPr>
          <p:cNvPr id="38960" name="Oval 48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9</a:t>
            </a:r>
          </a:p>
        </p:txBody>
      </p:sp>
      <p:sp>
        <p:nvSpPr>
          <p:cNvPr id="38961" name="Oval 49"/>
          <p:cNvSpPr>
            <a:spLocks noChangeArrowheads="1"/>
          </p:cNvSpPr>
          <p:nvPr/>
        </p:nvSpPr>
        <p:spPr bwMode="auto">
          <a:xfrm>
            <a:off x="19050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800" b="1">
                <a:latin typeface="Arial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389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389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38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38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89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8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8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3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" presetClass="entr" presetSubtype="2" accel="50000" decel="5000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" presetClass="entr" presetSubtype="2" accel="50000" decel="5000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38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8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38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38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38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3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38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38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38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38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0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1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1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20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8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8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0" grpId="0" build="allAtOnce" animBg="1"/>
      <p:bldP spid="38941" grpId="0" animBg="1"/>
      <p:bldP spid="38942" grpId="0" animBg="1"/>
      <p:bldP spid="38943" grpId="0" animBg="1"/>
      <p:bldP spid="38944" grpId="0" animBg="1"/>
      <p:bldP spid="38945" grpId="0" animBg="1"/>
      <p:bldP spid="38946" grpId="0" animBg="1"/>
      <p:bldP spid="38949" grpId="0" animBg="1"/>
      <p:bldP spid="38950" grpId="0" animBg="1"/>
      <p:bldP spid="38951" grpId="0" animBg="1"/>
      <p:bldP spid="38951" grpId="1" animBg="1"/>
      <p:bldP spid="38952" grpId="0" animBg="1"/>
      <p:bldP spid="38953" grpId="0" animBg="1"/>
      <p:bldP spid="38954" grpId="0" animBg="1"/>
      <p:bldP spid="38954" grpId="1" animBg="1"/>
      <p:bldP spid="38955" grpId="0" animBg="1"/>
      <p:bldP spid="38955" grpId="1" animBg="1"/>
      <p:bldP spid="38956" grpId="0" animBg="1"/>
      <p:bldP spid="38956" grpId="1" animBg="1"/>
      <p:bldP spid="38957" grpId="0" animBg="1"/>
      <p:bldP spid="38957" grpId="1" animBg="1"/>
      <p:bldP spid="38958" grpId="0" animBg="1"/>
      <p:bldP spid="38958" grpId="1" animBg="1"/>
      <p:bldP spid="38959" grpId="0" animBg="1"/>
      <p:bldP spid="38959" grpId="1" animBg="1"/>
      <p:bldP spid="38960" grpId="0" animBg="1"/>
      <p:bldP spid="38960" grpId="1" animBg="1"/>
      <p:bldP spid="38961" grpId="0" animBg="1"/>
      <p:bldP spid="3896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"/>
            <a:ext cx="12192000" cy="6857531"/>
          </a:xfrm>
          <a:prstGeom prst="rect">
            <a:avLst/>
          </a:prstGeom>
        </p:spPr>
      </p:pic>
      <p:sp>
        <p:nvSpPr>
          <p:cNvPr id="3" name="Hộp_Văn_Bản 2"/>
          <p:cNvSpPr txBox="1">
            <a:spLocks noChangeArrowheads="1"/>
          </p:cNvSpPr>
          <p:nvPr/>
        </p:nvSpPr>
        <p:spPr bwMode="auto">
          <a:xfrm>
            <a:off x="304800" y="2362200"/>
            <a:ext cx="11887200" cy="1451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166" tIns="53083" rIns="106166" bIns="53083">
            <a:spAutoFit/>
          </a:bodyPr>
          <a:lstStyle/>
          <a:p>
            <a:pPr algn="ctr"/>
            <a:r>
              <a:rPr lang="en-US" sz="6934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934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934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6934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934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6934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85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75231"/>
            <a:ext cx="9067800" cy="2209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u="sng" dirty="0" err="1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u="sng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u="sng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u="sng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Hộp_Văn_Bản 3"/>
          <p:cNvSpPr txBox="1">
            <a:spLocks noChangeArrowheads="1"/>
          </p:cNvSpPr>
          <p:nvPr/>
        </p:nvSpPr>
        <p:spPr bwMode="auto">
          <a:xfrm>
            <a:off x="1143000" y="2014210"/>
            <a:ext cx="5753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sz="2800" u="sng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u="sng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u="sng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800" u="sng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81400" y="142943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781050" y="2667000"/>
            <a:ext cx="97155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xét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: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1- 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So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sánh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nghĩa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của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các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từ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in </a:t>
            </a:r>
            <a:r>
              <a:rPr lang="en-US" sz="2800" b="1" i="1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đậm</a:t>
            </a:r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trong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mỗi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ví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dụ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sau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:</a:t>
            </a:r>
            <a:endParaRPr lang="en-US" sz="2800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a)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Sau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80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năm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giời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nô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lệ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làm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cho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nước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nhà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bị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yếu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hèn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ngày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nay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chúng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ta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cần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phải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xây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dựng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lại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cơ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đồ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mà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tổ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tiên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đã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để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lại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cho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chúng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ta,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làm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sao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cho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chúng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ta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theo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kịp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các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nước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khác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trên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hoàn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cầu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Trong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công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cuộc</a:t>
            </a:r>
            <a:r>
              <a:rPr lang="en-US" sz="2800" dirty="0" smtClean="0">
                <a:effectLst/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kiến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thiết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đó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nước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nhà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trông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mong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chờ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đợi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ở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các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em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rất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nhiều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</a:t>
            </a:r>
          </a:p>
          <a:p>
            <a:pPr marL="0" indent="-53340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                                            </a:t>
            </a:r>
            <a:r>
              <a:rPr lang="en-US" sz="2800" i="1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Hồ</a:t>
            </a: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Chí</a:t>
            </a: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Minh</a:t>
            </a:r>
            <a:endParaRPr lang="en-US" sz="2800" i="1" dirty="0"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00100" y="2537430"/>
            <a:ext cx="9677400" cy="2209800"/>
          </a:xfrm>
        </p:spPr>
        <p:txBody>
          <a:bodyPr/>
          <a:lstStyle/>
          <a:p>
            <a:pPr marL="0" indent="-533400" algn="just" eaLnBrk="1" hangingPunct="1">
              <a:lnSpc>
                <a:spcPct val="90000"/>
              </a:lnSpc>
              <a:buNone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)  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Màu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lúa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chín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dưới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đồng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vàng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xuộm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lại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Nắng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nhạt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ngả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màu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vàng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itchFamily="18" charset="0"/>
              </a:rPr>
              <a:t> hoe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itchFamily="18" charset="0"/>
              </a:rPr>
              <a:t>.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Trong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vườn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lắc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lư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chùm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quả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xoan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vàng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itchFamily="18" charset="0"/>
              </a:rPr>
              <a:t>lịm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không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trông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thấy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cuống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như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chuỗi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tràng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hạt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bồ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đề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treo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lơ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lửng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.</a:t>
            </a:r>
          </a:p>
          <a:p>
            <a:pPr marL="0" lvl="1" indent="-457200" eaLnBrk="1" hangingPunct="1">
              <a:lnSpc>
                <a:spcPct val="90000"/>
              </a:lnSpc>
              <a:buNone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	                                          </a:t>
            </a:r>
            <a:r>
              <a:rPr lang="en-US" i="1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Tô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Hoài</a:t>
            </a:r>
            <a:endParaRPr lang="en-US" i="1" dirty="0">
              <a:latin typeface="Times New Roman" pitchFamily="18" charset="0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1143000" y="75231"/>
            <a:ext cx="9067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80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5 tháng 10 năm 2021</a:t>
            </a:r>
            <a:br>
              <a:rPr lang="en-US" sz="280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u="sng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câu:</a:t>
            </a:r>
            <a:r>
              <a:rPr lang="en-US" sz="280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_Văn_Bản 3"/>
          <p:cNvSpPr txBox="1">
            <a:spLocks noChangeArrowheads="1"/>
          </p:cNvSpPr>
          <p:nvPr/>
        </p:nvSpPr>
        <p:spPr bwMode="auto">
          <a:xfrm>
            <a:off x="1143000" y="2014210"/>
            <a:ext cx="5753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sz="2800" u="sng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u="sng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u="sng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800" u="sng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142943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236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2895600"/>
            <a:ext cx="8591550" cy="1600200"/>
          </a:xfrm>
        </p:spPr>
        <p:txBody>
          <a:bodyPr/>
          <a:lstStyle/>
          <a:p>
            <a:pPr marL="0" indent="-609600" algn="just" eaLnBrk="1" hangingPunct="1">
              <a:spcBef>
                <a:spcPts val="0"/>
              </a:spcBef>
              <a:buNone/>
              <a:defRPr/>
            </a:pP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xét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nghĩa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ý?</a:t>
            </a:r>
          </a:p>
          <a:p>
            <a:pPr marL="0" indent="-609600" eaLnBrk="1" hangingPunct="1">
              <a:spcBef>
                <a:spcPts val="0"/>
              </a:spcBef>
              <a:buNone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a)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Xây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dựng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–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kiến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thiết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  <a:p>
            <a:pPr marL="0" indent="-609600" eaLnBrk="1" hangingPunct="1">
              <a:spcBef>
                <a:spcPts val="0"/>
              </a:spcBef>
              <a:buNone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b)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Vàng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xuộm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–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vàng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hoe –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vàng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</a:rPr>
              <a:t>lịm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1143000" y="75231"/>
            <a:ext cx="9067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_Văn_Bản 3"/>
          <p:cNvSpPr txBox="1">
            <a:spLocks noChangeArrowheads="1"/>
          </p:cNvSpPr>
          <p:nvPr/>
        </p:nvSpPr>
        <p:spPr bwMode="auto">
          <a:xfrm>
            <a:off x="1143000" y="2014210"/>
            <a:ext cx="5753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sz="2800" u="sng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u="sng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u="sng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800" u="sng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142943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0500" y="2228817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endParaRPr lang="en-US" sz="2800" dirty="0"/>
          </a:p>
        </p:txBody>
      </p:sp>
      <p:sp>
        <p:nvSpPr>
          <p:cNvPr id="5" name="Curved Right Arrow 4"/>
          <p:cNvSpPr/>
          <p:nvPr/>
        </p:nvSpPr>
        <p:spPr>
          <a:xfrm>
            <a:off x="4394752" y="2838110"/>
            <a:ext cx="554182" cy="73890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>
              <a:solidFill>
                <a:schemeClr val="tx1"/>
              </a:solidFill>
            </a:endParaRPr>
          </a:p>
        </p:txBody>
      </p:sp>
      <p:sp>
        <p:nvSpPr>
          <p:cNvPr id="6" name="Curved Left Arrow 5"/>
          <p:cNvSpPr/>
          <p:nvPr/>
        </p:nvSpPr>
        <p:spPr>
          <a:xfrm>
            <a:off x="7671352" y="2838109"/>
            <a:ext cx="369455" cy="73890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5500" y="3650328"/>
            <a:ext cx="461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8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515100" y="3696495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8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181100" y="4343400"/>
            <a:ext cx="1066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solidFill>
                  <a:srgbClr val="401C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143000" y="75231"/>
            <a:ext cx="9067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_Văn_Bản 3"/>
          <p:cNvSpPr txBox="1">
            <a:spLocks noChangeArrowheads="1"/>
          </p:cNvSpPr>
          <p:nvPr/>
        </p:nvSpPr>
        <p:spPr bwMode="auto">
          <a:xfrm>
            <a:off x="1143000" y="2014210"/>
            <a:ext cx="5753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sz="2800" u="sng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u="sng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u="sng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800" u="sng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81400" y="142943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2885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19265"/>
            <a:ext cx="12192000" cy="851154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9269" y="2152910"/>
            <a:ext cx="11406909" cy="9154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b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3392507"/>
            <a:ext cx="853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6400" y="926532"/>
            <a:ext cx="8839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xuộm: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VD: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0200" y="1880638"/>
            <a:ext cx="86495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hoe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VD: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00200" y="2438400"/>
            <a:ext cx="990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mọng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14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0" y="304800"/>
            <a:ext cx="9525000" cy="5486400"/>
          </a:xfrm>
        </p:spPr>
        <p:txBody>
          <a:bodyPr/>
          <a:lstStyle/>
          <a:p>
            <a:pPr marL="0" indent="-533400" algn="just" eaLnBrk="1" hangingPunct="1">
              <a:lnSpc>
                <a:spcPct val="90000"/>
              </a:lnSpc>
              <a:spcBef>
                <a:spcPts val="600"/>
              </a:spcBef>
              <a:buNone/>
              <a:defRPr/>
            </a:pP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-533400" algn="just" eaLnBrk="1" hangingPunct="1">
              <a:lnSpc>
                <a:spcPct val="90000"/>
              </a:lnSpc>
              <a:spcBef>
                <a:spcPts val="600"/>
              </a:spcBef>
              <a:buNone/>
              <a:defRPr/>
            </a:pPr>
            <a:endParaRPr lang="en-US" sz="28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ts val="600"/>
              </a:spcBef>
              <a:buNone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80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giời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nô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hèn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 smtClean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 smtClean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lvl="1" indent="-457200" algn="just" eaLnBrk="1" hangingPunct="1">
              <a:lnSpc>
                <a:spcPct val="90000"/>
              </a:lnSpc>
              <a:buNone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343400" y="24384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724400" y="3124200"/>
            <a:ext cx="1425429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endParaRPr lang="en-US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09600" y="2743201"/>
            <a:ext cx="9888685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just"/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Ở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2800" i="1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i="1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i="1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i="1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i="1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kern="0" dirty="0" smtClean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kern="0" dirty="0">
              <a:solidFill>
                <a:schemeClr val="bg1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143000" y="75231"/>
            <a:ext cx="9067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_Văn_Bản 3"/>
          <p:cNvSpPr txBox="1">
            <a:spLocks noChangeArrowheads="1"/>
          </p:cNvSpPr>
          <p:nvPr/>
        </p:nvSpPr>
        <p:spPr bwMode="auto">
          <a:xfrm>
            <a:off x="1143000" y="2014210"/>
            <a:ext cx="5753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/>
            <a:r>
              <a:rPr lang="en-US" sz="2800" u="sng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u="sng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u="sng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800" u="sng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1429435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393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682</TotalTime>
  <Words>1305</Words>
  <Application>Microsoft Office PowerPoint</Application>
  <PresentationFormat>Custom</PresentationFormat>
  <Paragraphs>137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Ocean</vt:lpstr>
      <vt:lpstr>PowerPoint Presentation</vt:lpstr>
      <vt:lpstr>PowerPoint Presentation</vt:lpstr>
      <vt:lpstr>Thứ ba ngày 5 tháng 10 năm 2021 Luyện từ và câu:  </vt:lpstr>
      <vt:lpstr>PowerPoint Presentation</vt:lpstr>
      <vt:lpstr>PowerPoint Presentation</vt:lpstr>
      <vt:lpstr>PowerPoint Presentation</vt:lpstr>
      <vt:lpstr>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+ nước nhà – non sông  + hoàn cầu – năm châu</vt:lpstr>
      <vt:lpstr>PowerPoint Presentation</vt:lpstr>
      <vt:lpstr>Bài 3: Đặt câu với một cặp từ đồng nghĩa em vừa tìm được ở bài tập số 2  M: - Quê hương em rất đẹp.       - Bé Hà rất xinh. </vt:lpstr>
      <vt:lpstr>PowerPoint Presentation</vt:lpstr>
      <vt:lpstr>PowerPoint Presentation</vt:lpstr>
      <vt:lpstr>PowerPoint Presentation</vt:lpstr>
    </vt:vector>
  </TitlesOfParts>
  <Company>mobile: 0918007762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&amp; ĐÀO TẠO THỊ XÃ GIA NGHĨA Trường tiểu học Nguyễn Thị Minh Khai</dc:title>
  <dc:creator>tuong vy</dc:creator>
  <cp:lastModifiedBy>Admin</cp:lastModifiedBy>
  <cp:revision>104</cp:revision>
  <dcterms:created xsi:type="dcterms:W3CDTF">2003-12-31T17:12:16Z</dcterms:created>
  <dcterms:modified xsi:type="dcterms:W3CDTF">2021-10-06T08:34:36Z</dcterms:modified>
</cp:coreProperties>
</file>