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57" r:id="rId3"/>
    <p:sldId id="266" r:id="rId4"/>
    <p:sldId id="265" r:id="rId5"/>
    <p:sldId id="271" r:id="rId6"/>
    <p:sldId id="273" r:id="rId7"/>
    <p:sldId id="268" r:id="rId8"/>
    <p:sldId id="269" r:id="rId9"/>
    <p:sldId id="270" r:id="rId10"/>
  </p:sldIdLst>
  <p:sldSz cx="12192000" cy="6858000"/>
  <p:notesSz cx="6858000" cy="9144000"/>
  <p:embeddedFontLst>
    <p:embeddedFont>
      <p:font typeface="HP001 4 hàng" panose="020B0603050302020204" pitchFamily="34" charset="0"/>
      <p:regular r:id="rId11"/>
      <p:bold r:id="rId12"/>
    </p:embeddedFont>
    <p:embeddedFont>
      <p:font typeface="HP001 5H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1XCfLxug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1XCfLxug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iếng Việt lớp 1 Tập 2| Bài 4 Đèn giao thông phần 2 |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02A0E819-5EA2-480A-923C-D8438B24A6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292" y="213304"/>
            <a:ext cx="11382223" cy="64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5790" y="432575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Đèn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4120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D7D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Ở các ngã ba, ngã tư đường phố thường có cây đèn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màu: đỏ, vàng, xanh. Đèn đỏ báo hiệu người đi đường và các phương tiện giao thông phải dừng 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Đèn xanh báo hiệu được phép di chuyển. Còn 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è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 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ng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á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o hiệu phải đi chậm lại trước khi 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ừ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ng 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Cây đèn ba màu này 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ược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gọi là đèn giao thông. 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ó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điều 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ể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n việc đi lại trên đường phố. Nếu không có đèn giao thông thì việc đi lại sẽ rất lộn xộn và nguy hiểm.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3" y="3865989"/>
            <a:ext cx="6158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Tuân thủ sự điều khiển của đèn giao thông giúp chúng ta bảo đảm an toàn khi đi lại.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24138" y="5236865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(Trung Kiên)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4593" y="2685549"/>
            <a:ext cx="11971283" cy="4172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54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</a:p>
          <a:p>
            <a:pPr algn="ctr"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54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448" y="2561695"/>
            <a:ext cx="1086166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0800"/>
              </a:lnSpc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</a:t>
            </a:r>
            <a:r>
              <a:rPr lang="el-GR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΄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cộ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cần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phải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dừng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lại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l-GR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Α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èn</a:t>
            </a:r>
            <a:r>
              <a:rPr lang="en-US" sz="54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đỏ</a:t>
            </a:r>
            <a:r>
              <a:rPr lang="en-US" sz="54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4221D7-B598-4067-9728-972F54DFB3FF}"/>
              </a:ext>
            </a:extLst>
          </p:cNvPr>
          <p:cNvGrpSpPr/>
          <p:nvPr/>
        </p:nvGrpSpPr>
        <p:grpSpPr>
          <a:xfrm>
            <a:off x="3292108" y="94464"/>
            <a:ext cx="6132346" cy="954107"/>
            <a:chOff x="4739908" y="119181"/>
            <a:chExt cx="6132346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B1FAD2-B7DD-4158-880F-8CD9E1624C9B}"/>
                </a:ext>
              </a:extLst>
            </p:cNvPr>
            <p:cNvSpPr/>
            <p:nvPr/>
          </p:nvSpPr>
          <p:spPr>
            <a:xfrm>
              <a:off x="5271041" y="119181"/>
              <a:ext cx="560121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>
                  <a:latin typeface="Arial" panose="020B0604020202020204" pitchFamily="34" charset="0"/>
                </a:rPr>
                <a:t>Chọn từ ngữ để hoàn thiện câu</a:t>
              </a:r>
            </a:p>
            <a:p>
              <a:r>
                <a:rPr lang="en-US" sz="2800" b="1">
                  <a:latin typeface="Arial" panose="020B0604020202020204" pitchFamily="34" charset="0"/>
                </a:rPr>
                <a:t> và viết câu vào vở</a:t>
              </a:r>
              <a:endParaRPr lang="en-US" sz="28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197C46-448D-4C5A-9758-EF5F38F91276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5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1BC7ECE-0E96-4D0A-8B6F-F60C1AEA6FB0}"/>
              </a:ext>
            </a:extLst>
          </p:cNvPr>
          <p:cNvSpPr/>
          <p:nvPr/>
        </p:nvSpPr>
        <p:spPr>
          <a:xfrm>
            <a:off x="3032233" y="1160980"/>
            <a:ext cx="6959491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3200" dirty="0">
                <a:solidFill>
                  <a:srgbClr val="FF0000"/>
                </a:solidFill>
              </a:rPr>
              <a:t>đèn xanh</a:t>
            </a:r>
            <a:r>
              <a:rPr lang="en-US" sz="3200" dirty="0">
                <a:solidFill>
                  <a:srgbClr val="FF0000"/>
                </a:solidFill>
              </a:rPr>
              <a:t>       </a:t>
            </a:r>
            <a:r>
              <a:rPr lang="vi-VN" sz="3200" dirty="0">
                <a:solidFill>
                  <a:srgbClr val="FF0000"/>
                </a:solidFill>
              </a:rPr>
              <a:t>đèn vàng</a:t>
            </a:r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vi-VN" sz="3200" dirty="0">
                <a:solidFill>
                  <a:srgbClr val="FF0000"/>
                </a:solidFill>
              </a:rPr>
              <a:t>đèn đỏ</a:t>
            </a:r>
          </a:p>
          <a:p>
            <a:pPr>
              <a:spcAft>
                <a:spcPts val="500"/>
              </a:spcAft>
            </a:pPr>
            <a:r>
              <a:rPr lang="vi-VN" sz="3200" dirty="0">
                <a:latin typeface="Arial (Body)"/>
              </a:rPr>
              <a:t>Xe </a:t>
            </a:r>
            <a:r>
              <a:rPr lang="en-US" sz="3200" dirty="0">
                <a:latin typeface="Arial (Body)"/>
              </a:rPr>
              <a:t>c</a:t>
            </a:r>
            <a:r>
              <a:rPr lang="vi-VN" sz="3200" dirty="0">
                <a:latin typeface="Arial (Body)"/>
              </a:rPr>
              <a:t>ộ cần phải d</a:t>
            </a:r>
            <a:r>
              <a:rPr lang="en-US" sz="3200" dirty="0">
                <a:latin typeface="Arial (Body)"/>
              </a:rPr>
              <a:t>ừ</a:t>
            </a:r>
            <a:r>
              <a:rPr lang="vi-VN" sz="3200" dirty="0">
                <a:latin typeface="Arial (Body)"/>
              </a:rPr>
              <a:t>ng lại khi có (...).</a:t>
            </a:r>
            <a:endParaRPr lang="vi-VN" sz="2400" dirty="0">
              <a:latin typeface="Arial (Body)"/>
            </a:endParaRP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67063C4F-B2C7-4545-8F83-22F5E316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199B6B-59B1-42A6-A59B-1ED4CEE0C15D}"/>
              </a:ext>
            </a:extLst>
          </p:cNvPr>
          <p:cNvGrpSpPr/>
          <p:nvPr/>
        </p:nvGrpSpPr>
        <p:grpSpPr>
          <a:xfrm>
            <a:off x="495745" y="558199"/>
            <a:ext cx="9546743" cy="523220"/>
            <a:chOff x="4739908" y="119181"/>
            <a:chExt cx="9546743" cy="5232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63711-C744-4EAC-A925-9062EAC3B502}"/>
                </a:ext>
              </a:extLst>
            </p:cNvPr>
            <p:cNvSpPr/>
            <p:nvPr/>
          </p:nvSpPr>
          <p:spPr>
            <a:xfrm>
              <a:off x="5271041" y="119181"/>
              <a:ext cx="90156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 dirty="0">
                  <a:latin typeface="Arial" panose="020B0604020202020204" pitchFamily="34" charset="0"/>
                </a:rPr>
                <a:t>Quan </a:t>
              </a:r>
              <a:r>
                <a:rPr lang="en-US" sz="2800" b="1" dirty="0" err="1">
                  <a:latin typeface="Arial" panose="020B0604020202020204" pitchFamily="34" charset="0"/>
                </a:rPr>
                <a:t>sát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tranh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dùng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từ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ngữ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khung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để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</a:rPr>
                <a:t>nói</a:t>
              </a:r>
              <a:r>
                <a:rPr lang="en-US" sz="2800" b="1" dirty="0">
                  <a:latin typeface="Arial" panose="020B0604020202020204" pitchFamily="34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4F0DA3-B74B-4733-9B4D-B130BE20F31D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6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EBE69-7C8F-4725-ACEB-E4099556E88C}"/>
              </a:ext>
            </a:extLst>
          </p:cNvPr>
          <p:cNvSpPr/>
          <p:nvPr/>
        </p:nvSpPr>
        <p:spPr>
          <a:xfrm>
            <a:off x="2083546" y="1241671"/>
            <a:ext cx="690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FF0000"/>
                </a:solidFill>
              </a:rPr>
              <a:t>đèn đỏ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vi-VN" sz="2800" dirty="0"/>
              <a:t>nguy hiểm</a:t>
            </a:r>
            <a:r>
              <a:rPr lang="en-US" sz="2800" dirty="0"/>
              <a:t>  </a:t>
            </a:r>
            <a:r>
              <a:rPr lang="vi-VN" sz="2800" dirty="0">
                <a:solidFill>
                  <a:srgbClr val="00B050"/>
                </a:solidFill>
              </a:rPr>
              <a:t>đèn xanh</a:t>
            </a:r>
            <a:r>
              <a:rPr lang="en-US" sz="2800" dirty="0">
                <a:solidFill>
                  <a:srgbClr val="00B050"/>
                </a:solidFill>
              </a:rPr>
              <a:t>  </a:t>
            </a:r>
            <a:r>
              <a:rPr lang="vi-VN" sz="2800" dirty="0">
                <a:solidFill>
                  <a:srgbClr val="FF00FF"/>
                </a:solidFill>
              </a:rPr>
              <a:t>qua đường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69F57-A0B6-4E06-B150-157EA476BD37}"/>
              </a:ext>
            </a:extLst>
          </p:cNvPr>
          <p:cNvSpPr/>
          <p:nvPr/>
        </p:nvSpPr>
        <p:spPr>
          <a:xfrm>
            <a:off x="-89556" y="5609947"/>
            <a:ext cx="6439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dừng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rất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nguy</a:t>
            </a:r>
            <a:r>
              <a:rPr lang="en-US" sz="24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(Body)"/>
              </a:rPr>
              <a:t>hiểm</a:t>
            </a:r>
            <a:endParaRPr lang="en-US" sz="2400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68F096-3758-4F4E-9601-F720F7D545A1}"/>
              </a:ext>
            </a:extLst>
          </p:cNvPr>
          <p:cNvSpPr/>
          <p:nvPr/>
        </p:nvSpPr>
        <p:spPr>
          <a:xfrm>
            <a:off x="6457950" y="5609948"/>
            <a:ext cx="5376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Arial (Body)"/>
              </a:rPr>
              <a:t> đ</a:t>
            </a:r>
            <a:r>
              <a:rPr lang="vi-VN" sz="2400" dirty="0">
                <a:solidFill>
                  <a:srgbClr val="00B050"/>
                </a:solidFill>
                <a:latin typeface="Arial (Body)"/>
              </a:rPr>
              <a:t>ư</a:t>
            </a: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ợc</a:t>
            </a:r>
            <a:r>
              <a:rPr lang="en-US" sz="2400" dirty="0">
                <a:solidFill>
                  <a:srgbClr val="00B05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phép</a:t>
            </a:r>
            <a:r>
              <a:rPr lang="en-US" sz="2400" dirty="0">
                <a:solidFill>
                  <a:srgbClr val="00B050"/>
                </a:solidFill>
                <a:latin typeface="Arial (Body)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 (Body)"/>
              </a:rPr>
              <a:t> qua đ</a:t>
            </a:r>
            <a:r>
              <a:rPr lang="vi-VN" sz="2400" dirty="0">
                <a:solidFill>
                  <a:srgbClr val="00B050"/>
                </a:solidFill>
                <a:latin typeface="Arial (Body)"/>
              </a:rPr>
              <a:t>ư</a:t>
            </a:r>
            <a:r>
              <a:rPr lang="en-US" sz="2400" dirty="0" err="1">
                <a:solidFill>
                  <a:srgbClr val="00B050"/>
                </a:solidFill>
                <a:latin typeface="Arial (Body)"/>
              </a:rPr>
              <a:t>ờng</a:t>
            </a:r>
            <a:endParaRPr lang="en-US" sz="2400" dirty="0">
              <a:solidFill>
                <a:srgbClr val="00B050"/>
              </a:solidFill>
              <a:latin typeface="Arial (Body)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3E95D383-1F2E-40C0-816A-8D4C4AF77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143E0-DCFF-49B2-A982-DEC13355E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54" y="2208021"/>
            <a:ext cx="5051293" cy="3041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E0BC7-6896-4280-BF1E-1CDF90861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985" y="2112081"/>
            <a:ext cx="4909548" cy="31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593" y="2271021"/>
            <a:ext cx="11971283" cy="4172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</a:p>
          <a:p>
            <a:pPr algn="ctr"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>
              <a:defRPr/>
            </a:pPr>
            <a:r>
              <a:rPr lang="en-US" sz="4800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ǯǯǯǯǯǯǯǯǯ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1" y="2370117"/>
            <a:ext cx="114352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9600"/>
              </a:lnSpc>
              <a:defRPr/>
            </a:pPr>
            <a:r>
              <a:rPr lang="en-US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Đèn đỏ báo h</a:t>
            </a:r>
            <a:r>
              <a:rPr lang="el-GR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d</a:t>
            </a:r>
            <a:r>
              <a:rPr lang="en-US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ừ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 lại. Đèn xanh báo h</a:t>
            </a:r>
            <a:r>
              <a:rPr lang="el-GR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đư</a:t>
            </a:r>
            <a:r>
              <a:rPr lang="el-GR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ϑ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pȗép di chu</a:t>
            </a:r>
            <a:r>
              <a:rPr lang="el-GR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ΐ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ển. Đèn </a:t>
            </a:r>
            <a:r>
              <a:rPr lang="en-US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ȩ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àng báo h</a:t>
            </a:r>
            <a:r>
              <a:rPr lang="el-GR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8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đi chậm ǟē dừng hẳn.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2B41F8-E654-4FD4-BF15-C608D4D89AC1}"/>
              </a:ext>
            </a:extLst>
          </p:cNvPr>
          <p:cNvSpPr/>
          <p:nvPr/>
        </p:nvSpPr>
        <p:spPr>
          <a:xfrm>
            <a:off x="1102242" y="1066624"/>
            <a:ext cx="8602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400">
                <a:latin typeface="Arial (Body)"/>
              </a:rPr>
              <a:t>Đèn đỏ báo hiệu d</a:t>
            </a:r>
            <a:r>
              <a:rPr lang="en-US" sz="2400">
                <a:latin typeface="Arial (Body)"/>
              </a:rPr>
              <a:t>ừn</a:t>
            </a:r>
            <a:r>
              <a:rPr lang="vi-VN" sz="2400">
                <a:latin typeface="Arial (Body)"/>
              </a:rPr>
              <a:t>g lại. Đèn xanh b</a:t>
            </a:r>
            <a:r>
              <a:rPr lang="en-US" sz="2400">
                <a:latin typeface="Arial (Body)"/>
              </a:rPr>
              <a:t>á</a:t>
            </a:r>
            <a:r>
              <a:rPr lang="vi-VN" sz="2400">
                <a:latin typeface="Arial (Body)"/>
              </a:rPr>
              <a:t>o hiệu được phép di chuyển. Đèn v</a:t>
            </a:r>
            <a:r>
              <a:rPr lang="en-US" sz="2400">
                <a:latin typeface="Arial (Body)"/>
              </a:rPr>
              <a:t>à</a:t>
            </a:r>
            <a:r>
              <a:rPr lang="vi-VN" sz="2400">
                <a:latin typeface="Arial (Body)"/>
              </a:rPr>
              <a:t>ng báo hiệu đi chậm rồi dừng hẳn.</a:t>
            </a:r>
            <a:endParaRPr lang="en-US">
              <a:latin typeface="Arial (Body)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F06C97-B0F0-48DE-92EA-706DFAF0E76F}"/>
              </a:ext>
            </a:extLst>
          </p:cNvPr>
          <p:cNvGrpSpPr/>
          <p:nvPr/>
        </p:nvGrpSpPr>
        <p:grpSpPr>
          <a:xfrm>
            <a:off x="3292108" y="94464"/>
            <a:ext cx="2398952" cy="523220"/>
            <a:chOff x="4739908" y="119181"/>
            <a:chExt cx="2398952" cy="5232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200E61-E13E-4729-9FAE-D8D6E1604048}"/>
                </a:ext>
              </a:extLst>
            </p:cNvPr>
            <p:cNvSpPr/>
            <p:nvPr/>
          </p:nvSpPr>
          <p:spPr>
            <a:xfrm>
              <a:off x="5271041" y="119181"/>
              <a:ext cx="18678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>
                  <a:latin typeface="Arial" panose="020B0604020202020204" pitchFamily="34" charset="0"/>
                </a:rPr>
                <a:t>Nghe viết</a:t>
              </a:r>
              <a:endParaRPr lang="en-US" sz="2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CB9DDD-798A-423D-9FBF-FE51BD851735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7</a:t>
              </a:r>
            </a:p>
          </p:txBody>
        </p:sp>
      </p:grp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9A027889-FF56-4653-965C-BD2C46C49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5955A-46EB-4FE6-B010-1F27D8B0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061"/>
            <a:ext cx="12065876" cy="7102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759C2D-5A9F-4722-8032-E08D19103847}"/>
              </a:ext>
            </a:extLst>
          </p:cNvPr>
          <p:cNvSpPr txBox="1"/>
          <p:nvPr/>
        </p:nvSpPr>
        <p:spPr>
          <a:xfrm>
            <a:off x="4837811" y="1303304"/>
            <a:ext cx="25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HP001 4 hàng" panose="020B0603050302020204" pitchFamily="34" charset="0"/>
              </a:rPr>
              <a:t>Tiếng</a:t>
            </a:r>
            <a:r>
              <a:rPr lang="en-US" sz="3600" b="1" u="sng" dirty="0">
                <a:latin typeface="HP001 4 hàng" panose="020B0603050302020204" pitchFamily="34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</a:rPr>
              <a:t>Việt</a:t>
            </a:r>
            <a:endParaRPr lang="en-US" sz="3600" b="1" u="sng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C1691-F8D9-4BBA-BF09-D3390D66042F}"/>
              </a:ext>
            </a:extLst>
          </p:cNvPr>
          <p:cNvSpPr txBox="1"/>
          <p:nvPr/>
        </p:nvSpPr>
        <p:spPr>
          <a:xfrm>
            <a:off x="4440859" y="2012404"/>
            <a:ext cx="502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thông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59C2D-5A9F-4722-8032-E08D19103847}"/>
              </a:ext>
            </a:extLst>
          </p:cNvPr>
          <p:cNvSpPr txBox="1"/>
          <p:nvPr/>
        </p:nvSpPr>
        <p:spPr>
          <a:xfrm>
            <a:off x="2488019" y="562568"/>
            <a:ext cx="895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20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2056" y="3305777"/>
            <a:ext cx="921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Đèn đỏ báo h</a:t>
            </a:r>
            <a:r>
              <a:rPr lang="el-GR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d</a:t>
            </a:r>
            <a:r>
              <a:rPr lang="en-US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ừ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 lại. Đèn xanh báo h</a:t>
            </a:r>
            <a:r>
              <a:rPr lang="el-GR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đư</a:t>
            </a:r>
            <a:r>
              <a:rPr lang="el-GR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ϑ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pȗép di chu</a:t>
            </a:r>
            <a:r>
              <a:rPr lang="el-GR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ΐ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ển. Đèn </a:t>
            </a:r>
            <a:r>
              <a:rPr lang="en-US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ȩ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àng báo h</a:t>
            </a:r>
            <a:r>
              <a:rPr lang="el-GR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Η</a:t>
            </a:r>
            <a:r>
              <a:rPr lang="vi-VN" sz="4000" b="1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ệu đi chậm ǟē dừng hẳn.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C1691-F8D9-4BBA-BF09-D3390D66042F}"/>
              </a:ext>
            </a:extLst>
          </p:cNvPr>
          <p:cNvSpPr txBox="1"/>
          <p:nvPr/>
        </p:nvSpPr>
        <p:spPr>
          <a:xfrm>
            <a:off x="850597" y="2765771"/>
            <a:ext cx="18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Sửa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lỗi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2056" y="3263247"/>
            <a:ext cx="9173820" cy="2839841"/>
            <a:chOff x="2892056" y="3263247"/>
            <a:chExt cx="9173820" cy="283984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892056" y="3263247"/>
              <a:ext cx="0" cy="28398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92056" y="6103088"/>
              <a:ext cx="9173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425302" y="3263247"/>
            <a:ext cx="24667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9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28B9B2-A2B9-4F71-A998-729C7F931CD5}"/>
              </a:ext>
            </a:extLst>
          </p:cNvPr>
          <p:cNvGrpSpPr/>
          <p:nvPr/>
        </p:nvGrpSpPr>
        <p:grpSpPr>
          <a:xfrm>
            <a:off x="687870" y="841202"/>
            <a:ext cx="8065568" cy="523220"/>
            <a:chOff x="4739908" y="119181"/>
            <a:chExt cx="8065568" cy="5232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38550C-581E-4939-B31D-AF1A5D452E68}"/>
                </a:ext>
              </a:extLst>
            </p:cNvPr>
            <p:cNvSpPr/>
            <p:nvPr/>
          </p:nvSpPr>
          <p:spPr>
            <a:xfrm>
              <a:off x="5271041" y="119181"/>
              <a:ext cx="75344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b="1">
                  <a:latin typeface="Arial" panose="020B0604020202020204" pitchFamily="34" charset="0"/>
                </a:rPr>
                <a:t>Chọn dấu thanh phù hợp thay cho chiếc lá</a:t>
              </a:r>
              <a:endParaRPr lang="en-US" sz="2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2143B3-6D28-4E3C-B45D-735AF1A6DF4B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8</a:t>
              </a:r>
            </a:p>
          </p:txBody>
        </p:sp>
      </p:grp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49045D03-B890-404C-B308-BDB0DAED5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BEC711-D4C4-49A9-BCD7-08EF09288CE1}"/>
              </a:ext>
            </a:extLst>
          </p:cNvPr>
          <p:cNvSpPr/>
          <p:nvPr/>
        </p:nvSpPr>
        <p:spPr>
          <a:xfrm>
            <a:off x="1755494" y="2289227"/>
            <a:ext cx="9436762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600" dirty="0" err="1">
                <a:latin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</a:rPr>
              <a:t>dấu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ngã</a:t>
            </a:r>
            <a:r>
              <a:rPr lang="en-US" sz="3600" dirty="0">
                <a:latin typeface="Arial" panose="020B0604020202020204" pitchFamily="34" charset="0"/>
              </a:rPr>
              <a:t> ?</a:t>
            </a:r>
          </a:p>
          <a:p>
            <a:pPr>
              <a:spcAft>
                <a:spcPts val="500"/>
              </a:spcAft>
            </a:pPr>
            <a:endParaRPr lang="en-US" sz="3600" dirty="0">
              <a:latin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ngã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ngõ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khiển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vẽ</a:t>
            </a:r>
            <a:endParaRPr lang="en-US" sz="3600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Graphic 4" descr="Leaf">
            <a:extLst>
              <a:ext uri="{FF2B5EF4-FFF2-40B4-BE49-F238E27FC236}">
                <a16:creationId xmlns:a16="http://schemas.microsoft.com/office/drawing/2014/main" id="{88B574B0-0262-4930-B711-170FEE06E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3432" y="3278965"/>
            <a:ext cx="594360" cy="594360"/>
          </a:xfrm>
          <a:prstGeom prst="rect">
            <a:avLst/>
          </a:prstGeom>
        </p:spPr>
      </p:pic>
      <p:pic>
        <p:nvPicPr>
          <p:cNvPr id="13" name="Graphic 12" descr="Leaf">
            <a:extLst>
              <a:ext uri="{FF2B5EF4-FFF2-40B4-BE49-F238E27FC236}">
                <a16:creationId xmlns:a16="http://schemas.microsoft.com/office/drawing/2014/main" id="{F99ADF64-0A9D-4258-BCFA-B9CDCEBDD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2080" y="3266773"/>
            <a:ext cx="594360" cy="594360"/>
          </a:xfrm>
          <a:prstGeom prst="rect">
            <a:avLst/>
          </a:prstGeom>
        </p:spPr>
      </p:pic>
      <p:pic>
        <p:nvPicPr>
          <p:cNvPr id="14" name="Graphic 13" descr="Leaf">
            <a:extLst>
              <a:ext uri="{FF2B5EF4-FFF2-40B4-BE49-F238E27FC236}">
                <a16:creationId xmlns:a16="http://schemas.microsoft.com/office/drawing/2014/main" id="{C333BD5B-1831-454D-B5DE-83E26F07F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356" y="3193621"/>
            <a:ext cx="594360" cy="594360"/>
          </a:xfrm>
          <a:prstGeom prst="rect">
            <a:avLst/>
          </a:prstGeom>
        </p:spPr>
      </p:pic>
      <p:pic>
        <p:nvPicPr>
          <p:cNvPr id="16" name="Graphic 15" descr="Leaf">
            <a:extLst>
              <a:ext uri="{FF2B5EF4-FFF2-40B4-BE49-F238E27FC236}">
                <a16:creationId xmlns:a16="http://schemas.microsoft.com/office/drawing/2014/main" id="{B9DE8C3E-D574-4E4F-AD6F-0E74DD8FC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1082" y="3266773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DE1C0D-3CEB-432E-82B7-5412471319BB}"/>
              </a:ext>
            </a:extLst>
          </p:cNvPr>
          <p:cNvGrpSpPr/>
          <p:nvPr/>
        </p:nvGrpSpPr>
        <p:grpSpPr>
          <a:xfrm>
            <a:off x="577702" y="704968"/>
            <a:ext cx="5507945" cy="523220"/>
            <a:chOff x="4739908" y="119181"/>
            <a:chExt cx="5507945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C8564A-2554-47DD-8C9B-E004F16297EA}"/>
                </a:ext>
              </a:extLst>
            </p:cNvPr>
            <p:cNvSpPr/>
            <p:nvPr/>
          </p:nvSpPr>
          <p:spPr>
            <a:xfrm>
              <a:off x="5271041" y="119181"/>
              <a:ext cx="49768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0A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2800" b="1">
                  <a:solidFill>
                    <a:srgbClr val="FF0000"/>
                  </a:solidFill>
                  <a:latin typeface="Arial(Body)"/>
                </a:rPr>
                <a:t>T</a:t>
              </a:r>
              <a:r>
                <a:rPr lang="en-US" sz="2800" b="1">
                  <a:solidFill>
                    <a:srgbClr val="0000FF"/>
                  </a:solidFill>
                  <a:latin typeface="Arial(Body)"/>
                </a:rPr>
                <a:t>R</a:t>
              </a:r>
              <a:r>
                <a:rPr lang="en-US" sz="2800" b="1">
                  <a:solidFill>
                    <a:srgbClr val="FF00FF"/>
                  </a:solidFill>
                  <a:latin typeface="Arial(Body)"/>
                </a:rPr>
                <a:t>Ò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>
                  <a:solidFill>
                    <a:srgbClr val="00B050"/>
                  </a:solidFill>
                  <a:latin typeface="Arial(Body)"/>
                </a:rPr>
                <a:t>C</a:t>
              </a:r>
              <a:r>
                <a:rPr lang="en-US" sz="2800" b="1">
                  <a:solidFill>
                    <a:srgbClr val="0070C0"/>
                  </a:solidFill>
                  <a:latin typeface="Arial(Body)"/>
                </a:rPr>
                <a:t>H</a:t>
              </a:r>
              <a:r>
                <a:rPr lang="vi-VN" sz="2800" b="1">
                  <a:solidFill>
                    <a:srgbClr val="7030A0"/>
                  </a:solidFill>
                  <a:latin typeface="Arial(Body)"/>
                </a:rPr>
                <a:t>Ơ</a:t>
              </a:r>
              <a:r>
                <a:rPr lang="en-US" sz="2800" b="1">
                  <a:solidFill>
                    <a:srgbClr val="FF0000"/>
                  </a:solidFill>
                  <a:latin typeface="Arial(Body)"/>
                </a:rPr>
                <a:t>I</a:t>
              </a:r>
              <a:r>
                <a:rPr lang="en-US" sz="2800" b="1">
                  <a:latin typeface="Arial(Body)"/>
                </a:rPr>
                <a:t> </a:t>
              </a:r>
              <a:r>
                <a:rPr lang="en-US" sz="2800" b="1"/>
                <a:t>Nhận biết biển báo</a:t>
              </a:r>
              <a:endParaRPr lang="en-US" sz="28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67716-27CB-4338-A4CB-4137F45D4269}"/>
                </a:ext>
              </a:extLst>
            </p:cNvPr>
            <p:cNvSpPr/>
            <p:nvPr/>
          </p:nvSpPr>
          <p:spPr>
            <a:xfrm>
              <a:off x="4739908" y="163365"/>
              <a:ext cx="449647" cy="449646"/>
            </a:xfrm>
            <a:prstGeom prst="ellipse">
              <a:avLst/>
            </a:prstGeom>
            <a:solidFill>
              <a:srgbClr val="00BF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/>
                <a:t>9</a:t>
              </a:r>
            </a:p>
          </p:txBody>
        </p:sp>
      </p:grpSp>
      <p:pic>
        <p:nvPicPr>
          <p:cNvPr id="22" name="Picture 21">
            <a:hlinkClick r:id="rId2"/>
            <a:extLst>
              <a:ext uri="{FF2B5EF4-FFF2-40B4-BE49-F238E27FC236}">
                <a16:creationId xmlns:a16="http://schemas.microsoft.com/office/drawing/2014/main" id="{BDD6CDB2-62B3-42F1-9413-99C2F7BB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77205-4489-442E-B5E1-35F90DC30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25" y="2006289"/>
            <a:ext cx="2845422" cy="2845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A12BA-2D03-431A-88A5-120F2BCBA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92" y="2006289"/>
            <a:ext cx="2845422" cy="28454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05BB21-729E-4A51-A6E2-92B47B51F9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4647" r="21342" b="15393"/>
          <a:stretch/>
        </p:blipFill>
        <p:spPr>
          <a:xfrm>
            <a:off x="428056" y="2006289"/>
            <a:ext cx="2835724" cy="28454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6A0DDC-13F4-4902-90EE-9894893D6FE2}"/>
              </a:ext>
            </a:extLst>
          </p:cNvPr>
          <p:cNvSpPr txBox="1"/>
          <p:nvPr/>
        </p:nvSpPr>
        <p:spPr>
          <a:xfrm>
            <a:off x="8403810" y="5104257"/>
            <a:ext cx="258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32514-D273-469C-8A6D-C53CD9150DE7}"/>
              </a:ext>
            </a:extLst>
          </p:cNvPr>
          <p:cNvSpPr txBox="1"/>
          <p:nvPr/>
        </p:nvSpPr>
        <p:spPr>
          <a:xfrm>
            <a:off x="428056" y="5104256"/>
            <a:ext cx="298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41A4F-346A-4637-98C7-9F59291D9BC9}"/>
              </a:ext>
            </a:extLst>
          </p:cNvPr>
          <p:cNvSpPr txBox="1"/>
          <p:nvPr/>
        </p:nvSpPr>
        <p:spPr>
          <a:xfrm>
            <a:off x="4212379" y="5086242"/>
            <a:ext cx="298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ng</a:t>
            </a:r>
            <a:r>
              <a:rPr lang="vi-VN" sz="2400" dirty="0"/>
              <a:t>ư</a:t>
            </a:r>
            <a:r>
              <a:rPr lang="en-US" sz="2400" dirty="0" err="1"/>
              <a:t>ời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qua đ</a:t>
            </a:r>
            <a:r>
              <a:rPr lang="vi-VN" sz="2400" dirty="0"/>
              <a:t>ư</a:t>
            </a:r>
            <a:r>
              <a:rPr lang="en-US" sz="2400" dirty="0" err="1"/>
              <a:t>ờng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4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Tiếng Việt lớp 1 Tập 2| Bài 4 Đèn giao thông phần 2 |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02A0E819-5EA2-480A-923C-D8438B24A6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292" y="213304"/>
            <a:ext cx="11382223" cy="64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1315</TotalTime>
  <Words>432</Words>
  <Application>Microsoft Office PowerPoint</Application>
  <PresentationFormat>Widescreen</PresentationFormat>
  <Paragraphs>46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Arial(Body)</vt:lpstr>
      <vt:lpstr>Calibri Light</vt:lpstr>
      <vt:lpstr>HP001 4 hàng</vt:lpstr>
      <vt:lpstr>Arial (Body)</vt:lpstr>
      <vt:lpstr>Arial</vt:lpstr>
      <vt:lpstr>Calibri</vt:lpstr>
      <vt:lpstr>HP001 5H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18GV Nguyễn Thị Dậu</cp:lastModifiedBy>
  <cp:revision>481</cp:revision>
  <dcterms:created xsi:type="dcterms:W3CDTF">2020-10-19T12:51:54Z</dcterms:created>
  <dcterms:modified xsi:type="dcterms:W3CDTF">2025-03-27T00:10:31Z</dcterms:modified>
  <cp:category>Kết nối tri thức với cuộc sống</cp:category>
</cp:coreProperties>
</file>