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8" r:id="rId2"/>
  </p:sldMasterIdLst>
  <p:notesMasterIdLst>
    <p:notesMasterId r:id="rId14"/>
  </p:notesMasterIdLst>
  <p:sldIdLst>
    <p:sldId id="278" r:id="rId3"/>
    <p:sldId id="275" r:id="rId4"/>
    <p:sldId id="256" r:id="rId5"/>
    <p:sldId id="257" r:id="rId6"/>
    <p:sldId id="276" r:id="rId7"/>
    <p:sldId id="277" r:id="rId8"/>
    <p:sldId id="274" r:id="rId9"/>
    <p:sldId id="264" r:id="rId10"/>
    <p:sldId id="279" r:id="rId11"/>
    <p:sldId id="263" r:id="rId12"/>
    <p:sldId id="271" r:id="rId13"/>
  </p:sldIdLst>
  <p:sldSz cx="12192000" cy="6858000"/>
  <p:notesSz cx="6858000" cy="9144000"/>
  <p:embeddedFontLst>
    <p:embeddedFont>
      <p:font typeface="HP001 4 hàng" panose="020B0603050302020204" pitchFamily="34" charset="0"/>
      <p:regular r:id="rId15"/>
      <p:bold r:id="rId16"/>
    </p:embeddedFont>
    <p:embeddedFont>
      <p:font typeface="HP001 5H" panose="020B060402020202020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C0F6"/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7E8C7-9891-49DB-946E-EA6A7478E92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B6948-65F2-4550-A7FA-24062BF2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1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4460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9195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9511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5483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9476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6149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8263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125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133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6486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538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3521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4iNSrvkMsU?feature=oembe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4iNSrvkMsU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channel/UC4KJdxTA14SyBEAm7x2c09w?sub_confirmation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channel/UC4KJdxTA14SyBEAm7x2c09w?sub_confirmation=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Tiếng Việt lớp 1 Tập 2| Bài 5 Đèn giao thông | Kết nối tri thức với cuộc sống">
            <a:hlinkClick r:id="" action="ppaction://media"/>
            <a:extLst>
              <a:ext uri="{FF2B5EF4-FFF2-40B4-BE49-F238E27FC236}">
                <a16:creationId xmlns:a16="http://schemas.microsoft.com/office/drawing/2014/main" id="{893C0FAD-F65A-466A-866A-45AF46EF96E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8244" y="163802"/>
            <a:ext cx="11350417" cy="641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2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0183" y="2018093"/>
            <a:ext cx="11950572" cy="45234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Ǯǯǯǯǯǯǯ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Ǯǯǯǯǯǯǯ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Ǯǯǯǯǯǯǯ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4207" y="4850164"/>
            <a:ext cx="11317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2000"/>
              </a:lnSpc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</a:rPr>
              <a:t>     </a:t>
            </a:r>
            <a:r>
              <a:rPr lang="vi-VN" sz="6000" b="1" dirty="0">
                <a:latin typeface="HP001 5H" panose="020B0603050302020204" pitchFamily="34" charset="0"/>
                <a:cs typeface="HP001 5H" panose="020B0603050302020204" pitchFamily="34" charset="0"/>
              </a:rPr>
              <a:t>Đèn giao thŪg có</a:t>
            </a:r>
            <a:r>
              <a:rPr lang="en-US" sz="60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vi-VN" sz="6000" b="1" dirty="0">
                <a:latin typeface="HP001 5H" panose="020B0603050302020204" pitchFamily="34" charset="0"/>
                <a:cs typeface="HP001 5H" panose="020B0603050302020204" pitchFamily="34" charset="0"/>
              </a:rPr>
              <a:t>ba màu .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75BFE4-2BB3-46B4-A9A6-A04903D602FB}"/>
              </a:ext>
            </a:extLst>
          </p:cNvPr>
          <p:cNvSpPr/>
          <p:nvPr/>
        </p:nvSpPr>
        <p:spPr>
          <a:xfrm>
            <a:off x="1235071" y="1283537"/>
            <a:ext cx="7634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</a:pPr>
            <a:r>
              <a:rPr lang="en-US" sz="2400" b="1">
                <a:latin typeface="Arial" panose="020B0604020202020204" pitchFamily="34" charset="0"/>
              </a:rPr>
              <a:t>Đèn giao thông có (…).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D36E8D-F5A3-4308-BC71-B5E6872963B7}"/>
              </a:ext>
            </a:extLst>
          </p:cNvPr>
          <p:cNvGrpSpPr/>
          <p:nvPr/>
        </p:nvGrpSpPr>
        <p:grpSpPr>
          <a:xfrm>
            <a:off x="877202" y="576639"/>
            <a:ext cx="8945527" cy="599923"/>
            <a:chOff x="819807" y="900406"/>
            <a:chExt cx="7819971" cy="53951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052B351-2C62-4D4E-BBE2-D39CA22958B9}"/>
                </a:ext>
              </a:extLst>
            </p:cNvPr>
            <p:cNvSpPr/>
            <p:nvPr/>
          </p:nvSpPr>
          <p:spPr>
            <a:xfrm>
              <a:off x="819807" y="945931"/>
              <a:ext cx="493986" cy="493986"/>
            </a:xfrm>
            <a:prstGeom prst="ellipse">
              <a:avLst/>
            </a:prstGeom>
            <a:solidFill>
              <a:srgbClr val="00C0F6"/>
            </a:solidFill>
            <a:ln>
              <a:solidFill>
                <a:srgbClr val="00C0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4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5FA980-8A3A-483C-8D7A-B319D0C85583}"/>
                </a:ext>
              </a:extLst>
            </p:cNvPr>
            <p:cNvSpPr/>
            <p:nvPr/>
          </p:nvSpPr>
          <p:spPr>
            <a:xfrm>
              <a:off x="1720165" y="900406"/>
              <a:ext cx="6919613" cy="5258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/>
                <a:t>Viết vào vở câu trả lời cho câu hỏi a ở mục 3</a:t>
              </a:r>
            </a:p>
          </p:txBody>
        </p:sp>
      </p:grpSp>
      <p:pic>
        <p:nvPicPr>
          <p:cNvPr id="18" name="Picture 17">
            <a:hlinkClick r:id="rId2"/>
            <a:extLst>
              <a:ext uri="{FF2B5EF4-FFF2-40B4-BE49-F238E27FC236}">
                <a16:creationId xmlns:a16="http://schemas.microsoft.com/office/drawing/2014/main" id="{8D2D12C3-5A62-4FD0-99CD-2AE25C55A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Tiếng Việt lớp 1 Tập 2| Bài 5 Đèn giao thông | Kết nối tri thức với cuộc sống">
            <a:hlinkClick r:id="" action="ppaction://media"/>
            <a:extLst>
              <a:ext uri="{FF2B5EF4-FFF2-40B4-BE49-F238E27FC236}">
                <a16:creationId xmlns:a16="http://schemas.microsoft.com/office/drawing/2014/main" id="{893C0FAD-F65A-466A-866A-45AF46EF96E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8244" y="163802"/>
            <a:ext cx="11350417" cy="641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7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rames PPT 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7893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D855A3-B5F4-4A0C-9EAC-9879F4DC74B1}"/>
              </a:ext>
            </a:extLst>
          </p:cNvPr>
          <p:cNvSpPr txBox="1"/>
          <p:nvPr/>
        </p:nvSpPr>
        <p:spPr>
          <a:xfrm>
            <a:off x="2275367" y="2145798"/>
            <a:ext cx="84635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9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	</a:t>
            </a:r>
            <a:r>
              <a:rPr lang="en-US" sz="20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Tiết</a:t>
            </a:r>
            <a:r>
              <a:rPr lang="en-US" sz="20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3246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4AA105-C780-43D6-92BE-7C19669BF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055" y="-12993"/>
            <a:ext cx="7414076" cy="1665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E44630-CFCF-4D9B-83EF-39AEF87D3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2963684" cy="5954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F431B36-06B9-4375-882C-A3C2214A898C}"/>
              </a:ext>
            </a:extLst>
          </p:cNvPr>
          <p:cNvSpPr/>
          <p:nvPr/>
        </p:nvSpPr>
        <p:spPr>
          <a:xfrm>
            <a:off x="2335508" y="1544295"/>
            <a:ext cx="6631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/>
              <a:t>Quan sát tranh và cho biết tranh vẽ cảnh gì</a:t>
            </a:r>
            <a:r>
              <a:rPr lang="en-US" sz="2400" b="1"/>
              <a:t>?</a:t>
            </a:r>
          </a:p>
        </p:txBody>
      </p:sp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7C4E02A1-F5CC-441F-BB65-5E9972AEF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22" y="2058741"/>
            <a:ext cx="10666847" cy="479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01893" y="409898"/>
            <a:ext cx="4014951" cy="536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Đèn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giao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thông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E99DF698-61CB-4B4C-AE35-BEF746F53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236DAA5-4DE1-446E-95C4-FE8E25EBC6AE}"/>
              </a:ext>
            </a:extLst>
          </p:cNvPr>
          <p:cNvGrpSpPr/>
          <p:nvPr/>
        </p:nvGrpSpPr>
        <p:grpSpPr>
          <a:xfrm>
            <a:off x="73363" y="585793"/>
            <a:ext cx="1439586" cy="584775"/>
            <a:chOff x="313752" y="692082"/>
            <a:chExt cx="1439586" cy="58477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39F0AAB-ABF4-4623-AB65-E7EE7941CDD5}"/>
                </a:ext>
              </a:extLst>
            </p:cNvPr>
            <p:cNvSpPr/>
            <p:nvPr/>
          </p:nvSpPr>
          <p:spPr>
            <a:xfrm>
              <a:off x="313752" y="728958"/>
              <a:ext cx="552837" cy="547899"/>
            </a:xfrm>
            <a:prstGeom prst="ellipse">
              <a:avLst/>
            </a:prstGeom>
            <a:solidFill>
              <a:srgbClr val="00C0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7F6086-6A98-4159-923E-6CD87BA5202A}"/>
                </a:ext>
              </a:extLst>
            </p:cNvPr>
            <p:cNvSpPr/>
            <p:nvPr/>
          </p:nvSpPr>
          <p:spPr>
            <a:xfrm>
              <a:off x="908495" y="692082"/>
              <a:ext cx="844843" cy="584775"/>
            </a:xfrm>
            <a:prstGeom prst="rect">
              <a:avLst/>
            </a:prstGeom>
            <a:solidFill>
              <a:srgbClr val="00C0F6"/>
            </a:solidFill>
          </p:spPr>
          <p:txBody>
            <a:bodyPr wrap="square">
              <a:spAutoFit/>
            </a:bodyPr>
            <a:lstStyle/>
            <a:p>
              <a:r>
                <a:rPr lang="en-US" sz="3200" b="1"/>
                <a:t>Đọc</a:t>
              </a:r>
              <a:endParaRPr lang="en-US" sz="320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7D3F666-2AFD-4A32-834F-5AD8CFC9B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0191" y="1222744"/>
            <a:ext cx="961684" cy="23542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4109B4-A833-435C-B75A-7902C0E752A1}"/>
              </a:ext>
            </a:extLst>
          </p:cNvPr>
          <p:cNvSpPr/>
          <p:nvPr/>
        </p:nvSpPr>
        <p:spPr>
          <a:xfrm>
            <a:off x="975981" y="1072037"/>
            <a:ext cx="11174571" cy="4095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3200" dirty="0">
                <a:solidFill>
                  <a:srgbClr val="7D7D00"/>
                </a:solidFill>
                <a:latin typeface="Arial(Body)"/>
              </a:rPr>
              <a:t>           </a:t>
            </a:r>
            <a:r>
              <a:rPr lang="vi-VN" sz="3200" dirty="0">
                <a:latin typeface="Arial(Body)"/>
              </a:rPr>
              <a:t>Ở các ngã ba, ngã tư đường phố thường có cây đèn b</a:t>
            </a:r>
            <a:r>
              <a:rPr lang="en-US" sz="3200" dirty="0">
                <a:latin typeface="Arial(Body)"/>
              </a:rPr>
              <a:t>a</a:t>
            </a:r>
            <a:r>
              <a:rPr lang="vi-VN" sz="3200" dirty="0">
                <a:latin typeface="Arial(Body)"/>
              </a:rPr>
              <a:t> màu: đỏ, vàng, xanh. Đèn đỏ báo hiệu người đi đường và các phương tiện giao thông phải dừng lại</a:t>
            </a:r>
            <a:r>
              <a:rPr lang="en-US" sz="3200" dirty="0">
                <a:latin typeface="Arial(Body)"/>
              </a:rPr>
              <a:t>. </a:t>
            </a:r>
            <a:r>
              <a:rPr lang="vi-VN" sz="3200" dirty="0">
                <a:latin typeface="Arial(Body)"/>
              </a:rPr>
              <a:t>Đèn xanh báo hiệu được phép di chuyển. Còn đ</a:t>
            </a:r>
            <a:r>
              <a:rPr lang="en-US" sz="3200" dirty="0">
                <a:latin typeface="Arial(Body)"/>
              </a:rPr>
              <a:t>è</a:t>
            </a:r>
            <a:r>
              <a:rPr lang="vi-VN" sz="3200" dirty="0">
                <a:latin typeface="Arial(Body)"/>
              </a:rPr>
              <a:t>n v</a:t>
            </a:r>
            <a:r>
              <a:rPr lang="en-US" sz="3200" dirty="0">
                <a:latin typeface="Arial(Body)"/>
              </a:rPr>
              <a:t>à</a:t>
            </a:r>
            <a:r>
              <a:rPr lang="vi-VN" sz="3200" dirty="0">
                <a:latin typeface="Arial(Body)"/>
              </a:rPr>
              <a:t>ng b</a:t>
            </a:r>
            <a:r>
              <a:rPr lang="en-US" sz="3200" dirty="0">
                <a:latin typeface="Arial(Body)"/>
              </a:rPr>
              <a:t>á</a:t>
            </a:r>
            <a:r>
              <a:rPr lang="vi-VN" sz="3200" dirty="0">
                <a:latin typeface="Arial(Body)"/>
              </a:rPr>
              <a:t>o hiệu phải đi chậm lại trước khi d</a:t>
            </a:r>
            <a:r>
              <a:rPr lang="en-US" sz="3200" dirty="0">
                <a:latin typeface="Arial(Body)"/>
              </a:rPr>
              <a:t>ừ</a:t>
            </a:r>
            <a:r>
              <a:rPr lang="vi-VN" sz="3200" dirty="0">
                <a:latin typeface="Arial(Body)"/>
              </a:rPr>
              <a:t>ng h</a:t>
            </a:r>
            <a:r>
              <a:rPr lang="en-US" sz="3200" dirty="0">
                <a:latin typeface="Arial(Body)"/>
              </a:rPr>
              <a:t>ẳ</a:t>
            </a:r>
            <a:r>
              <a:rPr lang="vi-VN" sz="3200" dirty="0">
                <a:latin typeface="Arial(Body)"/>
              </a:rPr>
              <a:t>n. </a:t>
            </a:r>
            <a:r>
              <a:rPr lang="en-US" sz="3200" dirty="0">
                <a:latin typeface="Arial(Body)"/>
              </a:rPr>
              <a:t> </a:t>
            </a:r>
          </a:p>
          <a:p>
            <a:pPr>
              <a:spcAft>
                <a:spcPts val="500"/>
              </a:spcAft>
            </a:pPr>
            <a:r>
              <a:rPr lang="en-US" sz="3200" dirty="0">
                <a:latin typeface="Arial(Body)"/>
              </a:rPr>
              <a:t>      </a:t>
            </a:r>
            <a:r>
              <a:rPr lang="vi-VN" sz="3200" dirty="0">
                <a:latin typeface="Arial(Body)"/>
              </a:rPr>
              <a:t>Cây đèn ba màu này đ</a:t>
            </a:r>
            <a:r>
              <a:rPr lang="en-US" sz="3200" dirty="0" err="1">
                <a:latin typeface="Arial(Body)"/>
              </a:rPr>
              <a:t>ược</a:t>
            </a:r>
            <a:r>
              <a:rPr lang="vi-VN" sz="3200" dirty="0">
                <a:latin typeface="Arial(Body)"/>
              </a:rPr>
              <a:t> gọi là đèn giao thông. N</a:t>
            </a:r>
            <a:r>
              <a:rPr lang="en-US" sz="3200" dirty="0">
                <a:latin typeface="Arial(Body)"/>
              </a:rPr>
              <a:t>ó</a:t>
            </a:r>
            <a:r>
              <a:rPr lang="vi-VN" sz="3200" dirty="0">
                <a:latin typeface="Arial(Body)"/>
              </a:rPr>
              <a:t> điều khi</a:t>
            </a:r>
            <a:r>
              <a:rPr lang="en-US" sz="3200" dirty="0">
                <a:latin typeface="Arial(Body)"/>
              </a:rPr>
              <a:t>ể</a:t>
            </a:r>
            <a:r>
              <a:rPr lang="vi-VN" sz="3200" dirty="0">
                <a:latin typeface="Arial(Body)"/>
              </a:rPr>
              <a:t>n việc đi lại trên đường phố. Nếu không có đèn giao thông thì việc đi lại sẽ rất lộn xộn và nguy hiểm. </a:t>
            </a:r>
            <a:endParaRPr lang="en-US" sz="3200" dirty="0">
              <a:latin typeface="Arial(Body)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80F3AB-5248-4409-AD85-A7B02415419A}"/>
              </a:ext>
            </a:extLst>
          </p:cNvPr>
          <p:cNvSpPr/>
          <p:nvPr/>
        </p:nvSpPr>
        <p:spPr>
          <a:xfrm>
            <a:off x="1090527" y="5151793"/>
            <a:ext cx="10669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(Body)"/>
              </a:rPr>
              <a:t>    </a:t>
            </a:r>
            <a:r>
              <a:rPr lang="vi-VN" sz="3200" dirty="0">
                <a:solidFill>
                  <a:prstClr val="black"/>
                </a:solidFill>
                <a:latin typeface="Arial(Body)"/>
              </a:rPr>
              <a:t>Tuân thủ sự điều khiển của đèn giao thông giúp chúng ta bảo đảm an toàn khi đi lại.</a:t>
            </a:r>
            <a:r>
              <a:rPr lang="en-US" sz="3200" dirty="0">
                <a:solidFill>
                  <a:prstClr val="black"/>
                </a:solidFill>
              </a:rPr>
              <a:t>                                                                                                                    </a:t>
            </a:r>
            <a:endParaRPr lang="en-US" sz="3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5CED8C-7C12-46F6-BE7C-2853839180F2}"/>
              </a:ext>
            </a:extLst>
          </p:cNvPr>
          <p:cNvSpPr/>
          <p:nvPr/>
        </p:nvSpPr>
        <p:spPr>
          <a:xfrm>
            <a:off x="9544646" y="6109805"/>
            <a:ext cx="1873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solidFill>
                  <a:prstClr val="black"/>
                </a:solidFill>
              </a:rPr>
              <a:t>(Trung Kiên)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902813" y="2548725"/>
            <a:ext cx="1967438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71494" y="4572455"/>
            <a:ext cx="1815038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55747" y="5070732"/>
            <a:ext cx="1319211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700743" y="5070732"/>
            <a:ext cx="1677173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02408" y="6101718"/>
            <a:ext cx="1312122" cy="8087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01893" y="409898"/>
            <a:ext cx="4014951" cy="536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Đèn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giao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thông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E99DF698-61CB-4B4C-AE35-BEF746F53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236DAA5-4DE1-446E-95C4-FE8E25EBC6AE}"/>
              </a:ext>
            </a:extLst>
          </p:cNvPr>
          <p:cNvGrpSpPr/>
          <p:nvPr/>
        </p:nvGrpSpPr>
        <p:grpSpPr>
          <a:xfrm>
            <a:off x="73363" y="585793"/>
            <a:ext cx="1439586" cy="584775"/>
            <a:chOff x="313752" y="692082"/>
            <a:chExt cx="1439586" cy="58477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39F0AAB-ABF4-4623-AB65-E7EE7941CDD5}"/>
                </a:ext>
              </a:extLst>
            </p:cNvPr>
            <p:cNvSpPr/>
            <p:nvPr/>
          </p:nvSpPr>
          <p:spPr>
            <a:xfrm>
              <a:off x="313752" y="728958"/>
              <a:ext cx="552837" cy="547899"/>
            </a:xfrm>
            <a:prstGeom prst="ellipse">
              <a:avLst/>
            </a:prstGeom>
            <a:solidFill>
              <a:srgbClr val="00C0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7F6086-6A98-4159-923E-6CD87BA5202A}"/>
                </a:ext>
              </a:extLst>
            </p:cNvPr>
            <p:cNvSpPr/>
            <p:nvPr/>
          </p:nvSpPr>
          <p:spPr>
            <a:xfrm>
              <a:off x="908495" y="692082"/>
              <a:ext cx="844843" cy="584775"/>
            </a:xfrm>
            <a:prstGeom prst="rect">
              <a:avLst/>
            </a:prstGeom>
            <a:solidFill>
              <a:srgbClr val="00C0F6"/>
            </a:solidFill>
          </p:spPr>
          <p:txBody>
            <a:bodyPr wrap="square">
              <a:spAutoFit/>
            </a:bodyPr>
            <a:lstStyle/>
            <a:p>
              <a:r>
                <a:rPr lang="en-US" sz="3200" b="1"/>
                <a:t>Đọc</a:t>
              </a:r>
              <a:endParaRPr lang="en-US" sz="320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7D3F666-2AFD-4A32-834F-5AD8CFC9B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0191" y="1222744"/>
            <a:ext cx="961684" cy="23542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4109B4-A833-435C-B75A-7902C0E752A1}"/>
              </a:ext>
            </a:extLst>
          </p:cNvPr>
          <p:cNvSpPr/>
          <p:nvPr/>
        </p:nvSpPr>
        <p:spPr>
          <a:xfrm>
            <a:off x="975981" y="1072037"/>
            <a:ext cx="11174571" cy="4095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3200" dirty="0">
                <a:solidFill>
                  <a:srgbClr val="7D7D00"/>
                </a:solidFill>
                <a:latin typeface="Arial(Body)"/>
              </a:rPr>
              <a:t>           </a:t>
            </a:r>
            <a:r>
              <a:rPr lang="vi-VN" sz="3200" dirty="0">
                <a:latin typeface="Arial(Body)"/>
              </a:rPr>
              <a:t>Ở các ngã ba, ngã tư đường phố thường có cây đèn b</a:t>
            </a:r>
            <a:r>
              <a:rPr lang="en-US" sz="3200" dirty="0">
                <a:latin typeface="Arial(Body)"/>
              </a:rPr>
              <a:t>a</a:t>
            </a:r>
            <a:r>
              <a:rPr lang="vi-VN" sz="3200" dirty="0">
                <a:latin typeface="Arial(Body)"/>
              </a:rPr>
              <a:t> màu: đỏ, vàng, xanh. Đèn đỏ báo hiệu người đi đường và các phương tiện giao thông phải dừng lại</a:t>
            </a:r>
            <a:r>
              <a:rPr lang="en-US" sz="3200" dirty="0">
                <a:latin typeface="Arial(Body)"/>
              </a:rPr>
              <a:t>. </a:t>
            </a:r>
            <a:r>
              <a:rPr lang="vi-VN" sz="3200" dirty="0">
                <a:latin typeface="Arial(Body)"/>
              </a:rPr>
              <a:t>Đèn xanh báo hiệu được phép di chuyển. Còn đ</a:t>
            </a:r>
            <a:r>
              <a:rPr lang="en-US" sz="3200" dirty="0">
                <a:latin typeface="Arial(Body)"/>
              </a:rPr>
              <a:t>è</a:t>
            </a:r>
            <a:r>
              <a:rPr lang="vi-VN" sz="3200" dirty="0">
                <a:latin typeface="Arial(Body)"/>
              </a:rPr>
              <a:t>n v</a:t>
            </a:r>
            <a:r>
              <a:rPr lang="en-US" sz="3200" dirty="0">
                <a:latin typeface="Arial(Body)"/>
              </a:rPr>
              <a:t>à</a:t>
            </a:r>
            <a:r>
              <a:rPr lang="vi-VN" sz="3200" dirty="0">
                <a:latin typeface="Arial(Body)"/>
              </a:rPr>
              <a:t>ng b</a:t>
            </a:r>
            <a:r>
              <a:rPr lang="en-US" sz="3200" dirty="0">
                <a:latin typeface="Arial(Body)"/>
              </a:rPr>
              <a:t>á</a:t>
            </a:r>
            <a:r>
              <a:rPr lang="vi-VN" sz="3200" dirty="0">
                <a:latin typeface="Arial(Body)"/>
              </a:rPr>
              <a:t>o hiệu phải đi chậm lại trước khi d</a:t>
            </a:r>
            <a:r>
              <a:rPr lang="en-US" sz="3200" dirty="0">
                <a:latin typeface="Arial(Body)"/>
              </a:rPr>
              <a:t>ừ</a:t>
            </a:r>
            <a:r>
              <a:rPr lang="vi-VN" sz="3200" dirty="0">
                <a:latin typeface="Arial(Body)"/>
              </a:rPr>
              <a:t>ng h</a:t>
            </a:r>
            <a:r>
              <a:rPr lang="en-US" sz="3200" dirty="0">
                <a:latin typeface="Arial(Body)"/>
              </a:rPr>
              <a:t>ẳ</a:t>
            </a:r>
            <a:r>
              <a:rPr lang="vi-VN" sz="3200" dirty="0">
                <a:latin typeface="Arial(Body)"/>
              </a:rPr>
              <a:t>n. </a:t>
            </a:r>
            <a:r>
              <a:rPr lang="en-US" sz="3200" dirty="0">
                <a:latin typeface="Arial(Body)"/>
              </a:rPr>
              <a:t> </a:t>
            </a:r>
          </a:p>
          <a:p>
            <a:pPr>
              <a:spcAft>
                <a:spcPts val="500"/>
              </a:spcAft>
            </a:pPr>
            <a:r>
              <a:rPr lang="en-US" sz="3200" dirty="0">
                <a:latin typeface="Arial(Body)"/>
              </a:rPr>
              <a:t>      </a:t>
            </a:r>
            <a:r>
              <a:rPr lang="vi-VN" sz="3200" dirty="0">
                <a:latin typeface="Arial(Body)"/>
              </a:rPr>
              <a:t>Cây đèn ba màu này đ</a:t>
            </a:r>
            <a:r>
              <a:rPr lang="en-US" sz="3200" dirty="0" err="1">
                <a:latin typeface="Arial(Body)"/>
              </a:rPr>
              <a:t>ược</a:t>
            </a:r>
            <a:r>
              <a:rPr lang="vi-VN" sz="3200" dirty="0">
                <a:latin typeface="Arial(Body)"/>
              </a:rPr>
              <a:t> gọi là đèn giao thông. N</a:t>
            </a:r>
            <a:r>
              <a:rPr lang="en-US" sz="3200" dirty="0">
                <a:latin typeface="Arial(Body)"/>
              </a:rPr>
              <a:t>ó</a:t>
            </a:r>
            <a:r>
              <a:rPr lang="vi-VN" sz="3200" dirty="0">
                <a:latin typeface="Arial(Body)"/>
              </a:rPr>
              <a:t> điều khi</a:t>
            </a:r>
            <a:r>
              <a:rPr lang="en-US" sz="3200" dirty="0">
                <a:latin typeface="Arial(Body)"/>
              </a:rPr>
              <a:t>ể</a:t>
            </a:r>
            <a:r>
              <a:rPr lang="vi-VN" sz="3200" dirty="0">
                <a:latin typeface="Arial(Body)"/>
              </a:rPr>
              <a:t>n việc đi lại trên đường phố. Nếu không có đèn giao thông thì việc đi lại sẽ rất lộn xộn và nguy hiểm. </a:t>
            </a:r>
            <a:endParaRPr lang="en-US" sz="3200" dirty="0">
              <a:latin typeface="Arial(Body)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80F3AB-5248-4409-AD85-A7B02415419A}"/>
              </a:ext>
            </a:extLst>
          </p:cNvPr>
          <p:cNvSpPr/>
          <p:nvPr/>
        </p:nvSpPr>
        <p:spPr>
          <a:xfrm>
            <a:off x="1090527" y="5151793"/>
            <a:ext cx="10669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(Body)"/>
              </a:rPr>
              <a:t>    </a:t>
            </a:r>
            <a:r>
              <a:rPr lang="vi-VN" sz="3200" dirty="0">
                <a:solidFill>
                  <a:prstClr val="black"/>
                </a:solidFill>
                <a:latin typeface="Arial(Body)"/>
              </a:rPr>
              <a:t>Tuân thủ sự điều khiển của đèn giao thông giúp chúng ta bảo đảm an toàn khi đi lại.</a:t>
            </a:r>
            <a:r>
              <a:rPr lang="en-US" sz="3200" dirty="0">
                <a:solidFill>
                  <a:prstClr val="black"/>
                </a:solidFill>
              </a:rPr>
              <a:t>                                                                                                                    </a:t>
            </a:r>
            <a:endParaRPr lang="en-US" sz="3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5CED8C-7C12-46F6-BE7C-2853839180F2}"/>
              </a:ext>
            </a:extLst>
          </p:cNvPr>
          <p:cNvSpPr/>
          <p:nvPr/>
        </p:nvSpPr>
        <p:spPr>
          <a:xfrm>
            <a:off x="9544646" y="6109805"/>
            <a:ext cx="1873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solidFill>
                  <a:prstClr val="black"/>
                </a:solidFill>
              </a:rPr>
              <a:t>(Trung Kiên)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9F0AAB-ABF4-4623-AB65-E7EE7941CDD5}"/>
              </a:ext>
            </a:extLst>
          </p:cNvPr>
          <p:cNvSpPr/>
          <p:nvPr/>
        </p:nvSpPr>
        <p:spPr>
          <a:xfrm>
            <a:off x="1905763" y="888391"/>
            <a:ext cx="552837" cy="4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39F0AAB-ABF4-4623-AB65-E7EE7941CDD5}"/>
              </a:ext>
            </a:extLst>
          </p:cNvPr>
          <p:cNvSpPr/>
          <p:nvPr/>
        </p:nvSpPr>
        <p:spPr>
          <a:xfrm>
            <a:off x="5141605" y="1476294"/>
            <a:ext cx="552837" cy="4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39F0AAB-ABF4-4623-AB65-E7EE7941CDD5}"/>
              </a:ext>
            </a:extLst>
          </p:cNvPr>
          <p:cNvSpPr/>
          <p:nvPr/>
        </p:nvSpPr>
        <p:spPr>
          <a:xfrm>
            <a:off x="8331372" y="1944087"/>
            <a:ext cx="552837" cy="4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9F0AAB-ABF4-4623-AB65-E7EE7941CDD5}"/>
              </a:ext>
            </a:extLst>
          </p:cNvPr>
          <p:cNvSpPr/>
          <p:nvPr/>
        </p:nvSpPr>
        <p:spPr>
          <a:xfrm>
            <a:off x="5636982" y="2425605"/>
            <a:ext cx="552837" cy="4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39F0AAB-ABF4-4623-AB65-E7EE7941CDD5}"/>
              </a:ext>
            </a:extLst>
          </p:cNvPr>
          <p:cNvSpPr/>
          <p:nvPr/>
        </p:nvSpPr>
        <p:spPr>
          <a:xfrm>
            <a:off x="1352290" y="3491935"/>
            <a:ext cx="552837" cy="4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9F0AAB-ABF4-4623-AB65-E7EE7941CDD5}"/>
              </a:ext>
            </a:extLst>
          </p:cNvPr>
          <p:cNvSpPr/>
          <p:nvPr/>
        </p:nvSpPr>
        <p:spPr>
          <a:xfrm>
            <a:off x="10268945" y="3470670"/>
            <a:ext cx="552837" cy="4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39F0AAB-ABF4-4623-AB65-E7EE7941CDD5}"/>
              </a:ext>
            </a:extLst>
          </p:cNvPr>
          <p:cNvSpPr/>
          <p:nvPr/>
        </p:nvSpPr>
        <p:spPr>
          <a:xfrm>
            <a:off x="7500212" y="3947717"/>
            <a:ext cx="552837" cy="4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39F0AAB-ABF4-4623-AB65-E7EE7941CDD5}"/>
              </a:ext>
            </a:extLst>
          </p:cNvPr>
          <p:cNvSpPr/>
          <p:nvPr/>
        </p:nvSpPr>
        <p:spPr>
          <a:xfrm>
            <a:off x="1236530" y="5066733"/>
            <a:ext cx="552837" cy="4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331431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  <p:bldP spid="22" grpId="0"/>
      <p:bldP spid="14" grpId="0"/>
      <p:bldP spid="17" grpId="0"/>
      <p:bldP spid="18" grpId="0"/>
      <p:bldP spid="19" grpId="0"/>
      <p:bldP spid="21" grpId="0"/>
      <p:bldP spid="23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01893" y="409898"/>
            <a:ext cx="4014951" cy="536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Đèn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giao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thông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E99DF698-61CB-4B4C-AE35-BEF746F53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236DAA5-4DE1-446E-95C4-FE8E25EBC6AE}"/>
              </a:ext>
            </a:extLst>
          </p:cNvPr>
          <p:cNvGrpSpPr/>
          <p:nvPr/>
        </p:nvGrpSpPr>
        <p:grpSpPr>
          <a:xfrm>
            <a:off x="73362" y="585793"/>
            <a:ext cx="1946823" cy="584775"/>
            <a:chOff x="313752" y="692082"/>
            <a:chExt cx="1439586" cy="58477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39F0AAB-ABF4-4623-AB65-E7EE7941CDD5}"/>
                </a:ext>
              </a:extLst>
            </p:cNvPr>
            <p:cNvSpPr/>
            <p:nvPr/>
          </p:nvSpPr>
          <p:spPr>
            <a:xfrm>
              <a:off x="313752" y="728958"/>
              <a:ext cx="552837" cy="547899"/>
            </a:xfrm>
            <a:prstGeom prst="ellipse">
              <a:avLst/>
            </a:prstGeom>
            <a:solidFill>
              <a:srgbClr val="00C0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7F6086-6A98-4159-923E-6CD87BA5202A}"/>
                </a:ext>
              </a:extLst>
            </p:cNvPr>
            <p:cNvSpPr/>
            <p:nvPr/>
          </p:nvSpPr>
          <p:spPr>
            <a:xfrm>
              <a:off x="908495" y="692082"/>
              <a:ext cx="844843" cy="584775"/>
            </a:xfrm>
            <a:prstGeom prst="rect">
              <a:avLst/>
            </a:prstGeom>
            <a:solidFill>
              <a:srgbClr val="00C0F6"/>
            </a:solidFill>
          </p:spPr>
          <p:txBody>
            <a:bodyPr wrap="square">
              <a:spAutoFit/>
            </a:bodyPr>
            <a:lstStyle/>
            <a:p>
              <a:r>
                <a:rPr lang="en-US" sz="3200" b="1"/>
                <a:t>Đọc</a:t>
              </a:r>
              <a:endParaRPr lang="en-US" sz="320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7D3F666-2AFD-4A32-834F-5AD8CFC9B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0191" y="1222744"/>
            <a:ext cx="537367" cy="18972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4109B4-A833-435C-B75A-7902C0E752A1}"/>
              </a:ext>
            </a:extLst>
          </p:cNvPr>
          <p:cNvSpPr/>
          <p:nvPr/>
        </p:nvSpPr>
        <p:spPr>
          <a:xfrm>
            <a:off x="975981" y="1072037"/>
            <a:ext cx="11174571" cy="4095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3200" dirty="0">
                <a:solidFill>
                  <a:srgbClr val="7D7D00"/>
                </a:solidFill>
                <a:latin typeface="Arial(Body)"/>
              </a:rPr>
              <a:t>           </a:t>
            </a:r>
            <a:r>
              <a:rPr lang="vi-VN" sz="3200" dirty="0">
                <a:latin typeface="Arial(Body)"/>
              </a:rPr>
              <a:t>Ở các ngã ba, ngã tư đường phố thường có cây đèn b</a:t>
            </a:r>
            <a:r>
              <a:rPr lang="en-US" sz="3200" dirty="0">
                <a:latin typeface="Arial(Body)"/>
              </a:rPr>
              <a:t>a</a:t>
            </a:r>
            <a:r>
              <a:rPr lang="vi-VN" sz="3200" dirty="0">
                <a:latin typeface="Arial(Body)"/>
              </a:rPr>
              <a:t> màu: đỏ, vàng, xanh. Đèn đỏ báo hiệu người đi đường và các phương tiện giao thông phải dừng lại</a:t>
            </a:r>
            <a:r>
              <a:rPr lang="en-US" sz="3200" dirty="0">
                <a:latin typeface="Arial(Body)"/>
              </a:rPr>
              <a:t>. </a:t>
            </a:r>
            <a:r>
              <a:rPr lang="vi-VN" sz="3200" dirty="0">
                <a:latin typeface="Arial(Body)"/>
              </a:rPr>
              <a:t>Đèn xanh báo hiệu được phép di chuyển. Còn đ</a:t>
            </a:r>
            <a:r>
              <a:rPr lang="en-US" sz="3200" dirty="0">
                <a:latin typeface="Arial(Body)"/>
              </a:rPr>
              <a:t>è</a:t>
            </a:r>
            <a:r>
              <a:rPr lang="vi-VN" sz="3200" dirty="0">
                <a:latin typeface="Arial(Body)"/>
              </a:rPr>
              <a:t>n v</a:t>
            </a:r>
            <a:r>
              <a:rPr lang="en-US" sz="3200" dirty="0">
                <a:latin typeface="Arial(Body)"/>
              </a:rPr>
              <a:t>à</a:t>
            </a:r>
            <a:r>
              <a:rPr lang="vi-VN" sz="3200" dirty="0">
                <a:latin typeface="Arial(Body)"/>
              </a:rPr>
              <a:t>ng b</a:t>
            </a:r>
            <a:r>
              <a:rPr lang="en-US" sz="3200" dirty="0">
                <a:latin typeface="Arial(Body)"/>
              </a:rPr>
              <a:t>á</a:t>
            </a:r>
            <a:r>
              <a:rPr lang="vi-VN" sz="3200" dirty="0">
                <a:latin typeface="Arial(Body)"/>
              </a:rPr>
              <a:t>o hiệu phải đi chậm lại trước khi d</a:t>
            </a:r>
            <a:r>
              <a:rPr lang="en-US" sz="3200" dirty="0">
                <a:latin typeface="Arial(Body)"/>
              </a:rPr>
              <a:t>ừ</a:t>
            </a:r>
            <a:r>
              <a:rPr lang="vi-VN" sz="3200" dirty="0">
                <a:latin typeface="Arial(Body)"/>
              </a:rPr>
              <a:t>ng h</a:t>
            </a:r>
            <a:r>
              <a:rPr lang="en-US" sz="3200" dirty="0">
                <a:latin typeface="Arial(Body)"/>
              </a:rPr>
              <a:t>ẳ</a:t>
            </a:r>
            <a:r>
              <a:rPr lang="vi-VN" sz="3200" dirty="0">
                <a:latin typeface="Arial(Body)"/>
              </a:rPr>
              <a:t>n. </a:t>
            </a:r>
            <a:r>
              <a:rPr lang="en-US" sz="3200" dirty="0">
                <a:latin typeface="Arial(Body)"/>
              </a:rPr>
              <a:t> </a:t>
            </a:r>
          </a:p>
          <a:p>
            <a:pPr>
              <a:spcAft>
                <a:spcPts val="500"/>
              </a:spcAft>
            </a:pPr>
            <a:r>
              <a:rPr lang="en-US" sz="3200" dirty="0">
                <a:latin typeface="Arial(Body)"/>
              </a:rPr>
              <a:t>      </a:t>
            </a:r>
            <a:r>
              <a:rPr lang="vi-VN" sz="3200" dirty="0">
                <a:latin typeface="Arial(Body)"/>
              </a:rPr>
              <a:t>Cây đèn ba màu này đ</a:t>
            </a:r>
            <a:r>
              <a:rPr lang="en-US" sz="3200" dirty="0" err="1">
                <a:latin typeface="Arial(Body)"/>
              </a:rPr>
              <a:t>ược</a:t>
            </a:r>
            <a:r>
              <a:rPr lang="vi-VN" sz="3200" dirty="0">
                <a:latin typeface="Arial(Body)"/>
              </a:rPr>
              <a:t> gọi là đèn giao thông. N</a:t>
            </a:r>
            <a:r>
              <a:rPr lang="en-US" sz="3200" dirty="0">
                <a:latin typeface="Arial(Body)"/>
              </a:rPr>
              <a:t>ó</a:t>
            </a:r>
            <a:r>
              <a:rPr lang="vi-VN" sz="3200" dirty="0">
                <a:latin typeface="Arial(Body)"/>
              </a:rPr>
              <a:t> điều khi</a:t>
            </a:r>
            <a:r>
              <a:rPr lang="en-US" sz="3200" dirty="0">
                <a:latin typeface="Arial(Body)"/>
              </a:rPr>
              <a:t>ể</a:t>
            </a:r>
            <a:r>
              <a:rPr lang="vi-VN" sz="3200" dirty="0">
                <a:latin typeface="Arial(Body)"/>
              </a:rPr>
              <a:t>n việc đi lại trên đường phố. Nếu không có đèn giao thông thì việc đi lại sẽ rất lộn xộn và nguy hiểm. </a:t>
            </a:r>
            <a:endParaRPr lang="en-US" sz="3200" dirty="0">
              <a:latin typeface="Arial(Body)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80F3AB-5248-4409-AD85-A7B02415419A}"/>
              </a:ext>
            </a:extLst>
          </p:cNvPr>
          <p:cNvSpPr/>
          <p:nvPr/>
        </p:nvSpPr>
        <p:spPr>
          <a:xfrm>
            <a:off x="1090527" y="5151793"/>
            <a:ext cx="10669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(Body)"/>
              </a:rPr>
              <a:t>    </a:t>
            </a:r>
            <a:r>
              <a:rPr lang="vi-VN" sz="3200" dirty="0">
                <a:solidFill>
                  <a:prstClr val="black"/>
                </a:solidFill>
                <a:latin typeface="Arial(Body)"/>
              </a:rPr>
              <a:t>Tuân thủ sự điều khiển của đèn giao thông giúp chúng ta bảo đảm an toàn khi đi lại.</a:t>
            </a:r>
            <a:r>
              <a:rPr lang="en-US" sz="3200" dirty="0">
                <a:solidFill>
                  <a:prstClr val="black"/>
                </a:solidFill>
              </a:rPr>
              <a:t>                                                                                                                    </a:t>
            </a:r>
            <a:endParaRPr lang="en-US" sz="3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5CED8C-7C12-46F6-BE7C-2853839180F2}"/>
              </a:ext>
            </a:extLst>
          </p:cNvPr>
          <p:cNvSpPr/>
          <p:nvPr/>
        </p:nvSpPr>
        <p:spPr>
          <a:xfrm>
            <a:off x="9544646" y="6109805"/>
            <a:ext cx="1873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solidFill>
                  <a:prstClr val="black"/>
                </a:solidFill>
              </a:rPr>
              <a:t>(Trung Kiên)</a:t>
            </a:r>
            <a:endParaRPr lang="en-US" dirty="0"/>
          </a:p>
        </p:txBody>
      </p:sp>
      <p:sp>
        <p:nvSpPr>
          <p:cNvPr id="2" name="Left Brace 1"/>
          <p:cNvSpPr/>
          <p:nvPr/>
        </p:nvSpPr>
        <p:spPr>
          <a:xfrm>
            <a:off x="447177" y="1222744"/>
            <a:ext cx="574524" cy="2354251"/>
          </a:xfrm>
          <a:prstGeom prst="leftBrac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39F0AAB-ABF4-4623-AB65-E7EE7941CDD5}"/>
              </a:ext>
            </a:extLst>
          </p:cNvPr>
          <p:cNvSpPr/>
          <p:nvPr/>
        </p:nvSpPr>
        <p:spPr>
          <a:xfrm>
            <a:off x="309165" y="1952868"/>
            <a:ext cx="552837" cy="455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" name="Left Brace 26"/>
          <p:cNvSpPr/>
          <p:nvPr/>
        </p:nvSpPr>
        <p:spPr>
          <a:xfrm>
            <a:off x="429457" y="3841885"/>
            <a:ext cx="574524" cy="1326146"/>
          </a:xfrm>
          <a:prstGeom prst="leftBrac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39F0AAB-ABF4-4623-AB65-E7EE7941CDD5}"/>
              </a:ext>
            </a:extLst>
          </p:cNvPr>
          <p:cNvSpPr/>
          <p:nvPr/>
        </p:nvSpPr>
        <p:spPr>
          <a:xfrm>
            <a:off x="291445" y="3848987"/>
            <a:ext cx="552837" cy="8096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Left Brace 28"/>
          <p:cNvSpPr/>
          <p:nvPr/>
        </p:nvSpPr>
        <p:spPr>
          <a:xfrm>
            <a:off x="454267" y="5355245"/>
            <a:ext cx="574524" cy="873766"/>
          </a:xfrm>
          <a:prstGeom prst="leftBrac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39F0AAB-ABF4-4623-AB65-E7EE7941CDD5}"/>
              </a:ext>
            </a:extLst>
          </p:cNvPr>
          <p:cNvSpPr/>
          <p:nvPr/>
        </p:nvSpPr>
        <p:spPr>
          <a:xfrm>
            <a:off x="316255" y="5149697"/>
            <a:ext cx="552837" cy="8096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D77E3B-96A8-4640-943E-626F5478A6E7}"/>
              </a:ext>
            </a:extLst>
          </p:cNvPr>
          <p:cNvSpPr/>
          <p:nvPr/>
        </p:nvSpPr>
        <p:spPr>
          <a:xfrm>
            <a:off x="801778" y="6309860"/>
            <a:ext cx="7680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Từ ngữ: </a:t>
            </a:r>
            <a:r>
              <a:rPr lang="vi-VN" sz="2800" dirty="0">
                <a:solidFill>
                  <a:srgbClr val="FF0000"/>
                </a:solidFill>
              </a:rPr>
              <a:t>ngã ba, ngã tư, điều khiển, tuân thủ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392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 animBg="1"/>
      <p:bldP spid="26" grpId="0"/>
      <p:bldP spid="27" grpId="0" animBg="1"/>
      <p:bldP spid="28" grpId="0"/>
      <p:bldP spid="29" grpId="0" animBg="1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01893" y="409898"/>
            <a:ext cx="4014951" cy="536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Đèn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giao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thông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E99DF698-61CB-4B4C-AE35-BEF746F53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236DAA5-4DE1-446E-95C4-FE8E25EBC6AE}"/>
              </a:ext>
            </a:extLst>
          </p:cNvPr>
          <p:cNvGrpSpPr/>
          <p:nvPr/>
        </p:nvGrpSpPr>
        <p:grpSpPr>
          <a:xfrm>
            <a:off x="73363" y="585793"/>
            <a:ext cx="1439586" cy="584775"/>
            <a:chOff x="313752" y="692082"/>
            <a:chExt cx="1439586" cy="58477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39F0AAB-ABF4-4623-AB65-E7EE7941CDD5}"/>
                </a:ext>
              </a:extLst>
            </p:cNvPr>
            <p:cNvSpPr/>
            <p:nvPr/>
          </p:nvSpPr>
          <p:spPr>
            <a:xfrm>
              <a:off x="313752" y="728958"/>
              <a:ext cx="552837" cy="547899"/>
            </a:xfrm>
            <a:prstGeom prst="ellipse">
              <a:avLst/>
            </a:prstGeom>
            <a:solidFill>
              <a:srgbClr val="00C0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7F6086-6A98-4159-923E-6CD87BA5202A}"/>
                </a:ext>
              </a:extLst>
            </p:cNvPr>
            <p:cNvSpPr/>
            <p:nvPr/>
          </p:nvSpPr>
          <p:spPr>
            <a:xfrm>
              <a:off x="908495" y="692082"/>
              <a:ext cx="844843" cy="584775"/>
            </a:xfrm>
            <a:prstGeom prst="rect">
              <a:avLst/>
            </a:prstGeom>
            <a:solidFill>
              <a:srgbClr val="00C0F6"/>
            </a:solidFill>
          </p:spPr>
          <p:txBody>
            <a:bodyPr wrap="square">
              <a:spAutoFit/>
            </a:bodyPr>
            <a:lstStyle/>
            <a:p>
              <a:r>
                <a:rPr lang="en-US" sz="3200" b="1"/>
                <a:t>Đọc</a:t>
              </a:r>
              <a:endParaRPr lang="en-US" sz="320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7D3F666-2AFD-4A32-834F-5AD8CFC9B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015" y="1424225"/>
            <a:ext cx="961684" cy="23542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4109B4-A833-435C-B75A-7902C0E752A1}"/>
              </a:ext>
            </a:extLst>
          </p:cNvPr>
          <p:cNvSpPr/>
          <p:nvPr/>
        </p:nvSpPr>
        <p:spPr>
          <a:xfrm>
            <a:off x="975981" y="1072037"/>
            <a:ext cx="11174571" cy="2741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dirty="0">
                <a:solidFill>
                  <a:srgbClr val="7D7D00"/>
                </a:solidFill>
                <a:latin typeface="Arial(Body)"/>
              </a:rPr>
              <a:t>           </a:t>
            </a:r>
            <a:r>
              <a:rPr lang="vi-VN" sz="2400" dirty="0">
                <a:latin typeface="Arial(Body)"/>
              </a:rPr>
              <a:t>Ở các ngã ba, ngã tư đường phố thường có cây đèn b</a:t>
            </a:r>
            <a:r>
              <a:rPr lang="en-US" sz="2400" dirty="0">
                <a:latin typeface="Arial(Body)"/>
              </a:rPr>
              <a:t>a</a:t>
            </a:r>
            <a:r>
              <a:rPr lang="vi-VN" sz="2400" dirty="0">
                <a:latin typeface="Arial(Body)"/>
              </a:rPr>
              <a:t> màu: đỏ, vàng, xanh. Đèn đỏ báo hiệu người đi đường và các phương tiện giao thông phải dừng lại</a:t>
            </a:r>
            <a:r>
              <a:rPr lang="en-US" sz="2400" dirty="0">
                <a:latin typeface="Arial(Body)"/>
              </a:rPr>
              <a:t>.</a:t>
            </a:r>
            <a:r>
              <a:rPr lang="vi-VN" sz="2400" dirty="0">
                <a:latin typeface="Arial(Body)"/>
              </a:rPr>
              <a:t> Đèn xanh báo hiệu được phép di chuyển. Còn đ</a:t>
            </a:r>
            <a:r>
              <a:rPr lang="en-US" sz="2400" dirty="0">
                <a:latin typeface="Arial(Body)"/>
              </a:rPr>
              <a:t>è</a:t>
            </a:r>
            <a:r>
              <a:rPr lang="vi-VN" sz="2400" dirty="0">
                <a:latin typeface="Arial(Body)"/>
              </a:rPr>
              <a:t>n v</a:t>
            </a:r>
            <a:r>
              <a:rPr lang="en-US" sz="2400" dirty="0">
                <a:latin typeface="Arial(Body)"/>
              </a:rPr>
              <a:t>à</a:t>
            </a:r>
            <a:r>
              <a:rPr lang="vi-VN" sz="2400" dirty="0">
                <a:latin typeface="Arial(Body)"/>
              </a:rPr>
              <a:t>ng b</a:t>
            </a:r>
            <a:r>
              <a:rPr lang="en-US" sz="2400" dirty="0">
                <a:latin typeface="Arial(Body)"/>
              </a:rPr>
              <a:t>á</a:t>
            </a:r>
            <a:r>
              <a:rPr lang="vi-VN" sz="2400" dirty="0">
                <a:latin typeface="Arial(Body)"/>
              </a:rPr>
              <a:t>o hiệu phải đi chậm lại trước khi d</a:t>
            </a:r>
            <a:r>
              <a:rPr lang="en-US" sz="2400" dirty="0">
                <a:latin typeface="Arial(Body)"/>
              </a:rPr>
              <a:t>ừ</a:t>
            </a:r>
            <a:r>
              <a:rPr lang="vi-VN" sz="2400" dirty="0">
                <a:latin typeface="Arial(Body)"/>
              </a:rPr>
              <a:t>ng h</a:t>
            </a:r>
            <a:r>
              <a:rPr lang="en-US" sz="2400" dirty="0">
                <a:latin typeface="Arial(Body)"/>
              </a:rPr>
              <a:t>ẳ</a:t>
            </a:r>
            <a:r>
              <a:rPr lang="vi-VN" sz="2400" dirty="0">
                <a:latin typeface="Arial(Body)"/>
              </a:rPr>
              <a:t>n. </a:t>
            </a:r>
            <a:r>
              <a:rPr lang="en-US" sz="2400" dirty="0">
                <a:latin typeface="Arial(Body)"/>
              </a:rPr>
              <a:t> </a:t>
            </a:r>
          </a:p>
          <a:p>
            <a:pPr>
              <a:spcAft>
                <a:spcPts val="500"/>
              </a:spcAft>
            </a:pPr>
            <a:r>
              <a:rPr lang="en-US" sz="2400" dirty="0">
                <a:latin typeface="Arial(Body)"/>
              </a:rPr>
              <a:t>      </a:t>
            </a:r>
            <a:r>
              <a:rPr lang="vi-VN" sz="2400" dirty="0">
                <a:latin typeface="Arial(Body)"/>
              </a:rPr>
              <a:t>Cây đèn ba màu này đ</a:t>
            </a:r>
            <a:r>
              <a:rPr lang="en-US" sz="2400" dirty="0" err="1">
                <a:latin typeface="Arial(Body)"/>
              </a:rPr>
              <a:t>ược</a:t>
            </a:r>
            <a:r>
              <a:rPr lang="vi-VN" sz="2400" dirty="0">
                <a:latin typeface="Arial(Body)"/>
              </a:rPr>
              <a:t> gọi là đèn giao thông. N</a:t>
            </a:r>
            <a:r>
              <a:rPr lang="en-US" sz="2400" dirty="0">
                <a:latin typeface="Arial(Body)"/>
              </a:rPr>
              <a:t>ó</a:t>
            </a:r>
            <a:r>
              <a:rPr lang="vi-VN" sz="2400" dirty="0">
                <a:latin typeface="Arial(Body)"/>
              </a:rPr>
              <a:t> điều khi</a:t>
            </a:r>
            <a:r>
              <a:rPr lang="en-US" sz="2400" dirty="0">
                <a:latin typeface="Arial(Body)"/>
              </a:rPr>
              <a:t>ể</a:t>
            </a:r>
            <a:r>
              <a:rPr lang="vi-VN" sz="2400" dirty="0">
                <a:latin typeface="Arial(Body)"/>
              </a:rPr>
              <a:t>n việc đi lại trên đường phố. Nếu không có đèn giao thông thì việc đi lại sẽ rất lộn xộn và nguy hiểm. </a:t>
            </a:r>
            <a:endParaRPr lang="en-US" sz="2400" dirty="0">
              <a:latin typeface="Arial(Body)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D77E3B-96A8-4640-943E-626F5478A6E7}"/>
              </a:ext>
            </a:extLst>
          </p:cNvPr>
          <p:cNvSpPr/>
          <p:nvPr/>
        </p:nvSpPr>
        <p:spPr>
          <a:xfrm>
            <a:off x="454841" y="5385853"/>
            <a:ext cx="7680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Từ ngữ: </a:t>
            </a:r>
            <a:r>
              <a:rPr lang="vi-VN" sz="2800" dirty="0">
                <a:solidFill>
                  <a:srgbClr val="FF0000"/>
                </a:solidFill>
              </a:rPr>
              <a:t>ngã ba, ngã tư, điều khiển, tuân thủ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0CA574-C1B1-488F-A922-3641D459B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713" y="3429000"/>
            <a:ext cx="4707447" cy="33634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080F3AB-5248-4409-AD85-A7B02415419A}"/>
              </a:ext>
            </a:extLst>
          </p:cNvPr>
          <p:cNvSpPr/>
          <p:nvPr/>
        </p:nvSpPr>
        <p:spPr>
          <a:xfrm>
            <a:off x="871492" y="3865989"/>
            <a:ext cx="6507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(Body)"/>
              </a:rPr>
              <a:t>   </a:t>
            </a:r>
            <a:r>
              <a:rPr lang="vi-VN" sz="2400" dirty="0">
                <a:solidFill>
                  <a:prstClr val="black"/>
                </a:solidFill>
                <a:latin typeface="Arial(Body)"/>
              </a:rPr>
              <a:t>Tuân thủ sự điều khiển của đèn giao thông giúp chúng ta bảo đảm an toàn khi đi lại.</a:t>
            </a:r>
            <a:r>
              <a:rPr lang="en-US" sz="2400" dirty="0">
                <a:solidFill>
                  <a:prstClr val="black"/>
                </a:solidFill>
              </a:rPr>
              <a:t>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5CED8C-7C12-46F6-BE7C-2853839180F2}"/>
              </a:ext>
            </a:extLst>
          </p:cNvPr>
          <p:cNvSpPr/>
          <p:nvPr/>
        </p:nvSpPr>
        <p:spPr>
          <a:xfrm>
            <a:off x="4847992" y="4749162"/>
            <a:ext cx="1873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>
                <a:solidFill>
                  <a:prstClr val="black"/>
                </a:solidFill>
              </a:rPr>
              <a:t>(Trung Kiên)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405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3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B2B8F52-3DDB-4DBC-A0F3-5972A649926B}"/>
              </a:ext>
            </a:extLst>
          </p:cNvPr>
          <p:cNvGrpSpPr/>
          <p:nvPr/>
        </p:nvGrpSpPr>
        <p:grpSpPr>
          <a:xfrm>
            <a:off x="4223207" y="253600"/>
            <a:ext cx="7490344" cy="584775"/>
            <a:chOff x="819807" y="900406"/>
            <a:chExt cx="7490344" cy="58477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4D4FE18-C6D9-4DFF-A63E-3A2C9ACA7DF6}"/>
                </a:ext>
              </a:extLst>
            </p:cNvPr>
            <p:cNvSpPr/>
            <p:nvPr/>
          </p:nvSpPr>
          <p:spPr>
            <a:xfrm>
              <a:off x="819807" y="945931"/>
              <a:ext cx="493986" cy="493986"/>
            </a:xfrm>
            <a:prstGeom prst="ellipse">
              <a:avLst/>
            </a:prstGeom>
            <a:solidFill>
              <a:srgbClr val="00C0F6"/>
            </a:solidFill>
            <a:ln>
              <a:solidFill>
                <a:srgbClr val="00C0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8AFF4C-FE1E-4A92-A44C-A4E1AF656A1B}"/>
                </a:ext>
              </a:extLst>
            </p:cNvPr>
            <p:cNvSpPr/>
            <p:nvPr/>
          </p:nvSpPr>
          <p:spPr>
            <a:xfrm>
              <a:off x="1720165" y="900406"/>
              <a:ext cx="658998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/>
                <a:t>Trả lời câu hỏi</a:t>
              </a:r>
              <a:endParaRPr lang="en-US" sz="320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73E36EB-5136-44D4-B083-1E3131613598}"/>
              </a:ext>
            </a:extLst>
          </p:cNvPr>
          <p:cNvSpPr txBox="1"/>
          <p:nvPr/>
        </p:nvSpPr>
        <p:spPr>
          <a:xfrm>
            <a:off x="6753447" y="1819754"/>
            <a:ext cx="1353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(Body)"/>
              </a:rPr>
              <a:t>b</a:t>
            </a:r>
            <a:r>
              <a:rPr lang="vi-VN" sz="2800">
                <a:solidFill>
                  <a:schemeClr val="bg1"/>
                </a:solidFill>
                <a:latin typeface="Arial (Body)"/>
              </a:rPr>
              <a:t>ư</a:t>
            </a:r>
            <a:r>
              <a:rPr lang="en-US" sz="2800">
                <a:solidFill>
                  <a:schemeClr val="bg1"/>
                </a:solidFill>
                <a:latin typeface="Arial (Body)"/>
              </a:rPr>
              <a:t>ớc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572A2E-07A8-4F84-A032-131ED43101DC}"/>
              </a:ext>
            </a:extLst>
          </p:cNvPr>
          <p:cNvSpPr/>
          <p:nvPr/>
        </p:nvSpPr>
        <p:spPr>
          <a:xfrm>
            <a:off x="232737" y="4639130"/>
            <a:ext cx="8003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 dirty="0"/>
              <a:t>c</a:t>
            </a:r>
            <a:r>
              <a:rPr lang="vi-VN" sz="2400" dirty="0"/>
              <a:t>. Nếu không có đèn giao thông thì việc đi lại ở các đường phố</a:t>
            </a:r>
            <a:r>
              <a:rPr lang="en-US" sz="2400" dirty="0"/>
              <a:t> </a:t>
            </a:r>
            <a:r>
              <a:rPr lang="vi-VN" sz="2400" dirty="0"/>
              <a:t>sẽ như thế nào?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AE2D3B-8A66-4D37-9F98-E5BC3B6825E5}"/>
              </a:ext>
            </a:extLst>
          </p:cNvPr>
          <p:cNvSpPr/>
          <p:nvPr/>
        </p:nvSpPr>
        <p:spPr>
          <a:xfrm>
            <a:off x="232738" y="1099283"/>
            <a:ext cx="5863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a</a:t>
            </a:r>
            <a:r>
              <a:rPr lang="vi-VN" sz="2800" dirty="0">
                <a:solidFill>
                  <a:prstClr val="black"/>
                </a:solidFill>
              </a:rPr>
              <a:t>. Đèn giao thông có mấy màu?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9AC151-BC48-4335-9640-384609DB5BC4}"/>
              </a:ext>
            </a:extLst>
          </p:cNvPr>
          <p:cNvSpPr/>
          <p:nvPr/>
        </p:nvSpPr>
        <p:spPr>
          <a:xfrm>
            <a:off x="232737" y="2296731"/>
            <a:ext cx="7197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b. Mỗi màu của đèn giao thông báo hiệu điều gì? 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6B627AA-792B-4A01-BBD6-83C6D4471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312" y="856942"/>
            <a:ext cx="1035487" cy="25349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C4DF64C-8000-4949-B1E7-E1CF20353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190" y="3429000"/>
            <a:ext cx="4707447" cy="3363408"/>
          </a:xfrm>
          <a:prstGeom prst="rect">
            <a:avLst/>
          </a:prstGeom>
        </p:spPr>
      </p:pic>
      <p:pic>
        <p:nvPicPr>
          <p:cNvPr id="23" name="Picture 22">
            <a:hlinkClick r:id="rId4"/>
            <a:extLst>
              <a:ext uri="{FF2B5EF4-FFF2-40B4-BE49-F238E27FC236}">
                <a16:creationId xmlns:a16="http://schemas.microsoft.com/office/drawing/2014/main" id="{B409C69A-C3F1-4EFE-8FAD-0FC343E08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D5412BB-5903-408F-9691-A062A2CB8E86}"/>
              </a:ext>
            </a:extLst>
          </p:cNvPr>
          <p:cNvSpPr/>
          <p:nvPr/>
        </p:nvSpPr>
        <p:spPr>
          <a:xfrm>
            <a:off x="667104" y="1674118"/>
            <a:ext cx="4496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Đèn giao </a:t>
            </a:r>
            <a:r>
              <a:rPr lang="vi-VN" sz="2800" dirty="0">
                <a:solidFill>
                  <a:srgbClr val="FF0000"/>
                </a:solidFill>
                <a:latin typeface="Arial (Body)"/>
              </a:rPr>
              <a:t>thông có </a:t>
            </a:r>
            <a:r>
              <a:rPr lang="en-US" sz="2800" dirty="0" err="1">
                <a:solidFill>
                  <a:srgbClr val="FF0000"/>
                </a:solidFill>
                <a:latin typeface="Arial (Body)"/>
              </a:rPr>
              <a:t>ba</a:t>
            </a:r>
            <a:r>
              <a:rPr lang="vi-VN" sz="2800" dirty="0">
                <a:solidFill>
                  <a:srgbClr val="FF0000"/>
                </a:solidFill>
                <a:latin typeface="Arial (Body)"/>
              </a:rPr>
              <a:t> màu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C6CB5C-8C34-4A71-98AB-03F1300F2B71}"/>
              </a:ext>
            </a:extLst>
          </p:cNvPr>
          <p:cNvSpPr/>
          <p:nvPr/>
        </p:nvSpPr>
        <p:spPr>
          <a:xfrm>
            <a:off x="261562" y="2878008"/>
            <a:ext cx="6921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Arial(Body)"/>
              </a:rPr>
              <a:t>Đèn đỏ</a:t>
            </a:r>
            <a:r>
              <a:rPr lang="en-US" sz="2400" dirty="0">
                <a:solidFill>
                  <a:srgbClr val="FF0000"/>
                </a:solidFill>
                <a:latin typeface="Arial(Body)"/>
              </a:rPr>
              <a:t>:</a:t>
            </a:r>
            <a:r>
              <a:rPr lang="vi-VN" sz="2400" dirty="0">
                <a:solidFill>
                  <a:srgbClr val="FF0000"/>
                </a:solidFill>
                <a:latin typeface="Arial(Body)"/>
              </a:rPr>
              <a:t> người đi đường và các phương tiện giao thông phải dừng lại</a:t>
            </a:r>
            <a:endParaRPr lang="en-US" sz="2400" dirty="0">
              <a:solidFill>
                <a:srgbClr val="FF0000"/>
              </a:solidFill>
              <a:latin typeface="Arial(Body)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Arial(Body)"/>
              </a:rPr>
              <a:t>Đè</a:t>
            </a:r>
            <a:r>
              <a:rPr lang="vi-VN" sz="2400" dirty="0">
                <a:solidFill>
                  <a:srgbClr val="FF0000"/>
                </a:solidFill>
                <a:latin typeface="Arial(Body)"/>
              </a:rPr>
              <a:t>n v</a:t>
            </a:r>
            <a:r>
              <a:rPr lang="en-US" sz="2400" dirty="0">
                <a:solidFill>
                  <a:srgbClr val="FF0000"/>
                </a:solidFill>
                <a:latin typeface="Arial(Body)"/>
              </a:rPr>
              <a:t>à</a:t>
            </a:r>
            <a:r>
              <a:rPr lang="vi-VN" sz="2400" dirty="0">
                <a:solidFill>
                  <a:srgbClr val="FF0000"/>
                </a:solidFill>
                <a:latin typeface="Arial(Body)"/>
              </a:rPr>
              <a:t>ng</a:t>
            </a:r>
            <a:r>
              <a:rPr lang="en-US" sz="2400" dirty="0">
                <a:solidFill>
                  <a:srgbClr val="FF0000"/>
                </a:solidFill>
                <a:latin typeface="Arial(Body)"/>
              </a:rPr>
              <a:t>:</a:t>
            </a:r>
            <a:r>
              <a:rPr lang="vi-VN" sz="2400" dirty="0">
                <a:solidFill>
                  <a:srgbClr val="FF0000"/>
                </a:solidFill>
                <a:latin typeface="Arial(Body)"/>
              </a:rPr>
              <a:t> phải đi chậm lại </a:t>
            </a:r>
            <a:r>
              <a:rPr lang="en-US" sz="2400" dirty="0" err="1">
                <a:solidFill>
                  <a:srgbClr val="FF0000"/>
                </a:solidFill>
                <a:latin typeface="Arial(Body)"/>
              </a:rPr>
              <a:t>rồi</a:t>
            </a:r>
            <a:r>
              <a:rPr lang="en-US" sz="2400" dirty="0">
                <a:solidFill>
                  <a:srgbClr val="FF0000"/>
                </a:solidFill>
                <a:latin typeface="Arial(Body)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Arial(Body)"/>
              </a:rPr>
              <a:t>d</a:t>
            </a:r>
            <a:r>
              <a:rPr lang="en-US" sz="2400" dirty="0">
                <a:solidFill>
                  <a:srgbClr val="FF0000"/>
                </a:solidFill>
                <a:latin typeface="Arial(Body)"/>
              </a:rPr>
              <a:t>ừ</a:t>
            </a:r>
            <a:r>
              <a:rPr lang="vi-VN" sz="2400" dirty="0">
                <a:solidFill>
                  <a:srgbClr val="FF0000"/>
                </a:solidFill>
                <a:latin typeface="Arial(Body)"/>
              </a:rPr>
              <a:t>ng h</a:t>
            </a:r>
            <a:r>
              <a:rPr lang="en-US" sz="2400" dirty="0">
                <a:solidFill>
                  <a:srgbClr val="FF0000"/>
                </a:solidFill>
                <a:latin typeface="Arial(Body)"/>
              </a:rPr>
              <a:t>ẳ</a:t>
            </a:r>
            <a:r>
              <a:rPr lang="vi-VN" sz="2400" dirty="0">
                <a:solidFill>
                  <a:srgbClr val="FF0000"/>
                </a:solidFill>
                <a:latin typeface="Arial(Body)"/>
              </a:rPr>
              <a:t>n.</a:t>
            </a:r>
          </a:p>
          <a:p>
            <a:r>
              <a:rPr lang="vi-VN" sz="2400" dirty="0">
                <a:solidFill>
                  <a:srgbClr val="FF0000"/>
                </a:solidFill>
                <a:latin typeface="Arial(Body)"/>
              </a:rPr>
              <a:t>Đèn xanh</a:t>
            </a:r>
            <a:r>
              <a:rPr lang="en-US" sz="2400" dirty="0">
                <a:solidFill>
                  <a:srgbClr val="FF0000"/>
                </a:solidFill>
                <a:latin typeface="Arial(Body)"/>
              </a:rPr>
              <a:t>:</a:t>
            </a:r>
            <a:r>
              <a:rPr lang="vi-VN" sz="2400" dirty="0">
                <a:solidFill>
                  <a:srgbClr val="FF0000"/>
                </a:solidFill>
                <a:latin typeface="Arial(Body)"/>
              </a:rPr>
              <a:t> được phép di chuyển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26C8AD-7E5E-4CD0-BC6D-C6DB2105AED9}"/>
              </a:ext>
            </a:extLst>
          </p:cNvPr>
          <p:cNvSpPr/>
          <p:nvPr/>
        </p:nvSpPr>
        <p:spPr>
          <a:xfrm>
            <a:off x="291264" y="545094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Arial(Body)"/>
              </a:rPr>
              <a:t>Nếu không có đèn giao thông thì việc đi lại sẽ rất lộn xộn và nguy hiểm.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23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20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E5955A-46EB-4FE6-B010-1F27D8B09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54" y="0"/>
            <a:ext cx="1138392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759C2D-5A9F-4722-8032-E08D19103847}"/>
              </a:ext>
            </a:extLst>
          </p:cNvPr>
          <p:cNvSpPr txBox="1"/>
          <p:nvPr/>
        </p:nvSpPr>
        <p:spPr>
          <a:xfrm>
            <a:off x="4837811" y="1345834"/>
            <a:ext cx="250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HP001 4 hàng" panose="020B0603050302020204" pitchFamily="34" charset="0"/>
              </a:rPr>
              <a:t>Tiếng</a:t>
            </a:r>
            <a:r>
              <a:rPr lang="en-US" sz="3600" b="1" u="sng" dirty="0">
                <a:latin typeface="HP001 4 hàng" panose="020B0603050302020204" pitchFamily="34" charset="0"/>
              </a:rPr>
              <a:t> </a:t>
            </a:r>
            <a:r>
              <a:rPr lang="en-US" sz="3600" b="1" u="sng" dirty="0" err="1">
                <a:latin typeface="HP001 4 hàng" panose="020B0603050302020204" pitchFamily="34" charset="0"/>
              </a:rPr>
              <a:t>Việt</a:t>
            </a:r>
            <a:endParaRPr lang="en-US" sz="3600" b="1" u="sng" dirty="0"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2C1691-F8D9-4BBA-BF09-D3390D66042F}"/>
              </a:ext>
            </a:extLst>
          </p:cNvPr>
          <p:cNvSpPr txBox="1"/>
          <p:nvPr/>
        </p:nvSpPr>
        <p:spPr>
          <a:xfrm>
            <a:off x="4398329" y="2054934"/>
            <a:ext cx="5022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giao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thông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759C2D-5A9F-4722-8032-E08D19103847}"/>
              </a:ext>
            </a:extLst>
          </p:cNvPr>
          <p:cNvSpPr txBox="1"/>
          <p:nvPr/>
        </p:nvSpPr>
        <p:spPr>
          <a:xfrm>
            <a:off x="2488019" y="605098"/>
            <a:ext cx="8952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tư</a:t>
            </a:r>
            <a:r>
              <a:rPr lang="en-US" sz="3600" b="1" dirty="0"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latin typeface="HP001 4 hàng" panose="020B0603050302020204" pitchFamily="34" charset="0"/>
              </a:rPr>
              <a:t> 16 </a:t>
            </a:r>
            <a:r>
              <a:rPr lang="en-US" sz="3600" b="1" dirty="0" err="1"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latin typeface="HP001 4 hàng" panose="020B0603050302020204" pitchFamily="34" charset="0"/>
              </a:rPr>
              <a:t> 3 </a:t>
            </a:r>
            <a:r>
              <a:rPr lang="en-US" sz="3600" b="1" dirty="0" err="1"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D855A3-B5F4-4A0C-9EAC-9879F4DC74B1}"/>
              </a:ext>
            </a:extLst>
          </p:cNvPr>
          <p:cNvSpPr txBox="1"/>
          <p:nvPr/>
        </p:nvSpPr>
        <p:spPr>
          <a:xfrm>
            <a:off x="1828797" y="2721934"/>
            <a:ext cx="861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Đèn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giao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thông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có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ba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màu</a:t>
            </a:r>
            <a:r>
              <a:rPr lang="en-US" sz="4000" b="1" dirty="0"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D855A3-B5F4-4A0C-9EAC-9879F4DC74B1}"/>
              </a:ext>
            </a:extLst>
          </p:cNvPr>
          <p:cNvSpPr txBox="1"/>
          <p:nvPr/>
        </p:nvSpPr>
        <p:spPr>
          <a:xfrm>
            <a:off x="1874870" y="3407735"/>
            <a:ext cx="1125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Xe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cộ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phải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dừng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lại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khi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có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đèn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đỏ</a:t>
            </a:r>
            <a:r>
              <a:rPr lang="en-US" sz="4000" b="1" dirty="0"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0783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1123</TotalTime>
  <Words>826</Words>
  <Application>Microsoft Office PowerPoint</Application>
  <PresentationFormat>Widescreen</PresentationFormat>
  <Paragraphs>68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Arial(Body)</vt:lpstr>
      <vt:lpstr>HP001 5H</vt:lpstr>
      <vt:lpstr>Arial (Body)</vt:lpstr>
      <vt:lpstr>Calibri Light</vt:lpstr>
      <vt:lpstr>Arial</vt:lpstr>
      <vt:lpstr>HP001 4 hàng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18GV Nguyễn Thị Dậu</cp:lastModifiedBy>
  <cp:revision>423</cp:revision>
  <dcterms:created xsi:type="dcterms:W3CDTF">2020-10-19T12:51:54Z</dcterms:created>
  <dcterms:modified xsi:type="dcterms:W3CDTF">2025-03-27T00:09:04Z</dcterms:modified>
  <cp:category>Kết nối tri thức với cuộc sống</cp:category>
</cp:coreProperties>
</file>