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4"/>
  </p:notesMasterIdLst>
  <p:sldIdLst>
    <p:sldId id="292" r:id="rId3"/>
    <p:sldId id="273" r:id="rId4"/>
    <p:sldId id="287" r:id="rId5"/>
    <p:sldId id="275" r:id="rId6"/>
    <p:sldId id="276" r:id="rId7"/>
    <p:sldId id="289" r:id="rId8"/>
    <p:sldId id="277" r:id="rId9"/>
    <p:sldId id="278" r:id="rId10"/>
    <p:sldId id="279" r:id="rId11"/>
    <p:sldId id="280" r:id="rId12"/>
    <p:sldId id="286" r:id="rId13"/>
  </p:sldIdLst>
  <p:sldSz cx="9144000" cy="5143500" type="screen16x9"/>
  <p:notesSz cx="6858000" cy="9144000"/>
  <p:custDataLst>
    <p:tags r:id="rId15"/>
  </p:custDataLst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0000FF"/>
    <a:srgbClr val="33CC33"/>
    <a:srgbClr val="820082"/>
    <a:srgbClr val="CC0000"/>
    <a:srgbClr val="006600"/>
    <a:srgbClr val="00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2" d="100"/>
          <a:sy n="102" d="100"/>
        </p:scale>
        <p:origin x="-456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3E4A2C-6C65-4810-87C1-FADA082406A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013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25B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C160C4B-2961-448B-BACC-8555DBDA53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41C43-6265-4310-81E3-6AF3891D129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38"/>
          <p:cNvSpPr>
            <a:spLocks noChangeArrowheads="1" noChangeShapeType="1" noTextEdit="1"/>
          </p:cNvSpPr>
          <p:nvPr/>
        </p:nvSpPr>
        <p:spPr bwMode="auto">
          <a:xfrm>
            <a:off x="228600" y="1857236"/>
            <a:ext cx="8763000" cy="71755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3600" b="0" i="0" u="none" strike="noStrike" kern="10" cap="none" spc="0" normalizeH="0" baseline="0" noProof="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NỐI CÁC </a:t>
            </a:r>
            <a:r>
              <a:rPr kumimoji="0" lang="en-GB" sz="3600" b="0" i="0" u="none" strike="noStrike" kern="10" cap="none" spc="0" normalizeH="0" baseline="0" noProof="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VẾ</a:t>
            </a:r>
            <a:r>
              <a:rPr kumimoji="0" lang="en-GB" sz="3600" b="0" i="0" u="none" strike="noStrike" kern="10" cap="none" spc="0" normalizeH="0" baseline="0" noProof="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CÂU GHÉP BẰNG QUAN HỆ TỪ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3600" b="0" i="0" u="none" strike="noStrike" kern="10" cap="none" spc="0" normalizeH="0" baseline="0" noProof="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(TUẦN 21)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43100" y="895350"/>
            <a:ext cx="51816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4000" b="1" i="1" dirty="0">
                <a:latin typeface="Arial" panose="020B0604020202020204" pitchFamily="34" charset="0"/>
              </a:rPr>
              <a:t>LUYỆN TỪ VÀ CÂU</a:t>
            </a:r>
            <a:endParaRPr lang="en-GB" altLang="x-none" sz="4000" b="1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Text Box 5"/>
          <p:cNvSpPr txBox="1"/>
          <p:nvPr/>
        </p:nvSpPr>
        <p:spPr>
          <a:xfrm>
            <a:off x="304800" y="314325"/>
            <a:ext cx="8520113" cy="1081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20000"/>
              </a:lnSpc>
              <a:spcBef>
                <a:spcPct val="50000"/>
              </a:spcBef>
              <a:buNone/>
            </a:pPr>
            <a:r>
              <a:rPr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4: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Thêm v</a:t>
            </a:r>
            <a:r>
              <a:rPr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chỗ trống một vế câu thích hợp để tạo th</a:t>
            </a:r>
            <a:r>
              <a:rPr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câu ghép chỉ nguyên nhân – kết quả:</a:t>
            </a:r>
            <a:endParaRPr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381000" y="1657350"/>
            <a:ext cx="8686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a) Vì bạn Dũng không thuộc b</a:t>
            </a:r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b="1" dirty="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381000" y="2443163"/>
            <a:ext cx="8686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Do nó chủ quan </a:t>
            </a:r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b="1" dirty="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355600" y="3105150"/>
            <a:ext cx="8686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nên Bích Vân đã có nhiều tiến bộ trong học tập.</a:t>
            </a:r>
            <a:endParaRPr b="1" dirty="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98310" grpId="0"/>
      <p:bldP spid="983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Text Box 6"/>
          <p:cNvSpPr txBox="1"/>
          <p:nvPr/>
        </p:nvSpPr>
        <p:spPr>
          <a:xfrm>
            <a:off x="304800" y="425450"/>
            <a:ext cx="86868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bạn Dũng không thuộc b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bạn ấy bị điểm kém.</a:t>
            </a:r>
            <a:endParaRPr sz="1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7527" name="Text Box 7"/>
          <p:cNvSpPr txBox="1"/>
          <p:nvPr/>
        </p:nvSpPr>
        <p:spPr>
          <a:xfrm>
            <a:off x="304800" y="1676400"/>
            <a:ext cx="8686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nó chủ quan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nó bị điểm kém.</a:t>
            </a:r>
            <a:endParaRPr sz="1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7528" name="Text Box 8"/>
          <p:cNvSpPr txBox="1"/>
          <p:nvPr/>
        </p:nvSpPr>
        <p:spPr>
          <a:xfrm>
            <a:off x="423863" y="2711450"/>
            <a:ext cx="8686800" cy="892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 tổ tận tình giúp đỡ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Bích Vân đã có nhiều tiến bộ trong học tập.</a:t>
            </a:r>
            <a:endParaRPr sz="1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7529" name="Text Box 9"/>
          <p:cNvSpPr txBox="1"/>
          <p:nvPr/>
        </p:nvSpPr>
        <p:spPr>
          <a:xfrm>
            <a:off x="152400" y="971550"/>
            <a:ext cx="8686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bạn Dũng không thuộc b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cả tổ mất điểm thi đua.</a:t>
            </a:r>
            <a:endParaRPr sz="1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7530" name="Text Box 10"/>
          <p:cNvSpPr txBox="1"/>
          <p:nvPr/>
        </p:nvSpPr>
        <p:spPr>
          <a:xfrm>
            <a:off x="457200" y="2171700"/>
            <a:ext cx="8686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nó chủ quan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thi của nó không đạt điểm cao.</a:t>
            </a:r>
            <a:endParaRPr sz="1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7531" name="Text Box 11"/>
          <p:cNvSpPr txBox="1"/>
          <p:nvPr/>
        </p:nvSpPr>
        <p:spPr>
          <a:xfrm>
            <a:off x="304800" y="3698875"/>
            <a:ext cx="86868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giáo tận tình dạy bảo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sz="2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Bích Vân đã có nhiều tiến bộ trong học tập.</a:t>
            </a:r>
            <a:endParaRPr sz="1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7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/>
      <p:bldP spid="107527" grpId="0"/>
      <p:bldP spid="107529" grpId="0"/>
      <p:bldP spid="1075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TextEdit="1"/>
          </p:cNvSpPr>
          <p:nvPr/>
        </p:nvSpPr>
        <p:spPr>
          <a:xfrm>
            <a:off x="2819400" y="361950"/>
            <a:ext cx="3505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200" b="1">
                <a:ln w="19050" cap="flat" cmpd="sng">
                  <a:solidFill>
                    <a:schemeClr val="folHlink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85800" y="1771650"/>
            <a:ext cx="7848600" cy="103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lnSpc>
                <a:spcPct val="110000"/>
              </a:lnSpc>
            </a:pPr>
            <a:r>
              <a:rPr sz="2800" b="1" dirty="0">
                <a:solidFill>
                  <a:srgbClr val="CC00CC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Có thể nối các vế trong câu ghép bằng cách n</a:t>
            </a:r>
            <a:r>
              <a:rPr sz="2800" b="1" dirty="0">
                <a:solidFill>
                  <a:srgbClr val="CC00CC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CC00CC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o?     </a:t>
            </a:r>
            <a:endParaRPr sz="2800" b="1" dirty="0">
              <a:solidFill>
                <a:srgbClr val="CC00CC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685800" y="2914650"/>
            <a:ext cx="78486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lnSpc>
                <a:spcPct val="120000"/>
              </a:lnSpc>
              <a:spcBef>
                <a:spcPct val="50000"/>
              </a:spcBef>
              <a:buNone/>
            </a:pPr>
            <a:r>
              <a:rPr sz="2800" b="1" dirty="0">
                <a:solidFill>
                  <a:srgbClr val="CC00CC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Trong câu ghép có những quan hệ từ, cặp quan hệ từ n</a:t>
            </a:r>
            <a:r>
              <a:rPr sz="2800" b="1" dirty="0">
                <a:solidFill>
                  <a:srgbClr val="CC00CC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CC00CC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 thường được dùng?</a:t>
            </a:r>
            <a:endParaRPr sz="2800" b="1" dirty="0">
              <a:solidFill>
                <a:srgbClr val="CC00CC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  <p:bldP spid="378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Text Box 5"/>
          <p:cNvSpPr txBox="1"/>
          <p:nvPr/>
        </p:nvSpPr>
        <p:spPr>
          <a:xfrm>
            <a:off x="320675" y="645660"/>
            <a:ext cx="25273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XÉT:</a:t>
            </a:r>
            <a:endParaRPr sz="20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50" name="Text Box 6"/>
          <p:cNvSpPr txBox="1"/>
          <p:nvPr/>
        </p:nvSpPr>
        <p:spPr>
          <a:xfrm>
            <a:off x="346075" y="1001713"/>
            <a:ext cx="8585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Cách nối v</a:t>
            </a:r>
            <a:r>
              <a:rPr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cách sắp xếp các vế câu trong hai câu ghép sau đây có gì khác nhau?</a:t>
            </a:r>
            <a:endParaRPr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51" name="Text Box 7"/>
          <p:cNvSpPr txBox="1"/>
          <p:nvPr/>
        </p:nvSpPr>
        <p:spPr>
          <a:xfrm>
            <a:off x="277813" y="1492250"/>
            <a:ext cx="8721725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algn="just" eaLnBrk="1" hangingPunct="1">
              <a:lnSpc>
                <a:spcPct val="110000"/>
              </a:lnSpc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Vì con khỉ n</a:t>
            </a:r>
            <a:r>
              <a:rPr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rất nghịch  nên các anh bảo vệ  thường phải cột dây. 											                                                                                          ĐOÀN GiỎI</a:t>
            </a:r>
            <a:endParaRPr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54" name="Line 10"/>
          <p:cNvSpPr/>
          <p:nvPr/>
        </p:nvSpPr>
        <p:spPr>
          <a:xfrm flipH="1">
            <a:off x="3472180" y="1573530"/>
            <a:ext cx="115888" cy="3048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55" name="Line 11"/>
          <p:cNvSpPr/>
          <p:nvPr/>
        </p:nvSpPr>
        <p:spPr>
          <a:xfrm>
            <a:off x="655638" y="1962150"/>
            <a:ext cx="252412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56" name="Line 12"/>
          <p:cNvSpPr/>
          <p:nvPr/>
        </p:nvSpPr>
        <p:spPr>
          <a:xfrm>
            <a:off x="3471863" y="1878013"/>
            <a:ext cx="490537" cy="17462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73" name="Text Box 29"/>
          <p:cNvSpPr txBox="1"/>
          <p:nvPr/>
        </p:nvSpPr>
        <p:spPr>
          <a:xfrm>
            <a:off x="1081088" y="2057400"/>
            <a:ext cx="2403475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(chỉ nguyên nhân)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74" name="Line 30"/>
          <p:cNvSpPr/>
          <p:nvPr/>
        </p:nvSpPr>
        <p:spPr>
          <a:xfrm flipV="1">
            <a:off x="990600" y="1906588"/>
            <a:ext cx="2287588" cy="7937"/>
          </a:xfrm>
          <a:prstGeom prst="line">
            <a:avLst/>
          </a:prstGeom>
          <a:ln w="38100" cap="flat" cmpd="sng">
            <a:solidFill>
              <a:srgbClr val="0066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76" name="Line 32"/>
          <p:cNvSpPr/>
          <p:nvPr/>
        </p:nvSpPr>
        <p:spPr>
          <a:xfrm>
            <a:off x="4281488" y="1895475"/>
            <a:ext cx="3476625" cy="0"/>
          </a:xfrm>
          <a:prstGeom prst="line">
            <a:avLst/>
          </a:prstGeom>
          <a:ln w="38100" cap="flat" cmpd="sng">
            <a:solidFill>
              <a:srgbClr val="990099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77" name="Text Box 33"/>
          <p:cNvSpPr txBox="1"/>
          <p:nvPr/>
        </p:nvSpPr>
        <p:spPr>
          <a:xfrm>
            <a:off x="5410200" y="1949450"/>
            <a:ext cx="21336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(chỉ kết quả)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79" name="Text Box 35"/>
          <p:cNvSpPr txBox="1"/>
          <p:nvPr/>
        </p:nvSpPr>
        <p:spPr>
          <a:xfrm>
            <a:off x="0" y="2536825"/>
            <a:ext cx="9144000" cy="1231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10000"/>
              </a:lnSpc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Thầy phải kinh ngạc  vì chú học đến đâu hiểu  ngay đến đó v</a:t>
            </a:r>
            <a:r>
              <a:rPr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trí nhớ lạ thường.</a:t>
            </a:r>
          </a:p>
          <a:p>
            <a:pPr algn="r" eaLnBrk="1" hangingPunct="1">
              <a:spcBef>
                <a:spcPct val="50000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TRINH ĐƯỜNG</a:t>
            </a:r>
            <a:endParaRPr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80" name="Line 36"/>
          <p:cNvSpPr/>
          <p:nvPr/>
        </p:nvSpPr>
        <p:spPr>
          <a:xfrm flipV="1">
            <a:off x="277813" y="2916238"/>
            <a:ext cx="2290762" cy="0"/>
          </a:xfrm>
          <a:prstGeom prst="line">
            <a:avLst/>
          </a:prstGeom>
          <a:ln w="38100" cap="flat" cmpd="sng">
            <a:solidFill>
              <a:srgbClr val="990099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81" name="Text Box 37"/>
          <p:cNvSpPr txBox="1"/>
          <p:nvPr/>
        </p:nvSpPr>
        <p:spPr>
          <a:xfrm>
            <a:off x="5105400" y="3090863"/>
            <a:ext cx="2524125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(chỉ nguyên nhân)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82" name="Text Box 38"/>
          <p:cNvSpPr txBox="1"/>
          <p:nvPr/>
        </p:nvSpPr>
        <p:spPr>
          <a:xfrm>
            <a:off x="908050" y="3105150"/>
            <a:ext cx="170973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(chỉ kết quả)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83" name="Line 39"/>
          <p:cNvSpPr/>
          <p:nvPr/>
        </p:nvSpPr>
        <p:spPr>
          <a:xfrm>
            <a:off x="69850" y="3325813"/>
            <a:ext cx="838200" cy="0"/>
          </a:xfrm>
          <a:prstGeom prst="line">
            <a:avLst/>
          </a:prstGeom>
          <a:ln w="38100" cap="flat" cmpd="sng">
            <a:solidFill>
              <a:srgbClr val="0066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84" name="Line 40"/>
          <p:cNvSpPr/>
          <p:nvPr/>
        </p:nvSpPr>
        <p:spPr>
          <a:xfrm flipV="1">
            <a:off x="3176588" y="2957513"/>
            <a:ext cx="5686425" cy="31750"/>
          </a:xfrm>
          <a:prstGeom prst="line">
            <a:avLst/>
          </a:prstGeom>
          <a:ln w="38100" cap="flat" cmpd="sng">
            <a:solidFill>
              <a:srgbClr val="0066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85" name="Line 41"/>
          <p:cNvSpPr/>
          <p:nvPr/>
        </p:nvSpPr>
        <p:spPr>
          <a:xfrm flipH="1">
            <a:off x="2743200" y="2690813"/>
            <a:ext cx="104775" cy="225425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8586" name="Line 42"/>
          <p:cNvSpPr/>
          <p:nvPr/>
        </p:nvSpPr>
        <p:spPr>
          <a:xfrm flipV="1">
            <a:off x="2895600" y="2944813"/>
            <a:ext cx="196850" cy="4762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" name="TextBox 1"/>
          <p:cNvSpPr txBox="1"/>
          <p:nvPr/>
        </p:nvSpPr>
        <p:spPr>
          <a:xfrm>
            <a:off x="2511036" y="-77645"/>
            <a:ext cx="5332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Thứ năm ngày 4 tháng 2 năm 2021</a:t>
            </a:r>
          </a:p>
          <a:p>
            <a:pPr algn="ctr"/>
            <a:r>
              <a:rPr lang="en-US" u="sng" dirty="0" smtClean="0"/>
              <a:t>Luyện từ và câu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Nối các vế câu ghép bằng quan hệ  từ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10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10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0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/>
      <p:bldP spid="108550" grpId="0"/>
      <p:bldP spid="108551" grpId="0"/>
      <p:bldP spid="108573" grpId="0"/>
      <p:bldP spid="108577" grpId="0"/>
      <p:bldP spid="108579" grpId="0"/>
      <p:bldP spid="108581" grpId="0"/>
      <p:bldP spid="1085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0" name="Text Box 6"/>
          <p:cNvSpPr txBox="1"/>
          <p:nvPr/>
        </p:nvSpPr>
        <p:spPr>
          <a:xfrm>
            <a:off x="360363" y="133350"/>
            <a:ext cx="8610600" cy="1892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30000"/>
              </a:lnSpc>
              <a:spcBef>
                <a:spcPct val="50000"/>
              </a:spcBef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Tìm thêm những quan hệ từ v</a:t>
            </a:r>
            <a:r>
              <a:rPr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cặp quan hệ từ dùng để nối các vế câu có quan hệ nguyên nhân- kết quả.</a:t>
            </a:r>
            <a:endParaRPr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191" name="Text Box 7"/>
          <p:cNvSpPr txBox="1"/>
          <p:nvPr/>
        </p:nvSpPr>
        <p:spPr>
          <a:xfrm>
            <a:off x="398463" y="2114550"/>
            <a:ext cx="8001000" cy="554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Một quan hệ từ: bởi vì, nên, cho nên, 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</a:p>
        </p:txBody>
      </p:sp>
      <p:sp>
        <p:nvSpPr>
          <p:cNvPr id="93192" name="Text Box 8"/>
          <p:cNvSpPr txBox="1"/>
          <p:nvPr/>
        </p:nvSpPr>
        <p:spPr>
          <a:xfrm>
            <a:off x="398463" y="2876550"/>
            <a:ext cx="8001000" cy="193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Cặp quan hệ từ: </a:t>
            </a:r>
          </a:p>
          <a:p>
            <a:pPr algn="just" eaLnBrk="1" hangingPunct="1">
              <a:spcBef>
                <a:spcPct val="50000"/>
              </a:spcBef>
            </a:pP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bởi vì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nên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	tại vì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nên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eaLnBrk="1" hangingPunct="1">
              <a:spcBef>
                <a:spcPct val="50000"/>
              </a:spcBef>
            </a:pP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do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nên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do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nhờ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/>
      <p:bldP spid="93191" grpId="0"/>
      <p:bldP spid="931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/>
          <p:nvPr/>
        </p:nvSpPr>
        <p:spPr>
          <a:xfrm>
            <a:off x="304800" y="219075"/>
            <a:ext cx="3048000" cy="554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NHỚ: </a:t>
            </a:r>
            <a:endParaRPr sz="30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5" name="AutoShape 9"/>
          <p:cNvSpPr/>
          <p:nvPr/>
        </p:nvSpPr>
        <p:spPr>
          <a:xfrm>
            <a:off x="228600" y="544513"/>
            <a:ext cx="8839200" cy="4598987"/>
          </a:xfrm>
          <a:prstGeom prst="horizontalScroll">
            <a:avLst>
              <a:gd name="adj" fmla="val 12500"/>
            </a:avLst>
          </a:prstGeom>
          <a:solidFill>
            <a:srgbClr val="FFE8D1"/>
          </a:solidFill>
          <a:ln w="9525" cap="flat" cmpd="sng">
            <a:solidFill>
              <a:schemeClr val="fol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6" name="Text Box 10"/>
          <p:cNvSpPr txBox="1"/>
          <p:nvPr/>
        </p:nvSpPr>
        <p:spPr>
          <a:xfrm>
            <a:off x="838200" y="1058863"/>
            <a:ext cx="8001000" cy="1082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20000"/>
              </a:lnSpc>
              <a:spcBef>
                <a:spcPct val="50000"/>
              </a:spcBef>
              <a:buNone/>
            </a:pP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thể hiện quan hệ nguyên nhân – kết quả giữa hai vế câu ghép, ta có thể nối chúng bằng: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7" name="Text Box 12"/>
          <p:cNvSpPr txBox="1"/>
          <p:nvPr/>
        </p:nvSpPr>
        <p:spPr>
          <a:xfrm>
            <a:off x="838200" y="2249488"/>
            <a:ext cx="8001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Một quan hệ từ: 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 vì, nên, cho nên,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8" name="Text Box 13"/>
          <p:cNvSpPr txBox="1"/>
          <p:nvPr/>
        </p:nvSpPr>
        <p:spPr>
          <a:xfrm>
            <a:off x="647700" y="2835275"/>
            <a:ext cx="800100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Hoặc một cặp quan hệ từ:    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nên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eaLnBrk="1" hangingPunct="1"/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bởi vì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nên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	tại vì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nên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eaLnBrk="1" hangingPunct="1"/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do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nên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    do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    nhờ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à…</a:t>
            </a:r>
            <a:endParaRPr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Text Box 5"/>
          <p:cNvSpPr txBox="1"/>
          <p:nvPr/>
        </p:nvSpPr>
        <p:spPr>
          <a:xfrm>
            <a:off x="76200" y="215900"/>
            <a:ext cx="3429000" cy="554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TẬP: </a:t>
            </a:r>
            <a:endParaRPr sz="30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1622" name="Text Box 6"/>
          <p:cNvSpPr txBox="1"/>
          <p:nvPr/>
        </p:nvSpPr>
        <p:spPr>
          <a:xfrm>
            <a:off x="76200" y="900113"/>
            <a:ext cx="8824913" cy="1257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1: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Tìm các vế câu chỉ nguyên nhân, chỉ kết quả v</a:t>
            </a:r>
            <a:r>
              <a:rPr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 hệ từ, cặp quan hệ từ nối các vế câu n</a:t>
            </a:r>
            <a:r>
              <a:rPr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trong những ví dụ sau:</a:t>
            </a:r>
            <a:endParaRPr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1623" name="Text Box 7"/>
          <p:cNvSpPr txBox="1"/>
          <p:nvPr/>
        </p:nvSpPr>
        <p:spPr>
          <a:xfrm>
            <a:off x="487363" y="2157413"/>
            <a:ext cx="8001000" cy="1231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		Bởi chưng bác mẹ tôi nghèo</a:t>
            </a:r>
          </a:p>
          <a:p>
            <a:pPr marL="114300" lvl="1" indent="0" algn="just" eaLnBrk="1" hangingPunct="1"/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Cho nên tôi phải băm bèo, thái khoai.</a:t>
            </a:r>
          </a:p>
          <a:p>
            <a:pPr marL="114300" lvl="1" indent="0"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CA DAO</a:t>
            </a:r>
            <a:endParaRPr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1624" name="Text Box 8"/>
          <p:cNvSpPr txBox="1"/>
          <p:nvPr/>
        </p:nvSpPr>
        <p:spPr>
          <a:xfrm>
            <a:off x="533400" y="3311525"/>
            <a:ext cx="8229600" cy="787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	Vì nh</a:t>
            </a:r>
            <a:r>
              <a:rPr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nghèo quá, chú phải bỏ học.</a:t>
            </a:r>
          </a:p>
          <a:p>
            <a:pPr marL="114300" lvl="1" indent="0"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TRINH ĐƯỜNG</a:t>
            </a:r>
            <a:endParaRPr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1625" name="Text Box 9"/>
          <p:cNvSpPr txBox="1"/>
          <p:nvPr/>
        </p:nvSpPr>
        <p:spPr>
          <a:xfrm>
            <a:off x="571500" y="4010025"/>
            <a:ext cx="8267700" cy="11382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  Lúa gạo quý vì ta phải đổ bao mồ hôi mới l</a:t>
            </a:r>
            <a:r>
              <a:rPr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ra được. V</a:t>
            </a:r>
            <a:r>
              <a:rPr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cũng quý vì nó rất đắt v</a:t>
            </a:r>
            <a:r>
              <a:rPr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hiếm.</a:t>
            </a:r>
          </a:p>
          <a:p>
            <a:pPr marL="114300" lvl="1" indent="0" algn="just" eaLnBrk="1" hangingPunct="1"/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      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TRỊNH MẠNH</a:t>
            </a:r>
            <a:endParaRPr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/>
      <p:bldP spid="111622" grpId="0"/>
      <p:bldP spid="111623" grpId="0"/>
      <p:bldP spid="111624" grpId="0"/>
      <p:bldP spid="1116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369" name="Group 137"/>
          <p:cNvGrpSpPr/>
          <p:nvPr/>
        </p:nvGrpSpPr>
        <p:grpSpPr>
          <a:xfrm>
            <a:off x="117475" y="484188"/>
            <a:ext cx="8820150" cy="4525962"/>
            <a:chOff x="30" y="375"/>
            <a:chExt cx="5670" cy="3801"/>
          </a:xfrm>
        </p:grpSpPr>
        <p:sp>
          <p:nvSpPr>
            <p:cNvPr id="10257" name="Rectangle 28"/>
            <p:cNvSpPr/>
            <p:nvPr/>
          </p:nvSpPr>
          <p:spPr>
            <a:xfrm>
              <a:off x="4738" y="2759"/>
              <a:ext cx="962" cy="141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58" name="Rectangle 29"/>
            <p:cNvSpPr/>
            <p:nvPr/>
          </p:nvSpPr>
          <p:spPr>
            <a:xfrm>
              <a:off x="3454" y="2759"/>
              <a:ext cx="1284" cy="141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59" name="Rectangle 30"/>
            <p:cNvSpPr/>
            <p:nvPr/>
          </p:nvSpPr>
          <p:spPr>
            <a:xfrm>
              <a:off x="2227" y="2759"/>
              <a:ext cx="1227" cy="141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0" name="Rectangle 31"/>
            <p:cNvSpPr/>
            <p:nvPr/>
          </p:nvSpPr>
          <p:spPr>
            <a:xfrm>
              <a:off x="30" y="2759"/>
              <a:ext cx="2197" cy="14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179705" lvl="1" indent="0" algn="just" eaLnBrk="1" hangingPunct="1">
                <a:spcBef>
                  <a:spcPct val="0"/>
                </a:spcBef>
                <a:buNone/>
              </a:pP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c) Lúa gạo quý  vì ta phải đổ bao mồ hôi mới l</a:t>
              </a: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 ra được. V</a:t>
              </a: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 cũng quý  vì nó rất đắt v</a:t>
              </a: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hiếm.</a:t>
              </a:r>
              <a:endParaRPr lang="en-US" altLang="en-US" sz="2000" b="1" dirty="0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1" name="Rectangle 32"/>
            <p:cNvSpPr/>
            <p:nvPr/>
          </p:nvSpPr>
          <p:spPr>
            <a:xfrm>
              <a:off x="4738" y="2139"/>
              <a:ext cx="962" cy="62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2" name="Rectangle 33"/>
            <p:cNvSpPr/>
            <p:nvPr/>
          </p:nvSpPr>
          <p:spPr>
            <a:xfrm>
              <a:off x="3454" y="2139"/>
              <a:ext cx="1284" cy="62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3" name="Rectangle 34"/>
            <p:cNvSpPr/>
            <p:nvPr/>
          </p:nvSpPr>
          <p:spPr>
            <a:xfrm>
              <a:off x="2227" y="2139"/>
              <a:ext cx="1227" cy="62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4" name="Rectangle 35"/>
            <p:cNvSpPr/>
            <p:nvPr/>
          </p:nvSpPr>
          <p:spPr>
            <a:xfrm>
              <a:off x="30" y="2139"/>
              <a:ext cx="2197" cy="6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179705" lvl="1" indent="3175" algn="just" eaLnBrk="1" hangingPunct="1">
                <a:buNone/>
              </a:pP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 Vì nh</a:t>
              </a: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nghèo quá,  chú phải bỏ học.</a:t>
              </a:r>
              <a:endParaRPr lang="en-US" altLang="en-US" sz="2000" b="1" dirty="0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5" name="Rectangle 36"/>
            <p:cNvSpPr/>
            <p:nvPr/>
          </p:nvSpPr>
          <p:spPr>
            <a:xfrm>
              <a:off x="4738" y="1193"/>
              <a:ext cx="962" cy="94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6" name="Rectangle 37"/>
            <p:cNvSpPr/>
            <p:nvPr/>
          </p:nvSpPr>
          <p:spPr>
            <a:xfrm>
              <a:off x="3454" y="1193"/>
              <a:ext cx="1284" cy="94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7" name="Rectangle 38"/>
            <p:cNvSpPr/>
            <p:nvPr/>
          </p:nvSpPr>
          <p:spPr>
            <a:xfrm>
              <a:off x="2227" y="1193"/>
              <a:ext cx="1227" cy="94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buNone/>
              </a:pPr>
              <a:endParaRPr lang="en-US" altLang="en-US" sz="2000" dirty="0">
                <a:solidFill>
                  <a:srgbClr val="82008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8" name="Rectangle 39"/>
            <p:cNvSpPr/>
            <p:nvPr/>
          </p:nvSpPr>
          <p:spPr>
            <a:xfrm>
              <a:off x="45" y="1080"/>
              <a:ext cx="2197" cy="121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533400" lvl="0" indent="-533400" eaLnBrk="1" hangingPunct="1">
                <a:buNone/>
              </a:pP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a) Bởi chưng bác mẹ tôi nghèo</a:t>
              </a:r>
            </a:p>
            <a:p>
              <a:pPr marL="533400" lvl="0" indent="-533400" eaLnBrk="1" hangingPunct="1">
                <a:buNone/>
              </a:pPr>
              <a:r>
                <a:rPr lang="en-US" altLang="en-US" sz="2000" b="1" dirty="0">
                  <a:solidFill>
                    <a:srgbClr val="CC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 nên tôi phải băm bèo, thái khoai.</a:t>
              </a:r>
              <a:endParaRPr lang="en-US" altLang="en-US" sz="2000" b="1" dirty="0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9" name="Rectangle 40"/>
            <p:cNvSpPr/>
            <p:nvPr/>
          </p:nvSpPr>
          <p:spPr>
            <a:xfrm>
              <a:off x="4738" y="375"/>
              <a:ext cx="962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buNone/>
              </a:pPr>
              <a:r>
                <a:rPr lang="en-US" altLang="en-US" sz="2400" dirty="0">
                  <a:solidFill>
                    <a:srgbClr val="600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QHT – cặp QHT</a:t>
              </a:r>
              <a:endParaRPr lang="en-US" altLang="en-US" sz="2400" dirty="0">
                <a:solidFill>
                  <a:srgbClr val="60006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0" name="Rectangle 41"/>
            <p:cNvSpPr/>
            <p:nvPr/>
          </p:nvSpPr>
          <p:spPr>
            <a:xfrm>
              <a:off x="3454" y="375"/>
              <a:ext cx="1284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buNone/>
              </a:pPr>
              <a:r>
                <a:rPr lang="en-US" altLang="en-US" sz="2400" dirty="0">
                  <a:solidFill>
                    <a:srgbClr val="600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Vế câu chỉ kết quả</a:t>
              </a:r>
              <a:endParaRPr lang="en-US" altLang="en-US" sz="2400" dirty="0">
                <a:solidFill>
                  <a:srgbClr val="60006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1" name="Rectangle 42"/>
            <p:cNvSpPr/>
            <p:nvPr/>
          </p:nvSpPr>
          <p:spPr>
            <a:xfrm>
              <a:off x="2227" y="375"/>
              <a:ext cx="1227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buNone/>
              </a:pPr>
              <a:r>
                <a:rPr lang="en-US" altLang="en-US" sz="2400" dirty="0">
                  <a:solidFill>
                    <a:srgbClr val="600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Vế câu chỉ nguyên nhân</a:t>
              </a:r>
              <a:endParaRPr lang="en-US" altLang="en-US" sz="2400" dirty="0">
                <a:solidFill>
                  <a:srgbClr val="60006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2" name="Rectangle 43"/>
            <p:cNvSpPr/>
            <p:nvPr/>
          </p:nvSpPr>
          <p:spPr>
            <a:xfrm>
              <a:off x="30" y="375"/>
              <a:ext cx="2197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buNone/>
              </a:pPr>
              <a:r>
                <a:rPr lang="en-US" altLang="en-US" sz="2400" dirty="0">
                  <a:solidFill>
                    <a:srgbClr val="600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ghép</a:t>
              </a:r>
              <a:endParaRPr lang="en-US" altLang="en-US" sz="2400" dirty="0">
                <a:solidFill>
                  <a:srgbClr val="60006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3" name="Line 44"/>
            <p:cNvSpPr/>
            <p:nvPr/>
          </p:nvSpPr>
          <p:spPr>
            <a:xfrm>
              <a:off x="30" y="375"/>
              <a:ext cx="5670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4" name="Line 45"/>
            <p:cNvSpPr/>
            <p:nvPr/>
          </p:nvSpPr>
          <p:spPr>
            <a:xfrm>
              <a:off x="30" y="4176"/>
              <a:ext cx="5670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5" name="Line 46"/>
            <p:cNvSpPr/>
            <p:nvPr/>
          </p:nvSpPr>
          <p:spPr>
            <a:xfrm>
              <a:off x="30" y="375"/>
              <a:ext cx="0" cy="3801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6" name="Line 47"/>
            <p:cNvSpPr/>
            <p:nvPr/>
          </p:nvSpPr>
          <p:spPr>
            <a:xfrm>
              <a:off x="2227" y="375"/>
              <a:ext cx="0" cy="3801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7" name="Line 48"/>
            <p:cNvSpPr/>
            <p:nvPr/>
          </p:nvSpPr>
          <p:spPr>
            <a:xfrm>
              <a:off x="3454" y="375"/>
              <a:ext cx="0" cy="3801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8" name="Line 49"/>
            <p:cNvSpPr/>
            <p:nvPr/>
          </p:nvSpPr>
          <p:spPr>
            <a:xfrm>
              <a:off x="4738" y="375"/>
              <a:ext cx="0" cy="3801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79" name="Line 50"/>
            <p:cNvSpPr/>
            <p:nvPr/>
          </p:nvSpPr>
          <p:spPr>
            <a:xfrm>
              <a:off x="5700" y="375"/>
              <a:ext cx="0" cy="3801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0" name="Line 51"/>
            <p:cNvSpPr/>
            <p:nvPr/>
          </p:nvSpPr>
          <p:spPr>
            <a:xfrm>
              <a:off x="30" y="1193"/>
              <a:ext cx="567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1" name="Line 52"/>
            <p:cNvSpPr/>
            <p:nvPr/>
          </p:nvSpPr>
          <p:spPr>
            <a:xfrm>
              <a:off x="30" y="2139"/>
              <a:ext cx="567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82" name="Line 53"/>
            <p:cNvSpPr/>
            <p:nvPr/>
          </p:nvSpPr>
          <p:spPr>
            <a:xfrm>
              <a:off x="30" y="2759"/>
              <a:ext cx="567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95306" name="Line 74"/>
          <p:cNvSpPr/>
          <p:nvPr/>
        </p:nvSpPr>
        <p:spPr>
          <a:xfrm>
            <a:off x="3573463" y="4297363"/>
            <a:ext cx="5405437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5307" name="Text Box 75"/>
          <p:cNvSpPr txBox="1">
            <a:spLocks noChangeArrowheads="1"/>
          </p:cNvSpPr>
          <p:nvPr/>
        </p:nvSpPr>
        <p:spPr bwMode="auto">
          <a:xfrm>
            <a:off x="100013" y="74613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sz="2400" b="1" u="sng" kern="1200" cap="none" spc="0" normalizeH="0" baseline="0" noProof="0">
                <a:solidFill>
                  <a:srgbClr val="99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1:</a:t>
            </a:r>
          </a:p>
        </p:txBody>
      </p:sp>
      <p:sp>
        <p:nvSpPr>
          <p:cNvPr id="95345" name="Text Box 113"/>
          <p:cNvSpPr txBox="1"/>
          <p:nvPr/>
        </p:nvSpPr>
        <p:spPr>
          <a:xfrm>
            <a:off x="3498850" y="1531938"/>
            <a:ext cx="1752600" cy="706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bác mẹ tôi nghèo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54" name="Text Box 122"/>
          <p:cNvSpPr txBox="1"/>
          <p:nvPr/>
        </p:nvSpPr>
        <p:spPr>
          <a:xfrm>
            <a:off x="5486400" y="1517650"/>
            <a:ext cx="200977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phải băm bèo, thái khoai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55" name="Text Box 123"/>
          <p:cNvSpPr txBox="1"/>
          <p:nvPr/>
        </p:nvSpPr>
        <p:spPr>
          <a:xfrm>
            <a:off x="7404100" y="1527175"/>
            <a:ext cx="1752600" cy="706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Bởi chưng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nên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58" name="Text Box 126"/>
          <p:cNvSpPr txBox="1"/>
          <p:nvPr/>
        </p:nvSpPr>
        <p:spPr>
          <a:xfrm>
            <a:off x="3486150" y="2628900"/>
            <a:ext cx="2062163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nhà nghèo quá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59" name="Text Box 127"/>
          <p:cNvSpPr txBox="1"/>
          <p:nvPr/>
        </p:nvSpPr>
        <p:spPr>
          <a:xfrm>
            <a:off x="5451475" y="2592388"/>
            <a:ext cx="1981200" cy="401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chú phải bỏ học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60" name="Text Box 128"/>
          <p:cNvSpPr txBox="1"/>
          <p:nvPr/>
        </p:nvSpPr>
        <p:spPr>
          <a:xfrm>
            <a:off x="7940675" y="2609850"/>
            <a:ext cx="457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vì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62" name="Text Box 130"/>
          <p:cNvSpPr txBox="1"/>
          <p:nvPr/>
        </p:nvSpPr>
        <p:spPr>
          <a:xfrm>
            <a:off x="7937500" y="3467100"/>
            <a:ext cx="457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vì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63" name="Text Box 131"/>
          <p:cNvSpPr txBox="1"/>
          <p:nvPr/>
        </p:nvSpPr>
        <p:spPr>
          <a:xfrm>
            <a:off x="7953375" y="4386263"/>
            <a:ext cx="457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vì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64" name="Text Box 132"/>
          <p:cNvSpPr txBox="1"/>
          <p:nvPr/>
        </p:nvSpPr>
        <p:spPr>
          <a:xfrm>
            <a:off x="3517900" y="3281363"/>
            <a:ext cx="182880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phải đổ bao mồ hôi mới làm ra được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65" name="Text Box 133"/>
          <p:cNvSpPr txBox="1"/>
          <p:nvPr/>
        </p:nvSpPr>
        <p:spPr>
          <a:xfrm>
            <a:off x="3502025" y="4319588"/>
            <a:ext cx="17526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nó rất đắt và hiếm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66" name="Text Box 134"/>
          <p:cNvSpPr txBox="1"/>
          <p:nvPr/>
        </p:nvSpPr>
        <p:spPr>
          <a:xfrm>
            <a:off x="5451475" y="3371850"/>
            <a:ext cx="1981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Lúa gạo quý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367" name="Text Box 135"/>
          <p:cNvSpPr txBox="1"/>
          <p:nvPr/>
        </p:nvSpPr>
        <p:spPr>
          <a:xfrm>
            <a:off x="5483225" y="4322763"/>
            <a:ext cx="1981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Vàng cũng quý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5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5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5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5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9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9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5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5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9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9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07" grpId="0"/>
      <p:bldP spid="95345" grpId="0"/>
      <p:bldP spid="95354" grpId="0"/>
      <p:bldP spid="95355" grpId="0"/>
      <p:bldP spid="95358" grpId="0"/>
      <p:bldP spid="95359" grpId="0"/>
      <p:bldP spid="95360" grpId="0"/>
      <p:bldP spid="95362" grpId="0"/>
      <p:bldP spid="95363" grpId="0"/>
      <p:bldP spid="95364" grpId="0"/>
      <p:bldP spid="95365" grpId="0"/>
      <p:bldP spid="95366" grpId="0"/>
      <p:bldP spid="953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2" name="Text Box 6"/>
          <p:cNvSpPr txBox="1"/>
          <p:nvPr/>
        </p:nvSpPr>
        <p:spPr>
          <a:xfrm>
            <a:off x="76200" y="115888"/>
            <a:ext cx="8520113" cy="1339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3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2: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Từ một câu ghép đã dẫn ở b</a:t>
            </a:r>
            <a:r>
              <a:rPr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1, hãy tạo ra một câu ghép mới bằng cách thay đổi vị trí của các vế câu</a:t>
            </a:r>
            <a:endParaRPr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67" name="Text Box 11"/>
          <p:cNvSpPr txBox="1"/>
          <p:nvPr/>
        </p:nvSpPr>
        <p:spPr>
          <a:xfrm>
            <a:off x="609600" y="2052638"/>
            <a:ext cx="8686800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phải băm bèo thái khoai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bố mẹ tôi nghèo.</a:t>
            </a:r>
            <a:endParaRPr sz="2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66" name="Text Box 10"/>
          <p:cNvSpPr txBox="1"/>
          <p:nvPr/>
        </p:nvSpPr>
        <p:spPr>
          <a:xfrm>
            <a:off x="304800" y="1411288"/>
            <a:ext cx="8839200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Tôi phải băm bèo thái khoai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gia đình tôi nghèo.</a:t>
            </a:r>
            <a:endParaRPr sz="2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70" name="Text Box 14"/>
          <p:cNvSpPr txBox="1"/>
          <p:nvPr/>
        </p:nvSpPr>
        <p:spPr>
          <a:xfrm>
            <a:off x="457200" y="2686050"/>
            <a:ext cx="8686800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Chú phải bỏ học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</a:t>
            </a:r>
            <a:r>
              <a:rPr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nghèo quá.</a:t>
            </a:r>
            <a:endParaRPr sz="2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71" name="Text Box 15"/>
          <p:cNvSpPr txBox="1"/>
          <p:nvPr/>
        </p:nvSpPr>
        <p:spPr>
          <a:xfrm>
            <a:off x="457200" y="3086100"/>
            <a:ext cx="8686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 phải bỏ học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</a:t>
            </a:r>
            <a:r>
              <a:rPr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nghèo quá.</a:t>
            </a:r>
            <a:endParaRPr sz="2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72" name="Text Box 16"/>
          <p:cNvSpPr txBox="1"/>
          <p:nvPr/>
        </p:nvSpPr>
        <p:spPr>
          <a:xfrm>
            <a:off x="228600" y="3657600"/>
            <a:ext cx="8686800" cy="1292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người ta phải đổ bao mồ hôi mới l</a:t>
            </a:r>
            <a:r>
              <a:rPr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ra được lúa gạo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nó rất quý.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rất đắt v</a:t>
            </a:r>
            <a:r>
              <a:rPr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hiếm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cũng rất quý.</a:t>
            </a:r>
            <a:endParaRPr sz="2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2" grpId="0"/>
      <p:bldP spid="96267" grpId="0"/>
      <p:bldP spid="96266" grpId="0"/>
      <p:bldP spid="96270" grpId="0"/>
      <p:bldP spid="96271" grpId="0"/>
      <p:bldP spid="962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5" name="Text Box 5"/>
          <p:cNvSpPr txBox="1"/>
          <p:nvPr/>
        </p:nvSpPr>
        <p:spPr>
          <a:xfrm>
            <a:off x="311150" y="138113"/>
            <a:ext cx="8520113" cy="16430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20000"/>
              </a:lnSpc>
              <a:spcBef>
                <a:spcPct val="50000"/>
              </a:spcBef>
              <a:buNone/>
            </a:pPr>
            <a:r>
              <a:rPr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3: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Chọn quan hệ từ trong ngoặc đơn thích hợp với mỗi chỗ trống. Giải thích vì sao em chọn quan hệ từ ấy.</a:t>
            </a:r>
            <a:endParaRPr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286" name="Text Box 6"/>
          <p:cNvSpPr txBox="1"/>
          <p:nvPr/>
        </p:nvSpPr>
        <p:spPr>
          <a:xfrm>
            <a:off x="228600" y="2095500"/>
            <a:ext cx="8686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 </a:t>
            </a:r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thời tiết thuận nên lúa tốt.</a:t>
            </a:r>
            <a:endParaRPr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293" name="Text Box 13"/>
          <p:cNvSpPr txBox="1"/>
          <p:nvPr/>
        </p:nvSpPr>
        <p:spPr>
          <a:xfrm>
            <a:off x="228600" y="2914650"/>
            <a:ext cx="8686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 </a:t>
            </a:r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thời tiết không thuận nên lúa xấu.</a:t>
            </a:r>
            <a:endParaRPr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294" name="Text Box 14"/>
          <p:cNvSpPr txBox="1">
            <a:spLocks noChangeArrowheads="1"/>
          </p:cNvSpPr>
          <p:nvPr/>
        </p:nvSpPr>
        <p:spPr bwMode="auto">
          <a:xfrm>
            <a:off x="5562600" y="3486150"/>
            <a:ext cx="3429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14300" lvl="1" indent="0" algn="ctr" eaLnBrk="1" hangingPunct="1"/>
            <a:r>
              <a:rPr sz="2800" b="1" i="1" dirty="0">
                <a:solidFill>
                  <a:srgbClr val="CC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(tại, nhờ)</a:t>
            </a:r>
            <a:endParaRPr b="1" i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762000" y="2017713"/>
            <a:ext cx="1066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endParaRPr b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762000" y="2836863"/>
            <a:ext cx="990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14300" lvl="1" indent="0" algn="just" eaLnBrk="1" hangingPunct="1"/>
            <a:r>
              <a:rPr sz="28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endParaRPr b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  <p:bldP spid="97286" grpId="0"/>
      <p:bldP spid="97293" grpId="0"/>
      <p:bldP spid="97294" grpId="0"/>
      <p:bldP spid="97295" grpId="0"/>
      <p:bldP spid="9729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5&quot;/&gt;&lt;/object&gt;&lt;object type=&quot;3&quot; unique_id=&quot;10005&quot;&gt;&lt;property id=&quot;20148&quot; value=&quot;5&quot;/&gt;&lt;property id=&quot;20300&quot; value=&quot;Slide 2&quot;/&gt;&lt;property id=&quot;20307&quot; value=&quot;273&quot;/&gt;&lt;/object&gt;&lt;object type=&quot;3&quot; unique_id=&quot;10006&quot;&gt;&lt;property id=&quot;20148&quot; value=&quot;5&quot;/&gt;&lt;property id=&quot;20300&quot; value=&quot;Slide 3&quot;/&gt;&lt;property id=&quot;20307&quot; value=&quot;287&quot;/&gt;&lt;/object&gt;&lt;object type=&quot;3&quot; unique_id=&quot;10007&quot;&gt;&lt;property id=&quot;20148&quot; value=&quot;5&quot;/&gt;&lt;property id=&quot;20300&quot; value=&quot;Slide 4&quot;/&gt;&lt;property id=&quot;20307&quot; value=&quot;275&quot;/&gt;&lt;/object&gt;&lt;object type=&quot;3&quot; unique_id=&quot;10008&quot;&gt;&lt;property id=&quot;20148&quot; value=&quot;5&quot;/&gt;&lt;property id=&quot;20300&quot; value=&quot;Slide 5&quot;/&gt;&lt;property id=&quot;20307&quot; value=&quot;276&quot;/&gt;&lt;/object&gt;&lt;object type=&quot;3&quot; unique_id=&quot;10009&quot;&gt;&lt;property id=&quot;20148&quot; value=&quot;5&quot;/&gt;&lt;property id=&quot;20300&quot; value=&quot;Slide 6&quot;/&gt;&lt;property id=&quot;20307&quot; value=&quot;289&quot;/&gt;&lt;/object&gt;&lt;object type=&quot;3&quot; unique_id=&quot;10010&quot;&gt;&lt;property id=&quot;20148&quot; value=&quot;5&quot;/&gt;&lt;property id=&quot;20300&quot; value=&quot;Slide 7&quot;/&gt;&lt;property id=&quot;20307&quot; value=&quot;277&quot;/&gt;&lt;/object&gt;&lt;object type=&quot;3&quot; unique_id=&quot;10011&quot;&gt;&lt;property id=&quot;20148&quot; value=&quot;5&quot;/&gt;&lt;property id=&quot;20300&quot; value=&quot;Slide 8&quot;/&gt;&lt;property id=&quot;20307&quot; value=&quot;278&quot;/&gt;&lt;/object&gt;&lt;object type=&quot;3&quot; unique_id=&quot;10012&quot;&gt;&lt;property id=&quot;20148&quot; value=&quot;5&quot;/&gt;&lt;property id=&quot;20300&quot; value=&quot;Slide 9&quot;/&gt;&lt;property id=&quot;20307&quot; value=&quot;279&quot;/&gt;&lt;/object&gt;&lt;object type=&quot;3&quot; unique_id=&quot;10013&quot;&gt;&lt;property id=&quot;20148&quot; value=&quot;5&quot;/&gt;&lt;property id=&quot;20300&quot; value=&quot;Slide 10&quot;/&gt;&lt;property id=&quot;20307&quot; value=&quot;280&quot;/&gt;&lt;/object&gt;&lt;object type=&quot;3&quot; unique_id=&quot;10014&quot;&gt;&lt;property id=&quot;20148&quot; value=&quot;5&quot;/&gt;&lt;property id=&quot;20300&quot; value=&quot;Slide 11&quot;/&gt;&lt;property id=&quot;20307&quot; value=&quot;286&quot;/&gt;&lt;/object&gt;&lt;object type=&quot;3&quot; unique_id=&quot;10015&quot;&gt;&lt;property id=&quot;20148&quot; value=&quot;5&quot;/&gt;&lt;property id=&quot;20300&quot; value=&quot;Slide 12&quot;/&gt;&lt;property id=&quot;20307&quot; value=&quot;282&quot;/&gt;&lt;/object&gt;&lt;object type=&quot;3&quot; unique_id=&quot;10016&quot;&gt;&lt;property id=&quot;20148&quot; value=&quot;5&quot;/&gt;&lt;property id=&quot;20300&quot; value=&quot;Slide 13&quot;/&gt;&lt;property id=&quot;20307&quot; value=&quot;2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786</Words>
  <Application>Microsoft Office PowerPoint</Application>
  <PresentationFormat>On-screen Show (16:9)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2007-01-21T13:17:16Z</dcterms:created>
  <dcterms:modified xsi:type="dcterms:W3CDTF">2021-02-04T11:43:22Z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1033-11.2.0.9937</vt:lpwstr>
  </property>
</Properties>
</file>