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948E-8DA8-48AA-8894-A64CC7104A6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46C5-F80F-4CCA-9EAD-3BBD472F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325582" y="1906587"/>
            <a:ext cx="8229600" cy="3554797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Cơn giận lắng xuống. Tôi bắt đầu thấy hối hận. Chắc l</a:t>
            </a: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Cô- rét- ti không cố ý chạm v</a:t>
            </a: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khuỷu tay tôi thật. Tôi nhìn cậu, thấy vai áo cậu sứt chỉ, chắc vì cậu đã vác củi giúp mẹ. Bỗng nhiên, tôi muốn xin lỗi Cô- rét- ti, nhưng không đủ can đảm.   </a:t>
            </a:r>
          </a:p>
          <a:p>
            <a:pPr algn="just">
              <a:spcBef>
                <a:spcPct val="50000"/>
              </a:spcBef>
            </a:pPr>
            <a:r>
              <a:rPr lang="en-US" altLang="x-none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Theo A-mi-xi                                                  </a:t>
            </a:r>
            <a:endParaRPr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79230" y="1265239"/>
            <a:ext cx="91440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có lỗi?</a:t>
            </a:r>
            <a:endParaRPr lang="en-US" altLang="x-none" sz="32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41564" y="152402"/>
            <a:ext cx="91440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x-none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x-non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x-none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x-none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x-none"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2209800" y="662568"/>
            <a:ext cx="5181600" cy="58475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x-none" sz="32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x-none" sz="3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x-none" sz="32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5636" y="3352800"/>
            <a:ext cx="16417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5636" y="3810000"/>
            <a:ext cx="12607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564" y="3810000"/>
            <a:ext cx="1219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02682" y="3733800"/>
            <a:ext cx="8555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4648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1" y="2819400"/>
            <a:ext cx="17941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4191000"/>
            <a:ext cx="8555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TextEdit="1"/>
          </p:cNvSpPr>
          <p:nvPr/>
        </p:nvSpPr>
        <p:spPr>
          <a:xfrm>
            <a:off x="5181600" y="3581400"/>
            <a:ext cx="3733799" cy="524669"/>
          </a:xfrm>
          <a:prstGeom prst="rect">
            <a:avLst/>
          </a:prstGeom>
        </p:spPr>
        <p:txBody>
          <a:bodyPr wrap="none" lIns="91418" tIns="45709" rIns="91418" bIns="45709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3600" b="1" dirty="0" err="1">
                <a:ln w="12700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NI Chu viet tay" panose="03030302030807070C03" charset="0"/>
                <a:ea typeface="UNI Chu viet tay" panose="03030302030807070C03" charset="0"/>
              </a:rPr>
              <a:t>Viết</a:t>
            </a:r>
            <a:r>
              <a:rPr lang="en-US" sz="3600" b="1" dirty="0">
                <a:ln w="12700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NI Chu viet tay" panose="03030302030807070C03" charset="0"/>
                <a:ea typeface="UNI Chu viet tay" panose="03030302030807070C03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NI Chu viet tay" panose="03030302030807070C03" charset="0"/>
                <a:ea typeface="UNI Chu viet tay" panose="03030302030807070C03" charset="0"/>
              </a:rPr>
              <a:t>chính</a:t>
            </a:r>
            <a:r>
              <a:rPr lang="en-US" sz="3600" b="1" dirty="0">
                <a:ln w="12700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NI Chu viet tay" panose="03030302030807070C03" charset="0"/>
                <a:ea typeface="UNI Chu viet tay" panose="03030302030807070C03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990033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UNI Chu viet tay" panose="03030302030807070C03" charset="0"/>
                <a:ea typeface="UNI Chu viet tay" panose="03030302030807070C03" charset="0"/>
              </a:rPr>
              <a:t>tả</a:t>
            </a:r>
            <a:endParaRPr lang="en-US" sz="3600" b="1" dirty="0">
              <a:ln w="12700" cap="flat" cmpd="sng">
                <a:solidFill>
                  <a:srgbClr val="990033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UNI Chu viet tay" panose="03030302030807070C03" charset="0"/>
              <a:ea typeface="UNI Chu viet tay" panose="03030302030807070C03" charset="0"/>
            </a:endParaRPr>
          </a:p>
        </p:txBody>
      </p:sp>
      <p:pic>
        <p:nvPicPr>
          <p:cNvPr id="5" name="Picture 4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87" y="3608439"/>
            <a:ext cx="2314575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spcBef>
                <a:spcPct val="50000"/>
              </a:spcBef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              </a:t>
            </a:r>
            <a:b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</a:b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       </a:t>
            </a: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Chính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     </a:t>
            </a:r>
            <a:r>
              <a:rPr lang="en-US" altLang="x-none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lang="en-US" altLang="x-none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x-none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x-none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lang="en-US" altLang="x-none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lang="en-US" altLang="x-none" sz="40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altLang="x-none" sz="40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19200" y="434370"/>
            <a:ext cx="1600200" cy="7848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</a:t>
            </a:r>
            <a:r>
              <a:rPr lang="en-US" b="0" u="sng" dirty="0" err="1" smtClean="0"/>
              <a:t>Chỗ</a:t>
            </a:r>
            <a:r>
              <a:rPr lang="en-US" b="0" u="sng" dirty="0" smtClean="0"/>
              <a:t> </a:t>
            </a:r>
            <a:r>
              <a:rPr lang="en-US" b="0" u="sng" dirty="0" err="1"/>
              <a:t>sửa</a:t>
            </a:r>
            <a:r>
              <a:rPr lang="en-US" b="0" u="sng" dirty="0"/>
              <a:t> </a:t>
            </a:r>
            <a:r>
              <a:rPr lang="en-US" b="0" u="sng" dirty="0" smtClean="0"/>
              <a:t> </a:t>
            </a:r>
            <a:r>
              <a:rPr lang="en-US" b="0" u="sng" dirty="0" err="1" smtClean="0"/>
              <a:t>lỗi</a:t>
            </a:r>
            <a:endParaRPr lang="en-US" b="0" u="sng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</a:rPr>
              <a:t>   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09800" y="685800"/>
            <a:ext cx="0" cy="396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667000" y="685800"/>
            <a:ext cx="0" cy="396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14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325582" y="1906588"/>
            <a:ext cx="8229600" cy="4801292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Cơn giận lắng xuống. Tôi bắt đầu thấy hối hận. Chắc l</a:t>
            </a:r>
            <a:r>
              <a:rPr lang="en-US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Cô- rét- ti không cố ý chạm v</a:t>
            </a:r>
            <a:r>
              <a:rPr lang="en-US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khuỷu tay tôi thật. Tôi nhìn cậu, thấy vai áo cậu sứt chỉ, chắc vì cậu đã vác củi giúp mẹ. Bỗng nhiên, tôi muốn xin lỗi Cô- rét- ti, nhưng không đủ can đảm.   </a:t>
            </a:r>
          </a:p>
          <a:p>
            <a:pPr algn="just">
              <a:spcBef>
                <a:spcPct val="50000"/>
              </a:spcBef>
            </a:pPr>
            <a:r>
              <a:rPr lang="en-US" alt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Theo A-mi-xi                                                  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79230" y="1265239"/>
            <a:ext cx="91440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có lỗi?</a:t>
            </a:r>
            <a:endParaRPr lang="en-US" altLang="x-none" sz="32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564" y="152402"/>
            <a:ext cx="91440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x-none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x-none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x-none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x-none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x-none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2209800" y="662567"/>
            <a:ext cx="4038600" cy="58475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x-none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x-none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x-none" sz="32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266700" y="1600203"/>
            <a:ext cx="81534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u="sng" dirty="0"/>
              <a:t>Bài tập 2</a:t>
            </a:r>
            <a:r>
              <a:rPr lang="en-US" altLang="x-none" sz="3200" b="1" dirty="0"/>
              <a:t>. Tìm các từ ngữ chứa tiếng:</a:t>
            </a:r>
            <a:endParaRPr sz="3200" b="1" dirty="0"/>
          </a:p>
        </p:txBody>
      </p:sp>
      <p:sp>
        <p:nvSpPr>
          <p:cNvPr id="5" name="Text Box 6"/>
          <p:cNvSpPr txBox="1"/>
          <p:nvPr/>
        </p:nvSpPr>
        <p:spPr>
          <a:xfrm>
            <a:off x="481445" y="2488410"/>
            <a:ext cx="8077200" cy="5847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009900"/>
                </a:solidFill>
              </a:rPr>
              <a:t>a) Có vần</a:t>
            </a:r>
            <a:r>
              <a:rPr lang="en-US" altLang="x-none" sz="3200" b="1" dirty="0">
                <a:solidFill>
                  <a:srgbClr val="CC0000"/>
                </a:solidFill>
              </a:rPr>
              <a:t> </a:t>
            </a:r>
            <a:r>
              <a:rPr lang="en-US" altLang="x-none" sz="3200" b="1" i="1" dirty="0">
                <a:solidFill>
                  <a:srgbClr val="CC0000"/>
                </a:solidFill>
              </a:rPr>
              <a:t>uêch</a:t>
            </a:r>
            <a:r>
              <a:rPr lang="en-US" altLang="x-none" sz="3200" b="1" dirty="0">
                <a:solidFill>
                  <a:srgbClr val="CC0000"/>
                </a:solidFill>
              </a:rPr>
              <a:t>:     </a:t>
            </a:r>
            <a:r>
              <a:rPr lang="en-US" altLang="x-none" sz="3200" b="1" dirty="0">
                <a:solidFill>
                  <a:srgbClr val="009900"/>
                </a:solidFill>
              </a:rPr>
              <a:t>ví dụ: ng</a:t>
            </a:r>
            <a:r>
              <a:rPr lang="en-US" altLang="x-none" sz="3200" b="1" i="1" dirty="0">
                <a:solidFill>
                  <a:srgbClr val="CC0000"/>
                </a:solidFill>
              </a:rPr>
              <a:t>uệch</a:t>
            </a:r>
            <a:r>
              <a:rPr lang="en-US" altLang="x-none" sz="3200" b="1" dirty="0">
                <a:solidFill>
                  <a:srgbClr val="009900"/>
                </a:solidFill>
              </a:rPr>
              <a:t> ngoạc</a:t>
            </a:r>
            <a:endParaRPr sz="3200" b="1" dirty="0">
              <a:solidFill>
                <a:srgbClr val="CC0000"/>
              </a:solidFill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550718" y="4556127"/>
            <a:ext cx="8229600" cy="5847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dirty="0">
                <a:solidFill>
                  <a:srgbClr val="009900"/>
                </a:solidFill>
              </a:rPr>
              <a:t>b) Có vần </a:t>
            </a:r>
            <a:r>
              <a:rPr lang="en-US" altLang="x-none" sz="3200" b="1" i="1" dirty="0">
                <a:solidFill>
                  <a:srgbClr val="CC0000"/>
                </a:solidFill>
              </a:rPr>
              <a:t>uyu:     </a:t>
            </a:r>
            <a:r>
              <a:rPr lang="en-US" altLang="x-none" sz="3200" b="1" dirty="0">
                <a:solidFill>
                  <a:srgbClr val="009900"/>
                </a:solidFill>
              </a:rPr>
              <a:t>ví dụ: ngã</a:t>
            </a:r>
            <a:r>
              <a:rPr lang="en-US" altLang="x-none" sz="3200" b="1" i="1" dirty="0">
                <a:solidFill>
                  <a:srgbClr val="009900"/>
                </a:solidFill>
              </a:rPr>
              <a:t> </a:t>
            </a:r>
            <a:r>
              <a:rPr lang="en-US" altLang="x-none" sz="3200" b="1" dirty="0">
                <a:solidFill>
                  <a:srgbClr val="009900"/>
                </a:solidFill>
              </a:rPr>
              <a:t>kh</a:t>
            </a:r>
            <a:r>
              <a:rPr lang="en-US" altLang="x-none" sz="3200" b="1" i="1" dirty="0">
                <a:solidFill>
                  <a:srgbClr val="CC0000"/>
                </a:solidFill>
              </a:rPr>
              <a:t>uỵu</a:t>
            </a:r>
            <a:endParaRPr sz="3200" b="1" i="1" dirty="0">
              <a:solidFill>
                <a:srgbClr val="CC0000"/>
              </a:solidFill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204355" y="3276601"/>
            <a:ext cx="8763000" cy="10771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uệch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ngoạc,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bộc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uệch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uệch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toạc, kh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uếch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khoác,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uếch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 hoác,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3200" b="1" i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2"/>
          <p:cNvSpPr txBox="1"/>
          <p:nvPr/>
        </p:nvSpPr>
        <p:spPr>
          <a:xfrm>
            <a:off x="294411" y="5444838"/>
            <a:ext cx="8555037" cy="5847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x-non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uỷu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uỵu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khúc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x-none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uỷu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x-none" sz="32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3200" b="1" i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WordArt 16"/>
          <p:cNvSpPr>
            <a:spLocks noTextEdit="1"/>
          </p:cNvSpPr>
          <p:nvPr/>
        </p:nvSpPr>
        <p:spPr>
          <a:xfrm>
            <a:off x="1295400" y="533400"/>
            <a:ext cx="6096000" cy="609600"/>
          </a:xfrm>
          <a:prstGeom prst="rect">
            <a:avLst/>
          </a:prstGeom>
        </p:spPr>
        <p:txBody>
          <a:bodyPr wrap="none" lIns="91418" tIns="45709" rIns="91418" bIns="45709" fromWordArt="1">
            <a:prstTxWarp prst="textCascadeUp">
              <a:avLst>
                <a:gd name="adj" fmla="val 44444"/>
              </a:avLst>
            </a:prstTxWarp>
            <a:normAutofit lnSpcReduction="10000"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3600" b="1" dirty="0"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956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412750" y="609601"/>
            <a:ext cx="8229600" cy="99092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800" b="1"/>
              <a:t>(3). </a:t>
            </a:r>
            <a:r>
              <a:rPr lang="en-US" altLang="x-none" sz="2800" b="1" dirty="0" err="1"/>
              <a:t>Chọn</a:t>
            </a:r>
            <a:r>
              <a:rPr lang="en-US" altLang="x-none" sz="2800" b="1" dirty="0"/>
              <a:t> chữ nào trong ngoặc đơn để điền vào chỗ trống:</a:t>
            </a:r>
            <a:endParaRPr sz="2800" b="1" dirty="0"/>
          </a:p>
        </p:txBody>
      </p:sp>
      <p:sp>
        <p:nvSpPr>
          <p:cNvPr id="23" name="Text Box 6"/>
          <p:cNvSpPr txBox="1"/>
          <p:nvPr/>
        </p:nvSpPr>
        <p:spPr>
          <a:xfrm>
            <a:off x="196405" y="1509429"/>
            <a:ext cx="7848600" cy="5847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dirty="0"/>
              <a:t>b) – ( </a:t>
            </a:r>
            <a:r>
              <a:rPr lang="en-US" altLang="x-none" sz="3200" b="1" dirty="0" err="1"/>
              <a:t>căn</a:t>
            </a:r>
            <a:r>
              <a:rPr lang="en-US" altLang="x-none" sz="3200" b="1" dirty="0"/>
              <a:t>, </a:t>
            </a:r>
            <a:r>
              <a:rPr lang="en-US" altLang="x-none" sz="3200" b="1" dirty="0" err="1"/>
              <a:t>căng</a:t>
            </a:r>
            <a:r>
              <a:rPr lang="en-US" altLang="x-none" sz="3200" b="1" dirty="0"/>
              <a:t>): </a:t>
            </a:r>
            <a:r>
              <a:rPr lang="en-US" altLang="x-none" sz="3200" b="1" dirty="0" err="1"/>
              <a:t>kiêu</a:t>
            </a:r>
            <a:r>
              <a:rPr lang="en-US" altLang="x-none" sz="3200" b="1" dirty="0"/>
              <a:t> ………,  …… </a:t>
            </a:r>
            <a:r>
              <a:rPr lang="en-US" altLang="x-none" sz="3200" b="1" dirty="0" err="1"/>
              <a:t>dặn</a:t>
            </a:r>
            <a:endParaRPr sz="3200" b="1" dirty="0"/>
          </a:p>
        </p:txBody>
      </p:sp>
      <p:sp>
        <p:nvSpPr>
          <p:cNvPr id="24" name="Text Box 7"/>
          <p:cNvSpPr txBox="1"/>
          <p:nvPr/>
        </p:nvSpPr>
        <p:spPr>
          <a:xfrm>
            <a:off x="636575" y="2359320"/>
            <a:ext cx="8312583" cy="5847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dirty="0"/>
              <a:t>– ( </a:t>
            </a:r>
            <a:r>
              <a:rPr lang="en-US" altLang="x-none" sz="3200" b="1" dirty="0" err="1"/>
              <a:t>nhằn</a:t>
            </a:r>
            <a:r>
              <a:rPr lang="en-US" altLang="x-none" sz="3200" b="1" dirty="0"/>
              <a:t>, </a:t>
            </a:r>
            <a:r>
              <a:rPr lang="en-US" altLang="x-none" sz="3200" b="1" dirty="0" err="1"/>
              <a:t>nhằng</a:t>
            </a:r>
            <a:r>
              <a:rPr lang="en-US" altLang="x-none" sz="3200" b="1" dirty="0"/>
              <a:t>): </a:t>
            </a:r>
            <a:r>
              <a:rPr lang="en-US" altLang="x-none" sz="3200" b="1" dirty="0" err="1"/>
              <a:t>nhọc</a:t>
            </a:r>
            <a:r>
              <a:rPr lang="en-US" altLang="x-none" sz="3200" b="1" dirty="0"/>
              <a:t>  ……..  ,</a:t>
            </a:r>
            <a:r>
              <a:rPr lang="en-US" altLang="x-none" sz="3200" b="1" dirty="0" err="1"/>
              <a:t>lằng</a:t>
            </a:r>
            <a:r>
              <a:rPr lang="en-US" altLang="x-none" sz="3200" b="1" dirty="0"/>
              <a:t>…..  </a:t>
            </a:r>
            <a:endParaRPr sz="3200" b="1" dirty="0"/>
          </a:p>
        </p:txBody>
      </p:sp>
      <p:sp>
        <p:nvSpPr>
          <p:cNvPr id="25" name="Text Box 7"/>
          <p:cNvSpPr txBox="1"/>
          <p:nvPr/>
        </p:nvSpPr>
        <p:spPr>
          <a:xfrm>
            <a:off x="663274" y="3222918"/>
            <a:ext cx="7696200" cy="5847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dirty="0"/>
              <a:t>– ( </a:t>
            </a:r>
            <a:r>
              <a:rPr lang="en-US" altLang="x-none" sz="3200" b="1" dirty="0" err="1"/>
              <a:t>vắn</a:t>
            </a:r>
            <a:r>
              <a:rPr lang="en-US" altLang="x-none" sz="3200" b="1" dirty="0"/>
              <a:t>, </a:t>
            </a:r>
            <a:r>
              <a:rPr lang="en-US" altLang="x-none" sz="3200" b="1" dirty="0" err="1"/>
              <a:t>vắng</a:t>
            </a:r>
            <a:r>
              <a:rPr lang="en-US" altLang="x-none" sz="3200" b="1" dirty="0"/>
              <a:t>): …..    </a:t>
            </a:r>
            <a:r>
              <a:rPr lang="en-US" altLang="x-none" sz="3200" b="1" dirty="0" err="1"/>
              <a:t>mặt</a:t>
            </a:r>
            <a:r>
              <a:rPr lang="en-US" altLang="x-none" sz="3200" b="1" dirty="0"/>
              <a:t>   ,    …..  </a:t>
            </a:r>
            <a:r>
              <a:rPr lang="en-US" altLang="x-none" sz="3200" b="1" dirty="0" err="1"/>
              <a:t>tắt</a:t>
            </a:r>
            <a:endParaRPr sz="3200" b="1" dirty="0"/>
          </a:p>
        </p:txBody>
      </p:sp>
      <p:sp>
        <p:nvSpPr>
          <p:cNvPr id="26" name="Text Box 14"/>
          <p:cNvSpPr txBox="1"/>
          <p:nvPr/>
        </p:nvSpPr>
        <p:spPr>
          <a:xfrm>
            <a:off x="4481356" y="1447802"/>
            <a:ext cx="12192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 err="1">
                <a:solidFill>
                  <a:srgbClr val="CC0000"/>
                </a:solidFill>
              </a:rPr>
              <a:t>căng</a:t>
            </a:r>
            <a:r>
              <a:rPr lang="en-US" altLang="x-none" sz="3200" b="1" i="1" dirty="0">
                <a:solidFill>
                  <a:srgbClr val="CC0000"/>
                </a:solidFill>
              </a:rPr>
              <a:t> </a:t>
            </a:r>
            <a:endParaRPr sz="3200" b="1" i="1" dirty="0">
              <a:solidFill>
                <a:srgbClr val="CC0000"/>
              </a:solidFill>
            </a:endParaRPr>
          </a:p>
        </p:txBody>
      </p:sp>
      <p:sp>
        <p:nvSpPr>
          <p:cNvPr id="27" name="Text Box 14"/>
          <p:cNvSpPr txBox="1"/>
          <p:nvPr/>
        </p:nvSpPr>
        <p:spPr>
          <a:xfrm>
            <a:off x="5901158" y="1504667"/>
            <a:ext cx="1219200" cy="584753"/>
          </a:xfrm>
          <a:prstGeom prst="rect">
            <a:avLst/>
          </a:prstGeom>
          <a:noFill/>
          <a:ln w="9525">
            <a:noFill/>
          </a:ln>
        </p:spPr>
        <p:txBody>
          <a:bodyPr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 err="1">
                <a:solidFill>
                  <a:srgbClr val="CC0000"/>
                </a:solidFill>
              </a:rPr>
              <a:t>căn</a:t>
            </a:r>
            <a:r>
              <a:rPr lang="en-US" altLang="x-none" sz="3200" b="1" i="1" dirty="0">
                <a:solidFill>
                  <a:srgbClr val="CC0000"/>
                </a:solidFill>
              </a:rPr>
              <a:t> </a:t>
            </a:r>
            <a:endParaRPr sz="3200" b="1" i="1" dirty="0">
              <a:solidFill>
                <a:srgbClr val="CC0000"/>
              </a:solidFill>
            </a:endParaRPr>
          </a:p>
        </p:txBody>
      </p:sp>
      <p:sp>
        <p:nvSpPr>
          <p:cNvPr id="28" name="Text Box 14"/>
          <p:cNvSpPr txBox="1"/>
          <p:nvPr/>
        </p:nvSpPr>
        <p:spPr>
          <a:xfrm>
            <a:off x="5135264" y="2301609"/>
            <a:ext cx="1589233" cy="58475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 err="1">
                <a:solidFill>
                  <a:srgbClr val="CC0000"/>
                </a:solidFill>
              </a:rPr>
              <a:t>nhằn</a:t>
            </a:r>
            <a:r>
              <a:rPr lang="en-US" altLang="x-none" sz="3200" b="1" i="1" dirty="0">
                <a:solidFill>
                  <a:srgbClr val="CC0000"/>
                </a:solidFill>
              </a:rPr>
              <a:t>  </a:t>
            </a:r>
            <a:endParaRPr sz="3200" b="1" i="1" dirty="0">
              <a:solidFill>
                <a:srgbClr val="CC0000"/>
              </a:solidFill>
            </a:endParaRPr>
          </a:p>
        </p:txBody>
      </p:sp>
      <p:sp>
        <p:nvSpPr>
          <p:cNvPr id="29" name="Text Box 14"/>
          <p:cNvSpPr txBox="1"/>
          <p:nvPr/>
        </p:nvSpPr>
        <p:spPr>
          <a:xfrm>
            <a:off x="7525459" y="2301608"/>
            <a:ext cx="1589233" cy="58475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 err="1">
                <a:solidFill>
                  <a:srgbClr val="CC0000"/>
                </a:solidFill>
              </a:rPr>
              <a:t>nhằng</a:t>
            </a:r>
            <a:r>
              <a:rPr lang="en-US" altLang="x-none" sz="3200" b="1" i="1" dirty="0">
                <a:solidFill>
                  <a:srgbClr val="CC0000"/>
                </a:solidFill>
              </a:rPr>
              <a:t>  </a:t>
            </a:r>
            <a:endParaRPr sz="3200" b="1" i="1" dirty="0">
              <a:solidFill>
                <a:srgbClr val="CC0000"/>
              </a:solidFill>
            </a:endParaRPr>
          </a:p>
        </p:txBody>
      </p:sp>
      <p:sp>
        <p:nvSpPr>
          <p:cNvPr id="30" name="Text Box 14"/>
          <p:cNvSpPr txBox="1"/>
          <p:nvPr/>
        </p:nvSpPr>
        <p:spPr>
          <a:xfrm>
            <a:off x="3501724" y="3222343"/>
            <a:ext cx="1589233" cy="58475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 err="1">
                <a:solidFill>
                  <a:srgbClr val="CC0000"/>
                </a:solidFill>
              </a:rPr>
              <a:t>vắng</a:t>
            </a:r>
            <a:r>
              <a:rPr lang="en-US" altLang="x-none" sz="3200" b="1" i="1" dirty="0">
                <a:solidFill>
                  <a:srgbClr val="CC0000"/>
                </a:solidFill>
              </a:rPr>
              <a:t>  </a:t>
            </a:r>
            <a:endParaRPr sz="3200" b="1" i="1" dirty="0">
              <a:solidFill>
                <a:srgbClr val="CC0000"/>
              </a:solidFill>
            </a:endParaRPr>
          </a:p>
        </p:txBody>
      </p:sp>
      <p:sp>
        <p:nvSpPr>
          <p:cNvPr id="31" name="Text Box 14"/>
          <p:cNvSpPr txBox="1"/>
          <p:nvPr/>
        </p:nvSpPr>
        <p:spPr>
          <a:xfrm>
            <a:off x="5997851" y="3222342"/>
            <a:ext cx="1025814" cy="58475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>
            <a:spAutoFit/>
          </a:bodyPr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i="1" dirty="0" err="1">
                <a:solidFill>
                  <a:srgbClr val="CC0000"/>
                </a:solidFill>
              </a:rPr>
              <a:t>vắn</a:t>
            </a:r>
            <a:r>
              <a:rPr lang="en-US" altLang="x-none" sz="3200" b="1" i="1" dirty="0">
                <a:solidFill>
                  <a:srgbClr val="CC0000"/>
                </a:solidFill>
              </a:rPr>
              <a:t>  </a:t>
            </a:r>
            <a:endParaRPr sz="32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1321"/>
          <p:cNvSpPr>
            <a:spLocks noTextEdit="1"/>
          </p:cNvSpPr>
          <p:nvPr/>
        </p:nvSpPr>
        <p:spPr>
          <a:xfrm>
            <a:off x="914400" y="1524000"/>
            <a:ext cx="7239000" cy="3810000"/>
          </a:xfrm>
          <a:prstGeom prst="rect">
            <a:avLst/>
          </a:prstGeom>
        </p:spPr>
        <p:txBody>
          <a:bodyPr wrap="none" lIns="91418" tIns="45709" rIns="91418" bIns="45709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1565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272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                       Chính tả:        Ai có lỗi?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HUNGPHAT</cp:lastModifiedBy>
  <cp:revision>24</cp:revision>
  <dcterms:created xsi:type="dcterms:W3CDTF">2021-09-10T12:43:08Z</dcterms:created>
  <dcterms:modified xsi:type="dcterms:W3CDTF">2021-10-06T06:28:11Z</dcterms:modified>
</cp:coreProperties>
</file>