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30"/>
  </p:notesMasterIdLst>
  <p:sldIdLst>
    <p:sldId id="273" r:id="rId4"/>
    <p:sldId id="308" r:id="rId5"/>
    <p:sldId id="316" r:id="rId6"/>
    <p:sldId id="317" r:id="rId7"/>
    <p:sldId id="318" r:id="rId8"/>
    <p:sldId id="283" r:id="rId9"/>
    <p:sldId id="321" r:id="rId10"/>
    <p:sldId id="323" r:id="rId11"/>
    <p:sldId id="322" r:id="rId12"/>
    <p:sldId id="340" r:id="rId13"/>
    <p:sldId id="341" r:id="rId14"/>
    <p:sldId id="326" r:id="rId15"/>
    <p:sldId id="325" r:id="rId16"/>
    <p:sldId id="342" r:id="rId17"/>
    <p:sldId id="343" r:id="rId18"/>
    <p:sldId id="327" r:id="rId19"/>
    <p:sldId id="344" r:id="rId20"/>
    <p:sldId id="332" r:id="rId21"/>
    <p:sldId id="339" r:id="rId22"/>
    <p:sldId id="338" r:id="rId23"/>
    <p:sldId id="337" r:id="rId24"/>
    <p:sldId id="336" r:id="rId25"/>
    <p:sldId id="335" r:id="rId26"/>
    <p:sldId id="334" r:id="rId27"/>
    <p:sldId id="313" r:id="rId28"/>
    <p:sldId id="31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2621-23B7-4D0D-91D8-3469CBD588A4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22246-09CD-4B67-B34D-F7BCBA5D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22246-09CD-4B67-B34D-F7BCBA5D69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5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0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3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9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1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7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45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50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5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5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98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0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0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0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3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3415-4068-4EF0-802C-A89A2F447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AA56C-DBB6-4E81-B538-A095C059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D:\Documents%20and%20Settings\user\My%20Documents\Downloads\Music\24437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gif"/><Relationship Id="rId10" Type="http://schemas.openxmlformats.org/officeDocument/2006/relationships/image" Target="../media/image5.png"/><Relationship Id="rId4" Type="http://schemas.openxmlformats.org/officeDocument/2006/relationships/image" Target="../media/image1.gif"/><Relationship Id="rId9" Type="http://schemas.openxmlformats.org/officeDocument/2006/relationships/audio" Target="../media/audio2.wav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slide" Target="slide18.xml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4.xml"/><Relationship Id="rId7" Type="http://schemas.openxmlformats.org/officeDocument/2006/relationships/image" Target="../media/image32.gif"/><Relationship Id="rId12" Type="http://schemas.openxmlformats.org/officeDocument/2006/relationships/image" Target="../media/image35.png"/><Relationship Id="rId17" Type="http://schemas.openxmlformats.org/officeDocument/2006/relationships/slide" Target="slide22.xml"/><Relationship Id="rId2" Type="http://schemas.openxmlformats.org/officeDocument/2006/relationships/audio" Target="../media/media1.wav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microsoft.com/office/2007/relationships/media" Target="../media/media1.wav"/><Relationship Id="rId6" Type="http://schemas.openxmlformats.org/officeDocument/2006/relationships/image" Target="../media/image31.gif"/><Relationship Id="rId11" Type="http://schemas.openxmlformats.org/officeDocument/2006/relationships/slide" Target="slide20.xml"/><Relationship Id="rId24" Type="http://schemas.openxmlformats.org/officeDocument/2006/relationships/image" Target="../media/image42.gif"/><Relationship Id="rId5" Type="http://schemas.openxmlformats.org/officeDocument/2006/relationships/image" Target="../media/image30.gif"/><Relationship Id="rId15" Type="http://schemas.openxmlformats.org/officeDocument/2006/relationships/slide" Target="slide21.xml"/><Relationship Id="rId23" Type="http://schemas.openxmlformats.org/officeDocument/2006/relationships/image" Target="../media/image41.png"/><Relationship Id="rId10" Type="http://schemas.openxmlformats.org/officeDocument/2006/relationships/image" Target="../media/image34.png"/><Relationship Id="rId19" Type="http://schemas.openxmlformats.org/officeDocument/2006/relationships/slide" Target="slide23.xml"/><Relationship Id="rId4" Type="http://schemas.openxmlformats.org/officeDocument/2006/relationships/image" Target="../media/image29.png"/><Relationship Id="rId9" Type="http://schemas.openxmlformats.org/officeDocument/2006/relationships/slide" Target="slide19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slide" Target="slide16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slide" Target="slide16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gif"/><Relationship Id="rId7" Type="http://schemas.openxmlformats.org/officeDocument/2006/relationships/slide" Target="slide2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2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slide" Target="slide16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16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2.gif"/><Relationship Id="rId7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2.gif"/><Relationship Id="rId7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dedd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2443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2411760" y="3094038"/>
            <a:ext cx="4680520" cy="1127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vi-VN" sz="44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2" descr="ENTER1">
            <a:hlinkClick r:id="rId8" action="ppaction://hlinksldjump">
              <a:snd r:embed="rId9" name="push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Flwr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Flwr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XLIGHT~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97650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WordArt 21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96413" y="5949950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7200" kern="10" spc="-720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blipFill dpi="0" rotWithShape="1">
                  <a:blip r:embed="rId1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cs typeface="Arial" panose="020B0604020202020204" pitchFamily="34" charset="0"/>
              </a:rPr>
              <a:t>!!!!!!!!!!!!!</a:t>
            </a:r>
          </a:p>
        </p:txBody>
      </p:sp>
    </p:spTree>
    <p:extLst>
      <p:ext uri="{BB962C8B-B14F-4D97-AF65-F5344CB8AC3E}">
        <p14:creationId xmlns:p14="http://schemas.microsoft.com/office/powerpoint/2010/main" val="33504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654" y="87015"/>
            <a:ext cx="8839200" cy="519971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5: CHỌN KIỂU CHỮ, CĂN LỀ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312" y="735087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" y="1628800"/>
            <a:ext cx="8076128" cy="3096344"/>
          </a:xfrm>
        </p:spPr>
      </p:pic>
      <p:cxnSp>
        <p:nvCxnSpPr>
          <p:cNvPr id="12" name="Straight Arrow Connector 11"/>
          <p:cNvCxnSpPr>
            <a:stCxn id="19" idx="0"/>
          </p:cNvCxnSpPr>
          <p:nvPr/>
        </p:nvCxnSpPr>
        <p:spPr>
          <a:xfrm flipH="1" flipV="1">
            <a:off x="899592" y="4653136"/>
            <a:ext cx="2650609" cy="12258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91880" y="4653136"/>
            <a:ext cx="3240360" cy="12258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43808" y="5879013"/>
            <a:ext cx="141278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Ctrl</a:t>
            </a:r>
            <a:endParaRPr lang="en-US" sz="3600" b="1" dirty="0"/>
          </a:p>
        </p:txBody>
      </p:sp>
      <p:sp>
        <p:nvSpPr>
          <p:cNvPr id="22" name="Rectangle 21"/>
          <p:cNvSpPr/>
          <p:nvPr/>
        </p:nvSpPr>
        <p:spPr>
          <a:xfrm>
            <a:off x="3923928" y="3573016"/>
            <a:ext cx="60132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4008" y="2420888"/>
            <a:ext cx="5760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20072" y="2420888"/>
            <a:ext cx="5760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152401"/>
            <a:ext cx="8030308" cy="523160"/>
          </a:xfrm>
          <a:prstGeom prst="rect">
            <a:avLst/>
          </a:prstGeom>
        </p:spPr>
        <p:txBody>
          <a:bodyPr wrap="square" lIns="91379" tIns="45690" rIns="91379" bIns="4569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385" y="1828796"/>
            <a:ext cx="779584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1348154" y="2209796"/>
            <a:ext cx="586154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90" rIns="91379" bIns="456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6154" y="790578"/>
            <a:ext cx="8206154" cy="892491"/>
          </a:xfrm>
          <a:prstGeom prst="rect">
            <a:avLst/>
          </a:prstGeom>
          <a:noFill/>
        </p:spPr>
        <p:txBody>
          <a:bodyPr wrap="square" lIns="91379" tIns="45690" rIns="91379" bIns="45690" rtlCol="0" anchor="ctr">
            <a:spAutoFit/>
          </a:bodyPr>
          <a:lstStyle/>
          <a:p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Word.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978771" y="3428996"/>
            <a:ext cx="234462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90" rIns="91379" bIns="456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6564924" y="3428996"/>
            <a:ext cx="234462" cy="3810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90" rIns="91379" bIns="456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6858001" y="3428996"/>
            <a:ext cx="234462" cy="381000"/>
          </a:xfrm>
          <a:prstGeom prst="rect">
            <a:avLst/>
          </a:prstGeom>
          <a:noFill/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90" rIns="91379" bIns="456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271847" y="3428996"/>
            <a:ext cx="234462" cy="381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90" rIns="91379" bIns="4569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275389" y="3809996"/>
            <a:ext cx="1465385" cy="1524000"/>
            <a:chOff x="6858000" y="4267200"/>
            <a:chExt cx="1905000" cy="1524000"/>
          </a:xfrm>
        </p:grpSpPr>
        <p:sp>
          <p:nvSpPr>
            <p:cNvPr id="24" name="Rounded Rectangle 23"/>
            <p:cNvSpPr/>
            <p:nvPr/>
          </p:nvSpPr>
          <p:spPr>
            <a:xfrm>
              <a:off x="6858000" y="5105400"/>
              <a:ext cx="19050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Căn lề trái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7506494" y="4685506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 bwMode="auto">
          <a:xfrm>
            <a:off x="5920155" y="3352796"/>
            <a:ext cx="1230923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90" rIns="91379" bIns="4569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568466" y="3809996"/>
            <a:ext cx="1465385" cy="1524000"/>
            <a:chOff x="6858000" y="4267200"/>
            <a:chExt cx="1905000" cy="1524000"/>
          </a:xfrm>
        </p:grpSpPr>
        <p:sp>
          <p:nvSpPr>
            <p:cNvPr id="33" name="Rounded Rectangle 32"/>
            <p:cNvSpPr/>
            <p:nvPr/>
          </p:nvSpPr>
          <p:spPr>
            <a:xfrm>
              <a:off x="6858000" y="5105400"/>
              <a:ext cx="19050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Căn giữa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7506494" y="4685506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861543" y="3809996"/>
            <a:ext cx="1465385" cy="1524000"/>
            <a:chOff x="6858000" y="4267200"/>
            <a:chExt cx="1905000" cy="1524000"/>
          </a:xfrm>
        </p:grpSpPr>
        <p:sp>
          <p:nvSpPr>
            <p:cNvPr id="36" name="Rounded Rectangle 35"/>
            <p:cNvSpPr/>
            <p:nvPr/>
          </p:nvSpPr>
          <p:spPr>
            <a:xfrm>
              <a:off x="6858000" y="5105400"/>
              <a:ext cx="19050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Căn lề phải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7506494" y="4685506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685697" y="3809996"/>
            <a:ext cx="2227385" cy="1524000"/>
            <a:chOff x="6248400" y="4267200"/>
            <a:chExt cx="2895600" cy="1524000"/>
          </a:xfrm>
        </p:grpSpPr>
        <p:sp>
          <p:nvSpPr>
            <p:cNvPr id="39" name="Rounded Rectangle 38"/>
            <p:cNvSpPr/>
            <p:nvPr/>
          </p:nvSpPr>
          <p:spPr>
            <a:xfrm>
              <a:off x="6248400" y="5105400"/>
              <a:ext cx="2895600" cy="6858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/>
                <a:t>Căn đều hai bên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7506494" y="4685506"/>
              <a:ext cx="838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-634271" y="5617266"/>
            <a:ext cx="2344615" cy="492382"/>
          </a:xfrm>
          <a:prstGeom prst="rect">
            <a:avLst/>
          </a:prstGeom>
          <a:noFill/>
        </p:spPr>
        <p:txBody>
          <a:bodyPr wrap="square" lIns="91379" tIns="45690" rIns="91379" bIns="456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an"/>
              </a:rPr>
              <a:t>Lưu</a:t>
            </a:r>
            <a:r>
              <a:rPr lang="en-US" sz="2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an"/>
              </a:rPr>
              <a:t> </a:t>
            </a:r>
            <a:r>
              <a:rPr lang="en-US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an"/>
              </a:rPr>
              <a:t>ý:</a:t>
            </a:r>
            <a:endParaRPr lang="en-US" sz="2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an"/>
            </a:endParaRPr>
          </a:p>
        </p:txBody>
      </p:sp>
      <p:sp>
        <p:nvSpPr>
          <p:cNvPr id="42" name="Title 7"/>
          <p:cNvSpPr>
            <a:spLocks noGrp="1"/>
          </p:cNvSpPr>
          <p:nvPr>
            <p:ph type="title"/>
          </p:nvPr>
        </p:nvSpPr>
        <p:spPr>
          <a:xfrm>
            <a:off x="234462" y="5181600"/>
            <a:ext cx="8909538" cy="19050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0000CC"/>
                </a:solidFill>
                <a:latin typeface="Time new roman"/>
              </a:rPr>
              <a:t>	</a:t>
            </a:r>
            <a:r>
              <a:rPr lang="en-US" sz="2600" dirty="0" err="1" smtClean="0">
                <a:solidFill>
                  <a:srgbClr val="0000CC"/>
                </a:solidFill>
                <a:latin typeface="Time new roman"/>
              </a:rPr>
              <a:t>Khi</a:t>
            </a:r>
            <a:r>
              <a:rPr lang="en-US" sz="2600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chọn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nút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lệnh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căn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lề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phần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mềm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Word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sẽ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căn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lề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cả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đoạn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văn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bản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có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chứa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con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trỏ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437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 animBg="1"/>
      <p:bldP spid="11" grpId="1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21" grpId="2" animBg="1"/>
      <p:bldP spid="21" grpId="3" animBg="1"/>
      <p:bldP spid="28" grpId="0" animBg="1"/>
      <p:bldP spid="28" grpId="1" animBg="1"/>
      <p:bldP spid="28" grpId="2" animBg="1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685420"/>
            <a:ext cx="888594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lề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5654" y="116632"/>
            <a:ext cx="8839200" cy="591979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5: CHỌN KIỂU CHỮ, CĂN LỀ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856" y="980728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4294967295"/>
          </p:nvPr>
        </p:nvSpPr>
        <p:spPr>
          <a:xfrm>
            <a:off x="376209" y="3573016"/>
            <a:ext cx="8660286" cy="17310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39552" y="2224931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376208" y="3175191"/>
            <a:ext cx="8660287" cy="255806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2649" y="4170463"/>
            <a:ext cx="2592288" cy="4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248195"/>
            <a:ext cx="981488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5654" y="44624"/>
            <a:ext cx="9763254" cy="712319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5: CHỌN KIỂU CHỮ, CĂN LỀ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808" y="693295"/>
            <a:ext cx="47684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1" y="1772318"/>
            <a:ext cx="8604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gõ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noProof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noProof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“Thao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(…)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9888"/>
              </p:ext>
            </p:extLst>
          </p:nvPr>
        </p:nvGraphicFramePr>
        <p:xfrm>
          <a:off x="572206" y="3341603"/>
          <a:ext cx="8248266" cy="31837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56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4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Thao </a:t>
                      </a:r>
                      <a:r>
                        <a:rPr lang="en-US" sz="2800" dirty="0" err="1" smtClean="0"/>
                        <a:t>tác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Kết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quả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màn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hình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47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Chọn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nút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lệnh</a:t>
                      </a:r>
                      <a:r>
                        <a:rPr lang="en-US" sz="2400" baseline="0" dirty="0" smtClean="0"/>
                        <a:t> 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 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23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Chọn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nút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lệnh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199">
                <a:tc>
                  <a:txBody>
                    <a:bodyPr/>
                    <a:lstStyle/>
                    <a:p>
                      <a:r>
                        <a:rPr lang="en-US" sz="2400" smtClean="0"/>
                        <a:t>Chọn</a:t>
                      </a:r>
                      <a:r>
                        <a:rPr lang="en-US" sz="2400" baseline="0" smtClean="0"/>
                        <a:t> nút lệnh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5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Chọn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nút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lệnh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283968" y="5343599"/>
            <a:ext cx="4124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287667" y="4119463"/>
            <a:ext cx="4460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323201" y="5991671"/>
            <a:ext cx="4713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4296900" y="4695527"/>
            <a:ext cx="416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848394" y="4598976"/>
            <a:ext cx="790291" cy="558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848394" y="4014596"/>
            <a:ext cx="790291" cy="494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2848394" y="5270572"/>
            <a:ext cx="790291" cy="6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850172" y="5941506"/>
            <a:ext cx="790291" cy="5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33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1692" y="914400"/>
            <a:ext cx="8792308" cy="68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 err="1" smtClean="0">
                <a:solidFill>
                  <a:srgbClr val="0000CC"/>
                </a:solidFill>
                <a:latin typeface="Time new roman"/>
              </a:rPr>
              <a:t>Bài</a:t>
            </a:r>
            <a:r>
              <a:rPr lang="en-US" sz="2600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 new roman"/>
              </a:rPr>
              <a:t>tập</a:t>
            </a:r>
            <a:r>
              <a:rPr lang="en-US" sz="2600" dirty="0" smtClean="0">
                <a:solidFill>
                  <a:srgbClr val="0000CC"/>
                </a:solidFill>
                <a:latin typeface="Time new roman"/>
              </a:rPr>
              <a:t> 1 </a:t>
            </a:r>
            <a:r>
              <a:rPr lang="en-US" sz="2600" dirty="0" err="1" smtClean="0">
                <a:solidFill>
                  <a:srgbClr val="0000CC"/>
                </a:solidFill>
                <a:latin typeface="Time new roman"/>
              </a:rPr>
              <a:t>sgk</a:t>
            </a:r>
            <a:r>
              <a:rPr lang="en-US" sz="2600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 new roman"/>
              </a:rPr>
              <a:t>trang</a:t>
            </a:r>
            <a:r>
              <a:rPr lang="en-US" sz="2600" dirty="0" smtClean="0">
                <a:solidFill>
                  <a:srgbClr val="0000CC"/>
                </a:solidFill>
                <a:latin typeface="Time new roman"/>
              </a:rPr>
              <a:t> 78: </a:t>
            </a:r>
            <a:r>
              <a:rPr lang="en-US" sz="2600" dirty="0" err="1" smtClean="0">
                <a:solidFill>
                  <a:srgbClr val="0000CC"/>
                </a:solidFill>
                <a:latin typeface="Time new roman"/>
              </a:rPr>
              <a:t>Nối</a:t>
            </a:r>
            <a:r>
              <a:rPr lang="en-US" sz="2600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tên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chức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năng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đúng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với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nút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lệnh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(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theo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 new roman"/>
              </a:rPr>
              <a:t>mẫu</a:t>
            </a:r>
            <a:r>
              <a:rPr lang="en-US" sz="2600" dirty="0">
                <a:solidFill>
                  <a:srgbClr val="0000CC"/>
                </a:solidFill>
                <a:latin typeface="Time new roman"/>
              </a:rPr>
              <a:t>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461" y="3276600"/>
            <a:ext cx="7620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527538" y="1905000"/>
            <a:ext cx="996464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9" tIns="45690" rIns="91379" bIns="45690" rtlCol="0" anchor="ctr"/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Căn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giữa</a:t>
            </a:r>
            <a:endParaRPr lang="en-US" dirty="0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4307" y="1905000"/>
            <a:ext cx="1289538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9" tIns="45690" rIns="91379" bIns="45690" rtlCol="0" anchor="ctr"/>
          <a:lstStyle/>
          <a:p>
            <a:pPr algn="ctr"/>
            <a:r>
              <a:rPr lang="en-US" smtClean="0">
                <a:solidFill>
                  <a:srgbClr val="0000CC"/>
                </a:solidFill>
                <a:latin typeface="Time new roman"/>
              </a:rPr>
              <a:t>Chọn cỡ chữ</a:t>
            </a:r>
            <a:endParaRPr lang="en-US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58307" y="1905000"/>
            <a:ext cx="1289538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9" tIns="45690" rIns="91379" bIns="45690" rtlCol="0" anchor="ctr"/>
          <a:lstStyle/>
          <a:p>
            <a:pPr algn="ctr"/>
            <a:r>
              <a:rPr lang="en-US" smtClean="0">
                <a:solidFill>
                  <a:srgbClr val="0000CC"/>
                </a:solidFill>
                <a:latin typeface="Time new roman"/>
              </a:rPr>
              <a:t>Kiểu chữ đậm</a:t>
            </a:r>
            <a:endParaRPr lang="en-US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99539" y="1905000"/>
            <a:ext cx="1582615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9" tIns="45690" rIns="91379" bIns="45690" rtlCol="0" anchor="ctr"/>
          <a:lstStyle/>
          <a:p>
            <a:pPr algn="ctr"/>
            <a:r>
              <a:rPr lang="en-US" smtClean="0">
                <a:solidFill>
                  <a:srgbClr val="0000CC"/>
                </a:solidFill>
                <a:latin typeface="Time new roman"/>
              </a:rPr>
              <a:t>Kiểu chữ nghiêng</a:t>
            </a:r>
            <a:endParaRPr lang="en-US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33846" y="1905000"/>
            <a:ext cx="1582615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9" tIns="45690" rIns="91379" bIns="45690" rtlCol="0" anchor="ctr"/>
          <a:lstStyle/>
          <a:p>
            <a:pPr algn="ctr"/>
            <a:r>
              <a:rPr lang="en-US" smtClean="0">
                <a:solidFill>
                  <a:srgbClr val="0000CC"/>
                </a:solidFill>
                <a:latin typeface="Time new roman"/>
              </a:rPr>
              <a:t>Căn lề phải</a:t>
            </a:r>
            <a:endParaRPr lang="en-US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0307" y="5791200"/>
            <a:ext cx="1113692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9" tIns="45690" rIns="91379" bIns="45690" rtlCol="0" anchor="ctr"/>
          <a:lstStyle/>
          <a:p>
            <a:pPr algn="ctr"/>
            <a:r>
              <a:rPr lang="en-US" smtClean="0">
                <a:solidFill>
                  <a:srgbClr val="0000CC"/>
                </a:solidFill>
                <a:latin typeface="Time new roman"/>
              </a:rPr>
              <a:t>Căn lề trái</a:t>
            </a:r>
            <a:endParaRPr lang="en-US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61850" y="5791200"/>
            <a:ext cx="1641227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9" tIns="45690" rIns="91379" bIns="45690" rtlCol="0" anchor="ctr"/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Chọn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phông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chữ</a:t>
            </a:r>
            <a:endParaRPr lang="en-US" dirty="0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47845" y="5791200"/>
            <a:ext cx="1699846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9" tIns="45690" rIns="91379" bIns="45690" rtlCol="0" anchor="ctr"/>
          <a:lstStyle/>
          <a:p>
            <a:pPr algn="ctr"/>
            <a:r>
              <a:rPr lang="en-US" smtClean="0">
                <a:solidFill>
                  <a:srgbClr val="0000CC"/>
                </a:solidFill>
                <a:latin typeface="Time new roman"/>
              </a:rPr>
              <a:t>Căn đều hai bên</a:t>
            </a:r>
            <a:endParaRPr lang="en-US">
              <a:solidFill>
                <a:srgbClr val="0000CC"/>
              </a:solidFill>
              <a:latin typeface="Time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0" y="5791200"/>
            <a:ext cx="1758462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9" tIns="45690" rIns="91379" bIns="45690" rtlCol="0" anchor="ctr"/>
          <a:lstStyle/>
          <a:p>
            <a:pPr algn="ctr"/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Kiểu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chữ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gạch</a:t>
            </a:r>
            <a:r>
              <a:rPr lang="en-US" dirty="0" smtClean="0">
                <a:solidFill>
                  <a:srgbClr val="0000CC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 new roman"/>
              </a:rPr>
              <a:t>chân</a:t>
            </a:r>
            <a:endParaRPr lang="en-US" dirty="0">
              <a:solidFill>
                <a:srgbClr val="0000CC"/>
              </a:solidFill>
              <a:latin typeface="Time new roman"/>
            </a:endParaRPr>
          </a:p>
        </p:txBody>
      </p:sp>
      <p:cxnSp>
        <p:nvCxnSpPr>
          <p:cNvPr id="31" name="Straight Arrow Connector 30"/>
          <p:cNvCxnSpPr>
            <a:stCxn id="8" idx="2"/>
          </p:cNvCxnSpPr>
          <p:nvPr/>
        </p:nvCxnSpPr>
        <p:spPr>
          <a:xfrm>
            <a:off x="1025770" y="2362200"/>
            <a:ext cx="6066691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79081" y="2362200"/>
            <a:ext cx="1465385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1406768" y="2362200"/>
            <a:ext cx="2696308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1875692" y="2362200"/>
            <a:ext cx="3692769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6960576" y="3197472"/>
            <a:ext cx="1905000" cy="234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0"/>
          </p:cNvCxnSpPr>
          <p:nvPr/>
        </p:nvCxnSpPr>
        <p:spPr>
          <a:xfrm rot="5400000" flipH="1" flipV="1">
            <a:off x="3176953" y="2286000"/>
            <a:ext cx="1295400" cy="571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2379784" y="4478217"/>
            <a:ext cx="1981200" cy="6447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509845" y="4495800"/>
            <a:ext cx="2696308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2344615" y="4495800"/>
            <a:ext cx="533400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1808" y="116632"/>
            <a:ext cx="57290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HoẠT ĐỘNG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825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Long.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1608"/>
            <a:ext cx="8640960" cy="42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654" y="-99392"/>
            <a:ext cx="9763254" cy="712319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5: CHỌN KIỂU CHỮ, CĂN LỀ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620688"/>
            <a:ext cx="57290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HoẠT ĐỘNG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38417"/>
            <a:ext cx="1188758" cy="11887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2727" y="3000225"/>
            <a:ext cx="2895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DA00DA"/>
                </a:solidFill>
              </a:rPr>
              <a:t>HÁI HOA</a:t>
            </a:r>
          </a:p>
          <a:p>
            <a:pPr algn="ctr"/>
            <a:r>
              <a:rPr lang="en-US" sz="5400" b="1" dirty="0">
                <a:solidFill>
                  <a:srgbClr val="DA00DA"/>
                </a:solidFill>
              </a:rPr>
              <a:t>DÂN CHỦ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87" y="640513"/>
            <a:ext cx="495300" cy="43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54" y="1508707"/>
            <a:ext cx="495300" cy="438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9" y="171736"/>
            <a:ext cx="495300" cy="438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8605" y="1900300"/>
            <a:ext cx="682398" cy="6632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98" y="5655840"/>
            <a:ext cx="883602" cy="1234444"/>
          </a:xfrm>
          <a:prstGeom prst="rect">
            <a:avLst/>
          </a:prstGeom>
        </p:spPr>
      </p:pic>
      <p:pic>
        <p:nvPicPr>
          <p:cNvPr id="32" name="Picture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58" y="3583762"/>
            <a:ext cx="865484" cy="865484"/>
          </a:xfrm>
          <a:prstGeom prst="rect">
            <a:avLst/>
          </a:prstGeom>
        </p:spPr>
      </p:pic>
      <p:pic>
        <p:nvPicPr>
          <p:cNvPr id="33" name="Picture 3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28" y="3115975"/>
            <a:ext cx="859974" cy="859974"/>
          </a:xfrm>
          <a:prstGeom prst="rect">
            <a:avLst/>
          </a:prstGeom>
        </p:spPr>
      </p:pic>
      <p:pic>
        <p:nvPicPr>
          <p:cNvPr id="34" name="Picture 3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013176"/>
            <a:ext cx="865484" cy="865484"/>
          </a:xfrm>
          <a:prstGeom prst="rect">
            <a:avLst/>
          </a:prstGeom>
        </p:spPr>
      </p:pic>
      <p:pic>
        <p:nvPicPr>
          <p:cNvPr id="35" name="Picture 3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37" y="2252293"/>
            <a:ext cx="900448" cy="900448"/>
          </a:xfrm>
          <a:prstGeom prst="rect">
            <a:avLst/>
          </a:prstGeom>
        </p:spPr>
      </p:pic>
      <p:pic>
        <p:nvPicPr>
          <p:cNvPr id="36" name="Picture 35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4" t="202" r="1734" b="-202"/>
          <a:stretch/>
        </p:blipFill>
        <p:spPr>
          <a:xfrm>
            <a:off x="4412454" y="1051074"/>
            <a:ext cx="915266" cy="915266"/>
          </a:xfrm>
          <a:prstGeom prst="rect">
            <a:avLst/>
          </a:prstGeom>
        </p:spPr>
      </p:pic>
      <p:pic>
        <p:nvPicPr>
          <p:cNvPr id="37" name="Picture 3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60" y="1378635"/>
            <a:ext cx="844358" cy="844358"/>
          </a:xfrm>
          <a:prstGeom prst="rect">
            <a:avLst/>
          </a:prstGeom>
        </p:spPr>
      </p:pic>
      <p:pic>
        <p:nvPicPr>
          <p:cNvPr id="38" name="Picture 37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32" y="1215134"/>
            <a:ext cx="896300" cy="896300"/>
          </a:xfrm>
          <a:prstGeom prst="rect">
            <a:avLst/>
          </a:prstGeom>
        </p:spPr>
      </p:pic>
      <p:pic>
        <p:nvPicPr>
          <p:cNvPr id="4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411378" y="608655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751" y="504758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08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83 0.23426 C 0.3691 0.25486 0.40174 0.24792 0.41424 0.29537 C 0.44809 0.33634 0.47951 0.34305 0.51892 0.28403 C 0.54635 0.25393 0.55677 0.18542 0.60156 0.19352 C 0.64236 0.20602 0.61215 0.2963 0.65573 0.33194 C 0.67153 0.38032 0.64722 0.44259 0.67865 0.49815 C 0.71146 0.48611 0.72344 0.41366 0.72674 0.33426 C 0.73872 0.28032 0.77014 0.2963 0.77292 0.24259 C 0.77656 0.1831 0.81111 0.17801 0.80833 0.11204 C 0.85503 0.07407 0.87604 0.11667 0.89444 0.15717 C 0.90295 0.20579 0.92622 0.16342 0.93698 0.18449 C 0.94583 0.19861 0.92813 0.25764 0.94497 0.26389 C 0.97101 0.24213 0.97396 0.20324 0.97934 0.16018 C 0.99167 0.1419 0.99792 0.11505 1.01615 0.10532 C 1.04288 0.09398 1.06632 0.10579 1.08281 0.13472 C 1.11354 0.16435 1.08611 0.21921 1.11059 0.26134 C 1.1309 0.29329 1.14358 0.27847 1.15521 0.25208 C 1.16458 0.22361 1.15694 0.18588 1.16997 0.15741 C 1.17552 0.14838 1.21406 0.18403 1.21979 0.17546 " pathEditMode="relative" rAng="0" ptsTypes="AAAAAAAAAAAAAAAAAAA">
                                      <p:cBhvr>
                                        <p:cTn id="13" dur="2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98" y="63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06 -0.08588 C 0.44306 -0.05648 0.51406 -0.2537 0.53889 -0.22037 C 0.54722 -0.20139 0.58264 -0.2287 0.58386 -0.19467 C 0.58542 -0.16065 0.51806 -0.12014 0.52448 -0.15393 C 0.52622 -0.16574 0.54722 -0.1 0.57448 -0.11088 C 0.59705 -0.1118 0.60017 -0.14328 0.64028 -0.14328 C 0.65295 -0.15208 0.67431 -0.13078 0.67726 -0.16041 C 0.6467 -0.1868 0.70434 -0.08449 0.69219 -0.10162 C 0.69045 -0.11944 0.69861 -0.11227 0.72465 -0.14328 C 0.7434 -0.17083 0.71719 -0.17361 0.75833 -0.19421 C 0.76754 -0.21643 0.82587 -0.15902 0.83854 -0.1949 C 0.84479 -0.20833 0.93368 -0.23078 0.94323 -0.2294 " pathEditMode="relative" rAng="0" ptsTypes="AAAAAAAAAAAA">
                                      <p:cBhvr>
                                        <p:cTn id="15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balonn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819472"/>
            <a:ext cx="3684241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2636912"/>
            <a:ext cx="80648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CHÚC CÁC EM </a:t>
            </a:r>
          </a:p>
          <a:p>
            <a:pPr algn="ctr"/>
            <a:r>
              <a:rPr lang="en-US" sz="5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HỌC SINH CÓ NHỮNG TIẾT HỌC VUI VẺ, HIỆU QUẢ! </a:t>
            </a:r>
            <a:endParaRPr lang="en-US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16216" y="430830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3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Câu</a:t>
            </a:r>
            <a:r>
              <a:rPr lang="en-US" sz="2400" dirty="0" smtClean="0">
                <a:solidFill>
                  <a:srgbClr val="002060"/>
                </a:solidFill>
              </a:rPr>
              <a:t> 1:</a:t>
            </a: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3285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8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9174"/>
            <a:ext cx="533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705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01526" y="2831628"/>
            <a:ext cx="3024956" cy="805279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216839" y="2854598"/>
            <a:ext cx="3012598" cy="782309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51" name="Picture 33" descr="XLIGHT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2339752" y="573087"/>
            <a:ext cx="4752528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4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199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Câu</a:t>
            </a:r>
            <a:r>
              <a:rPr lang="en-US" sz="2400" dirty="0" smtClean="0">
                <a:solidFill>
                  <a:srgbClr val="002060"/>
                </a:solidFill>
              </a:rPr>
              <a:t> 3:</a:t>
            </a:r>
          </a:p>
          <a:p>
            <a:pPr lvl="0" algn="ctr">
              <a:defRPr/>
            </a:pP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3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Câu</a:t>
            </a:r>
            <a:r>
              <a:rPr lang="en-US" sz="2400" dirty="0" smtClean="0">
                <a:solidFill>
                  <a:srgbClr val="002060"/>
                </a:solidFill>
              </a:rPr>
              <a:t> 4:</a:t>
            </a:r>
          </a:p>
          <a:p>
            <a:pPr lvl="0" algn="ctr">
              <a:defRPr/>
            </a:pP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933056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3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07" y="2014886"/>
            <a:ext cx="533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âu hỏi 10"/>
          <p:cNvSpPr/>
          <p:nvPr/>
        </p:nvSpPr>
        <p:spPr>
          <a:xfrm>
            <a:off x="1475656" y="1268760"/>
            <a:ext cx="62646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2400" dirty="0" err="1" smtClean="0">
                <a:solidFill>
                  <a:srgbClr val="002060"/>
                </a:solidFill>
              </a:rPr>
              <a:t>Câu</a:t>
            </a:r>
            <a:r>
              <a:rPr lang="en-US" sz="2400" dirty="0" smtClean="0">
                <a:solidFill>
                  <a:srgbClr val="002060"/>
                </a:solidFill>
              </a:rPr>
              <a:t> 6: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Đáp án 10">
            <a:extLst>
              <a:ext uri="{FF2B5EF4-FFF2-40B4-BE49-F238E27FC236}">
                <a16:creationId xmlns:a16="http://schemas.microsoft.com/office/drawing/2014/main" id="{2ED1B805-CE9D-4ACF-B268-24CB0867E8F0}"/>
              </a:ext>
            </a:extLst>
          </p:cNvPr>
          <p:cNvSpPr/>
          <p:nvPr/>
        </p:nvSpPr>
        <p:spPr>
          <a:xfrm>
            <a:off x="2267744" y="3645024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66505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9512" y="5949280"/>
            <a:ext cx="683568" cy="764704"/>
            <a:chOff x="179512" y="5949280"/>
            <a:chExt cx="683568" cy="76470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683568" cy="764704"/>
            </a:xfrm>
            <a:prstGeom prst="rect">
              <a:avLst/>
            </a:prstGeom>
          </p:spPr>
        </p:pic>
        <p:sp>
          <p:nvSpPr>
            <p:cNvPr id="9" name="Oval 8">
              <a:hlinkClick r:id="rId5" action="ppaction://hlinksldjump"/>
            </p:cNvPr>
            <p:cNvSpPr/>
            <p:nvPr/>
          </p:nvSpPr>
          <p:spPr>
            <a:xfrm>
              <a:off x="287016" y="6093296"/>
              <a:ext cx="468560" cy="4766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Câu hỏi 10"/>
          <p:cNvSpPr/>
          <p:nvPr/>
        </p:nvSpPr>
        <p:spPr>
          <a:xfrm>
            <a:off x="1547664" y="1700808"/>
            <a:ext cx="6264696" cy="3744416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4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Picture 33" descr="XLIGHT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2339752" y="573087"/>
            <a:ext cx="4752528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Khởi Động</a:t>
            </a:r>
          </a:p>
        </p:txBody>
      </p:sp>
      <p:pic>
        <p:nvPicPr>
          <p:cNvPr id="49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án</a:t>
            </a:r>
            <a:endParaRPr kumimoji="0" lang="en-US" altLang="vi-VN" sz="28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altLang="vi-VN" sz="28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Picture 19" descr="WHITME~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92875"/>
            <a:ext cx="914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 descr="XLIGHT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2543471" y="2307937"/>
            <a:ext cx="4009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Điềm</a:t>
            </a:r>
            <a:r>
              <a:rPr lang="en-US" altLang="vi-VN" sz="32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vi-VN" sz="32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vi-VN" sz="32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354218" y="3854381"/>
            <a:ext cx="184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6079" r="74660" b="87842"/>
          <a:stretch>
            <a:fillRect/>
          </a:stretch>
        </p:blipFill>
        <p:spPr bwMode="auto">
          <a:xfrm>
            <a:off x="2620677" y="4430444"/>
            <a:ext cx="4133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2011077" y="3135044"/>
            <a:ext cx="6262688" cy="838200"/>
            <a:chOff x="-16931" y="4896"/>
            <a:chExt cx="52680" cy="5151"/>
          </a:xfrm>
        </p:grpSpPr>
        <p:sp>
          <p:nvSpPr>
            <p:cNvPr id="41" name="Rounded Rectangular Callout 6"/>
            <p:cNvSpPr>
              <a:spLocks noChangeArrowheads="1"/>
            </p:cNvSpPr>
            <p:nvPr/>
          </p:nvSpPr>
          <p:spPr bwMode="auto">
            <a:xfrm>
              <a:off x="15759" y="4896"/>
              <a:ext cx="19990" cy="5151"/>
            </a:xfrm>
            <a:prstGeom prst="wedgeRoundRectCallout">
              <a:avLst>
                <a:gd name="adj1" fmla="val -38889"/>
                <a:gd name="adj2" fmla="val 170469"/>
                <a:gd name="adj3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………………………</a:t>
              </a:r>
            </a:p>
          </p:txBody>
        </p:sp>
        <p:sp>
          <p:nvSpPr>
            <p:cNvPr id="42" name="Rounded Rectangular Callout 7"/>
            <p:cNvSpPr>
              <a:spLocks noChangeArrowheads="1"/>
            </p:cNvSpPr>
            <p:nvPr/>
          </p:nvSpPr>
          <p:spPr bwMode="auto">
            <a:xfrm>
              <a:off x="-16931" y="4896"/>
              <a:ext cx="18588" cy="5151"/>
            </a:xfrm>
            <a:prstGeom prst="wedgeRoundRectCallout">
              <a:avLst>
                <a:gd name="adj1" fmla="val 87791"/>
                <a:gd name="adj2" fmla="val 166750"/>
                <a:gd name="adj3" fmla="val 16667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cs typeface="Times New Roman" pitchFamily="18" charset="0"/>
                </a:rPr>
                <a:t>…………...............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93613" y="3291690"/>
            <a:ext cx="5751624" cy="379074"/>
            <a:chOff x="2093613" y="3291690"/>
            <a:chExt cx="5751624" cy="379074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214874" y="3291690"/>
              <a:ext cx="163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Chọn</a:t>
              </a:r>
              <a:r>
                <a:rPr lang="en-US" altLang="vi-VN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cỡ</a:t>
              </a:r>
              <a:r>
                <a:rPr lang="en-US" altLang="vi-VN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chữ</a:t>
              </a:r>
              <a:endParaRPr lang="en-US" altLang="vi-VN" b="1" dirty="0">
                <a:solidFill>
                  <a:srgbClr val="FF0066"/>
                </a:solidFill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093613" y="3300876"/>
              <a:ext cx="2044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Chọn</a:t>
              </a:r>
              <a:r>
                <a:rPr lang="en-US" altLang="vi-VN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phông</a:t>
              </a:r>
              <a:r>
                <a:rPr lang="en-US" altLang="vi-VN" b="1" dirty="0">
                  <a:solidFill>
                    <a:srgbClr val="FF0066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vi-VN" b="1" dirty="0" err="1">
                  <a:solidFill>
                    <a:srgbClr val="FF0066"/>
                  </a:solidFill>
                  <a:cs typeface="Times New Roman" panose="02020603050405020304" pitchFamily="18" charset="0"/>
                </a:rPr>
                <a:t>chữ</a:t>
              </a:r>
              <a:endParaRPr lang="en-US" altLang="vi-VN" b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84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" name="Picture 33" descr="XLIGHT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2339752" y="573087"/>
            <a:ext cx="4752528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Khởi Động</a:t>
            </a:r>
          </a:p>
        </p:txBody>
      </p:sp>
      <p:pic>
        <p:nvPicPr>
          <p:cNvPr id="49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00050"/>
            <a:ext cx="6172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447800"/>
            <a:ext cx="365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1524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WordArt 13"/>
          <p:cNvSpPr>
            <a:spLocks noChangeArrowheads="1" noChangeShapeType="1" noTextEdit="1"/>
          </p:cNvSpPr>
          <p:nvPr/>
        </p:nvSpPr>
        <p:spPr bwMode="auto">
          <a:xfrm>
            <a:off x="3429000" y="1752600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3429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án</a:t>
            </a:r>
            <a:endParaRPr kumimoji="0" lang="en-US" altLang="vi-VN" sz="28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1828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altLang="vi-VN" sz="28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Picture 19" descr="WHITME~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92875"/>
            <a:ext cx="914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0" descr="XLIGHT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83363"/>
            <a:ext cx="7978775" cy="2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354218" y="3854381"/>
            <a:ext cx="184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981200" y="3581400"/>
            <a:ext cx="5183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Times New Roman,….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1676400" y="2413120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Các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phông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chữ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thường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sử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dụng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là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P001 5H" pitchFamily="34" charset="-127"/>
                <a:cs typeface="Times New Roman" pitchFamily="18" charset="0"/>
              </a:rPr>
              <a:t>: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2013508" y="4295521"/>
            <a:ext cx="5183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Telex...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1976344" y="3615763"/>
            <a:ext cx="476250" cy="45720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194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04801" y="2780928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48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</a:t>
            </a:r>
            <a:endParaRPr lang="en-US" sz="4800" b="1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0" descr="ba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6" y="5943612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21"/>
          <p:cNvSpPr>
            <a:spLocks noChangeArrowheads="1" noChangeShapeType="1" noTextEdit="1"/>
          </p:cNvSpPr>
          <p:nvPr/>
        </p:nvSpPr>
        <p:spPr bwMode="auto">
          <a:xfrm>
            <a:off x="264886" y="304800"/>
            <a:ext cx="2506914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III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accent3">
                  <a:lumMod val="50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sp>
        <p:nvSpPr>
          <p:cNvPr id="26" name="WordArt 26"/>
          <p:cNvSpPr>
            <a:spLocks noChangeArrowheads="1" noChangeShapeType="1" noTextEdit="1"/>
          </p:cNvSpPr>
          <p:nvPr/>
        </p:nvSpPr>
        <p:spPr bwMode="auto">
          <a:xfrm>
            <a:off x="1619672" y="1447800"/>
            <a:ext cx="576064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b="1" kern="10" dirty="0">
                <a:ln w="12700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 THẢO VĂN BẢN</a:t>
            </a:r>
          </a:p>
        </p:txBody>
      </p:sp>
    </p:spTree>
    <p:extLst>
      <p:ext uri="{BB962C8B-B14F-4D97-AF65-F5344CB8AC3E}">
        <p14:creationId xmlns:p14="http://schemas.microsoft.com/office/powerpoint/2010/main" val="37828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313882" y="3380828"/>
            <a:ext cx="1252538" cy="2424435"/>
            <a:chOff x="350838" y="1876799"/>
            <a:chExt cx="1554162" cy="2746001"/>
          </a:xfrm>
        </p:grpSpPr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39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37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rot="5400000">
              <a:off x="317343" y="1917435"/>
              <a:ext cx="717865" cy="636587"/>
              <a:chOff x="2078" y="1824"/>
              <a:chExt cx="1783" cy="1615"/>
            </a:xfrm>
          </p:grpSpPr>
          <p:sp>
            <p:nvSpPr>
              <p:cNvPr id="32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gray">
              <a:xfrm>
                <a:off x="2167" y="2128"/>
                <a:ext cx="1412" cy="1074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6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14"/>
            <p:cNvGrpSpPr>
              <a:grpSpLocks/>
            </p:cNvGrpSpPr>
            <p:nvPr/>
          </p:nvGrpSpPr>
          <p:grpSpPr bwMode="auto">
            <a:xfrm rot="5400000">
              <a:off x="345281" y="3977482"/>
              <a:ext cx="650875" cy="639762"/>
              <a:chOff x="4142" y="1832"/>
              <a:chExt cx="1621" cy="1610"/>
            </a:xfrm>
          </p:grpSpPr>
          <p:sp>
            <p:nvSpPr>
              <p:cNvPr id="28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45" y="2090"/>
                <a:ext cx="1422" cy="1091"/>
              </a:xfrm>
              <a:prstGeom prst="ellipse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267744" y="1523827"/>
            <a:ext cx="3962400" cy="681037"/>
            <a:chOff x="75" y="91"/>
            <a:chExt cx="4752" cy="505"/>
          </a:xfrm>
        </p:grpSpPr>
        <p:sp>
          <p:nvSpPr>
            <p:cNvPr id="12" name="AutoShape 23" descr="White marble"/>
            <p:cNvSpPr>
              <a:spLocks noChangeArrowheads="1"/>
            </p:cNvSpPr>
            <p:nvPr/>
          </p:nvSpPr>
          <p:spPr bwMode="gray">
            <a:xfrm>
              <a:off x="75" y="91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Text Box 26" descr="White marble"/>
            <p:cNvSpPr txBox="1">
              <a:spLocks noChangeArrowheads="1"/>
            </p:cNvSpPr>
            <p:nvPr/>
          </p:nvSpPr>
          <p:spPr bwMode="gray">
            <a:xfrm>
              <a:off x="265" y="152"/>
              <a:ext cx="4371" cy="36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6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 </a:t>
              </a:r>
              <a:r>
                <a:rPr lang="en-US" altLang="en-US" sz="26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endParaRPr lang="en-US" alt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9383" y="-445368"/>
            <a:ext cx="8513618" cy="2362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1043608" y="2924944"/>
            <a:ext cx="7889255" cy="3520309"/>
          </a:xfrm>
          <a:prstGeom prst="flowChartTerminator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Word.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49383" y="548680"/>
            <a:ext cx="8513618" cy="2362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</a:t>
            </a:r>
            <a:br>
              <a:rPr lang="en-US" sz="40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CHỌN KIỂU CHỮ, CĂN LỀ</a:t>
            </a:r>
          </a:p>
        </p:txBody>
      </p: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0" y="3284984"/>
            <a:ext cx="8839200" cy="1760537"/>
            <a:chOff x="580" y="1723"/>
            <a:chExt cx="1872" cy="475"/>
          </a:xfrm>
        </p:grpSpPr>
        <p:pic>
          <p:nvPicPr>
            <p:cNvPr id="42" name="Picture 8" descr="hi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1723"/>
              <a:ext cx="1872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974" y="1868"/>
              <a:ext cx="1173" cy="27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495300" indent="-495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altLang="vi-VN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HOẠT ĐỘNG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4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654" y="980728"/>
            <a:ext cx="888594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5654" y="-99392"/>
            <a:ext cx="8839200" cy="591979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5: CHỌN KIỂU CHỮ, CĂN LỀ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548680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218764"/>
              </p:ext>
            </p:extLst>
          </p:nvPr>
        </p:nvGraphicFramePr>
        <p:xfrm>
          <a:off x="260435" y="1484784"/>
          <a:ext cx="8529638" cy="2743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64819">
                  <a:extLst>
                    <a:ext uri="{9D8B030D-6E8A-4147-A177-3AD203B41FA5}">
                      <a16:colId xmlns:a16="http://schemas.microsoft.com/office/drawing/2014/main" val="1943412917"/>
                    </a:ext>
                  </a:extLst>
                </a:gridCol>
                <a:gridCol w="4264819">
                  <a:extLst>
                    <a:ext uri="{9D8B030D-6E8A-4147-A177-3AD203B41FA5}">
                      <a16:colId xmlns:a16="http://schemas.microsoft.com/office/drawing/2014/main" val="3769210737"/>
                    </a:ext>
                  </a:extLst>
                </a:gridCol>
              </a:tblGrid>
              <a:tr h="2218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Đoạn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Đoạn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en-US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41445253"/>
                  </a:ext>
                </a:extLst>
              </a:tr>
              <a:tr h="201223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phông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lề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phông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sng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u="sng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lề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249072302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6850"/>
              </p:ext>
            </p:extLst>
          </p:nvPr>
        </p:nvGraphicFramePr>
        <p:xfrm>
          <a:off x="249851" y="4365104"/>
          <a:ext cx="8540221" cy="201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461">
                  <a:extLst>
                    <a:ext uri="{9D8B030D-6E8A-4147-A177-3AD203B41FA5}">
                      <a16:colId xmlns:a16="http://schemas.microsoft.com/office/drawing/2014/main" val="2645063339"/>
                    </a:ext>
                  </a:extLst>
                </a:gridCol>
                <a:gridCol w="3366880">
                  <a:extLst>
                    <a:ext uri="{9D8B030D-6E8A-4147-A177-3AD203B41FA5}">
                      <a16:colId xmlns:a16="http://schemas.microsoft.com/office/drawing/2014/main" val="4061277319"/>
                    </a:ext>
                  </a:extLst>
                </a:gridCol>
                <a:gridCol w="3366880">
                  <a:extLst>
                    <a:ext uri="{9D8B030D-6E8A-4147-A177-3AD203B41FA5}">
                      <a16:colId xmlns:a16="http://schemas.microsoft.com/office/drawing/2014/main" val="2877712189"/>
                    </a:ext>
                  </a:extLst>
                </a:gridCol>
              </a:tblGrid>
              <a:tr h="3093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93127"/>
                  </a:ext>
                </a:extLst>
              </a:tr>
              <a:tr h="142756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phông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lề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400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400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400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45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1268760"/>
            <a:ext cx="876713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5654" y="44624"/>
            <a:ext cx="8839200" cy="519971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5: CHỌN KIỂU CHỮ, CĂN LỀ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808" y="692696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00808"/>
            <a:ext cx="872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21" y="2996952"/>
            <a:ext cx="697706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Callout 1 14"/>
          <p:cNvSpPr/>
          <p:nvPr/>
        </p:nvSpPr>
        <p:spPr bwMode="auto">
          <a:xfrm>
            <a:off x="177997" y="4872056"/>
            <a:ext cx="1787525" cy="936625"/>
          </a:xfrm>
          <a:prstGeom prst="borderCallout1">
            <a:avLst>
              <a:gd name="adj1" fmla="val -2085"/>
              <a:gd name="adj2" fmla="val 48481"/>
              <a:gd name="adj3" fmla="val -130568"/>
              <a:gd name="adj4" fmla="val 6578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Callout 1 18"/>
          <p:cNvSpPr/>
          <p:nvPr/>
        </p:nvSpPr>
        <p:spPr bwMode="auto">
          <a:xfrm flipH="1">
            <a:off x="2717408" y="4871561"/>
            <a:ext cx="2327274" cy="936625"/>
          </a:xfrm>
          <a:prstGeom prst="borderCallout1">
            <a:avLst>
              <a:gd name="adj1" fmla="val -1428"/>
              <a:gd name="adj2" fmla="val 50705"/>
              <a:gd name="adj3" fmla="val -129088"/>
              <a:gd name="adj4" fmla="val 132716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sz="2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Callout 1 21"/>
          <p:cNvSpPr/>
          <p:nvPr/>
        </p:nvSpPr>
        <p:spPr bwMode="auto">
          <a:xfrm flipH="1">
            <a:off x="6012156" y="4871568"/>
            <a:ext cx="2932698" cy="936625"/>
          </a:xfrm>
          <a:prstGeom prst="borderCallout1">
            <a:avLst>
              <a:gd name="adj1" fmla="val -489"/>
              <a:gd name="adj2" fmla="val 51928"/>
              <a:gd name="adj3" fmla="val -128448"/>
              <a:gd name="adj4" fmla="val 2166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 flipH="1">
            <a:off x="2341349" y="3153206"/>
            <a:ext cx="485940" cy="609600"/>
          </a:xfrm>
          <a:prstGeom prst="flowChartProcess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flipH="1">
            <a:off x="1717544" y="3140968"/>
            <a:ext cx="495956" cy="609553"/>
          </a:xfrm>
          <a:prstGeom prst="flowChartProcess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1108421" y="3147216"/>
            <a:ext cx="505805" cy="609600"/>
          </a:xfrm>
          <a:prstGeom prst="flowChartProcess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106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5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273207"/>
            <a:ext cx="8767131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5654" y="-118556"/>
            <a:ext cx="8839200" cy="663987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5: CHỌN KIỂU CHỮ, CĂN LỀ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808" y="601524"/>
            <a:ext cx="43171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8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853119"/>
            <a:ext cx="872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“Thao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”,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ô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(…)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97113"/>
              </p:ext>
            </p:extLst>
          </p:nvPr>
        </p:nvGraphicFramePr>
        <p:xfrm>
          <a:off x="0" y="2773276"/>
          <a:ext cx="9144000" cy="32206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1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Thao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5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..............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5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...............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5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rồi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................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93798"/>
            <a:ext cx="457200" cy="3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52" y="4370083"/>
            <a:ext cx="457200" cy="40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78889"/>
            <a:ext cx="457200" cy="4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092280" y="3501008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092280" y="4293096"/>
            <a:ext cx="1907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020272" y="5085184"/>
            <a:ext cx="1907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ạch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552" y="1401835"/>
            <a:ext cx="876713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5654" y="87015"/>
            <a:ext cx="8839200" cy="519971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5: CHỌN KIỂU CHỮ, CĂN LỀ</a:t>
            </a:r>
          </a:p>
        </p:txBody>
      </p:sp>
      <p:sp>
        <p:nvSpPr>
          <p:cNvPr id="8" name="Rectangle 7"/>
          <p:cNvSpPr/>
          <p:nvPr/>
        </p:nvSpPr>
        <p:spPr>
          <a:xfrm>
            <a:off x="456312" y="735087"/>
            <a:ext cx="37281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HoẠT ĐỘNG CƠ BẢN</a:t>
            </a:r>
            <a:endParaRPr kumimoji="0" lang="en-US" sz="24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6196" y="1963632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378770" y="3140969"/>
            <a:ext cx="8566084" cy="3456384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56312" y="3272785"/>
            <a:ext cx="848854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ES" alt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altLang="vi-VN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s-ES" alt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altLang="vi-VN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alt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s-E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s-E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s-ES" altLang="vi-VN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alt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I</a:t>
            </a:r>
            <a:r>
              <a:rPr lang="es-E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s-ES" alt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s-E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altLang="vi-VN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altLang="vi-VN" sz="28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altLang="vi-VN" sz="28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s-E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Ctrl</a:t>
            </a:r>
            <a:r>
              <a:rPr lang="es-E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U</a:t>
            </a:r>
            <a:r>
              <a:rPr lang="es-ES" alt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1" t="10435" r="70551" b="86800"/>
          <a:stretch>
            <a:fillRect/>
          </a:stretch>
        </p:blipFill>
        <p:spPr bwMode="auto">
          <a:xfrm>
            <a:off x="2339752" y="3284984"/>
            <a:ext cx="601216" cy="4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10338" r="68243" b="86687"/>
          <a:stretch>
            <a:fillRect/>
          </a:stretch>
        </p:blipFill>
        <p:spPr bwMode="auto">
          <a:xfrm>
            <a:off x="2339752" y="4344144"/>
            <a:ext cx="579494" cy="4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76" y="5389166"/>
            <a:ext cx="588640" cy="53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6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6|5.3|7.7|9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904</Words>
  <Application>Microsoft Office PowerPoint</Application>
  <PresentationFormat>On-screen Show (4:3)</PresentationFormat>
  <Paragraphs>164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HP001 5H</vt:lpstr>
      <vt:lpstr>Tahoma</vt:lpstr>
      <vt:lpstr>Time new roman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BÀI 5: CHỌN KIỂU CHỮ, CĂN LỀ</vt:lpstr>
      <vt:lpstr>BÀI 5: CHỌN KIỂU CHỮ, CĂN LỀ</vt:lpstr>
      <vt:lpstr>BÀI 5: CHỌN KIỂU CHỮ, CĂN LỀ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chọn nút lệnh căn lề, phần mềm Word sẽ căn lề cả đoạn văn bản có chứa con trỏ.</vt:lpstr>
      <vt:lpstr>PowerPoint Presentation</vt:lpstr>
      <vt:lpstr>PowerPoint Presentation</vt:lpstr>
      <vt:lpstr>PowerPoint Presentation</vt:lpstr>
      <vt:lpstr>2. Em hãy gõ đoạn văn bản sau, thay đổi kiểu chữ theo mẫu rồi lưu văn bản lấy tên Vịnh Hạ Long.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VÀ CÁC EM</dc:title>
  <dc:creator>Admin</dc:creator>
  <cp:lastModifiedBy>Admin</cp:lastModifiedBy>
  <cp:revision>61</cp:revision>
  <dcterms:created xsi:type="dcterms:W3CDTF">2018-12-15T05:02:33Z</dcterms:created>
  <dcterms:modified xsi:type="dcterms:W3CDTF">2021-10-06T05:17:36Z</dcterms:modified>
</cp:coreProperties>
</file>