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60" r:id="rId4"/>
    <p:sldId id="261" r:id="rId5"/>
    <p:sldId id="265" r:id="rId6"/>
    <p:sldId id="268" r:id="rId7"/>
    <p:sldId id="270" r:id="rId8"/>
    <p:sldId id="264" r:id="rId9"/>
    <p:sldId id="296" r:id="rId10"/>
    <p:sldId id="294" r:id="rId11"/>
    <p:sldId id="299" r:id="rId12"/>
    <p:sldId id="300" r:id="rId13"/>
    <p:sldId id="284" r:id="rId14"/>
    <p:sldId id="285" r:id="rId15"/>
    <p:sldId id="297" r:id="rId16"/>
    <p:sldId id="287" r:id="rId17"/>
    <p:sldId id="288" r:id="rId18"/>
    <p:sldId id="292" r:id="rId19"/>
    <p:sldId id="289" r:id="rId20"/>
    <p:sldId id="291" r:id="rId21"/>
    <p:sldId id="293" r:id="rId22"/>
    <p:sldId id="28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FF251-8F39-4BB9-83A4-0E34A208A0A7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ACD54-2D2F-410A-A79E-7387396C8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8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32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5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27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1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8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7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1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19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2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7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7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06C61-9CF4-4B8E-A77C-06443896CE7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E486C-4D27-40FE-B7E7-096FD2BCD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0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1.gif"/><Relationship Id="rId7" Type="http://schemas.openxmlformats.org/officeDocument/2006/relationships/image" Target="../media/image15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gif"/><Relationship Id="rId11" Type="http://schemas.openxmlformats.org/officeDocument/2006/relationships/image" Target="../media/image19.gif"/><Relationship Id="rId5" Type="http://schemas.openxmlformats.org/officeDocument/2006/relationships/image" Target="../media/image13.gif"/><Relationship Id="rId10" Type="http://schemas.openxmlformats.org/officeDocument/2006/relationships/image" Target="../media/image18.gif"/><Relationship Id="rId4" Type="http://schemas.openxmlformats.org/officeDocument/2006/relationships/image" Target="../media/image12.gif"/><Relationship Id="rId9" Type="http://schemas.openxmlformats.org/officeDocument/2006/relationships/image" Target="../media/image1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icture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</p:spPr>
      </p:pic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2952750" y="1971676"/>
            <a:ext cx="6267450" cy="3209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HP-165" pitchFamily="34" charset="0"/>
                <a:cs typeface="Times New Roman"/>
              </a:rPr>
              <a:t>CHÀO MỪNG</a:t>
            </a:r>
          </a:p>
          <a:p>
            <a:pPr algn="ctr"/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HP-165" pitchFamily="34" charset="0"/>
                <a:cs typeface="Times New Roman"/>
              </a:rPr>
              <a:t>CÁC THẦY GIÁO, CÔ GIÁO</a:t>
            </a:r>
          </a:p>
          <a:p>
            <a:pPr algn="ctr"/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HP-165" pitchFamily="34" charset="0"/>
                <a:cs typeface="Times New Roman"/>
              </a:rPr>
              <a:t> VỀ DỰ GIỜ </a:t>
            </a:r>
          </a:p>
        </p:txBody>
      </p:sp>
      <p:pic>
        <p:nvPicPr>
          <p:cNvPr id="7" name="Picture 11" descr="DD01076_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32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038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710389"/>
              </p:ext>
            </p:extLst>
          </p:nvPr>
        </p:nvGraphicFramePr>
        <p:xfrm>
          <a:off x="2971800" y="2468880"/>
          <a:ext cx="6096000" cy="16455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2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4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4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4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48000" y="381316"/>
            <a:ext cx="6553200" cy="762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Bảng gồm 4 dòng và 6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cột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2433712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279969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2539" y="31959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32539" y="35769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600" y="19005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67200" y="19005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7800" y="19005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24600" y="19005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15200" y="19005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82000" y="19005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6870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2464" y="108515"/>
            <a:ext cx="8201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CHÈN BẢNG VÀO TRANG SOẠN THẢO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14400" y="762352"/>
            <a:ext cx="4348990" cy="29796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Bước 1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Trong thẻ Insert, chọn Table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63175" y="762353"/>
            <a:ext cx="5964702" cy="29796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u="sng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Di chuyển con trỏ chuột vào vùng có các ô vuông để chọn số cột và dòng. Nháy chuột để chèn bảng vào trang soạn thảo.</a:t>
            </a:r>
          </a:p>
        </p:txBody>
      </p:sp>
      <p:sp>
        <p:nvSpPr>
          <p:cNvPr id="9" name="Right Arrow 8"/>
          <p:cNvSpPr/>
          <p:nvPr/>
        </p:nvSpPr>
        <p:spPr>
          <a:xfrm>
            <a:off x="5354609" y="2080332"/>
            <a:ext cx="713305" cy="59084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538" y="3901107"/>
            <a:ext cx="4008852" cy="280692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810" y="3901106"/>
            <a:ext cx="5109029" cy="2956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23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983343" y="5370285"/>
            <a:ext cx="10515600" cy="126274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 di chuyển con trỏ chuột vào vùng ô vuông, trang soạn thảo sẽ hiển thị bảng có  số dòng và số cột tương ứng.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674" y="365125"/>
            <a:ext cx="11110651" cy="480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24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43215" y="856151"/>
            <a:ext cx="7619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6712" y="1493093"/>
            <a:ext cx="7609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76712" y="2137090"/>
            <a:ext cx="861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trỏ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trỏ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 rot="5400000">
            <a:off x="2958823" y="3725004"/>
            <a:ext cx="479524" cy="533400"/>
            <a:chOff x="5046" y="1475"/>
            <a:chExt cx="461" cy="484"/>
          </a:xfrm>
        </p:grpSpPr>
        <p:cxnSp>
          <p:nvCxnSpPr>
            <p:cNvPr id="1027" name="AutoShape 3"/>
            <p:cNvCxnSpPr>
              <a:cxnSpLocks noChangeShapeType="1"/>
            </p:cNvCxnSpPr>
            <p:nvPr/>
          </p:nvCxnSpPr>
          <p:spPr bwMode="auto">
            <a:xfrm>
              <a:off x="5046" y="1670"/>
              <a:ext cx="461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>
              <a:off x="5046" y="1758"/>
              <a:ext cx="461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29" name="AutoShape 5"/>
            <p:cNvCxnSpPr>
              <a:cxnSpLocks noChangeShapeType="1"/>
            </p:cNvCxnSpPr>
            <p:nvPr/>
          </p:nvCxnSpPr>
          <p:spPr bwMode="auto">
            <a:xfrm flipV="1">
              <a:off x="5276" y="1475"/>
              <a:ext cx="0" cy="195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5274" y="1758"/>
              <a:ext cx="2" cy="201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4" name="TextBox 13"/>
          <p:cNvSpPr txBox="1"/>
          <p:nvPr/>
        </p:nvSpPr>
        <p:spPr>
          <a:xfrm>
            <a:off x="1376712" y="4443079"/>
            <a:ext cx="87978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89412" y="81091"/>
            <a:ext cx="7619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Thứ      ngày    tháng 12 năm 2020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97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1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1524000" y="104151"/>
            <a:ext cx="9144000" cy="2031325"/>
            <a:chOff x="0" y="104150"/>
            <a:chExt cx="9144000" cy="2031325"/>
          </a:xfrm>
        </p:grpSpPr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0" y="104150"/>
              <a:ext cx="9144000" cy="2031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 hai  ngày  03  tháng  12  năm </a:t>
              </a:r>
              <a:r>
                <a:rPr lang="en-US" sz="3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2020</a:t>
              </a:r>
              <a:endPara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Tin học</a:t>
              </a:r>
            </a:p>
            <a:p>
              <a:pPr algn="ctr">
                <a:spcBef>
                  <a:spcPct val="50000"/>
                </a:spcBef>
              </a:pPr>
              <a:r>
                <a:rPr lang="en-US" sz="3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4:   </a:t>
              </a:r>
              <a:r>
                <a:rPr lang="en-US" sz="3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Chèn</a:t>
              </a:r>
              <a:r>
                <a:rPr lang="en-US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bày</a:t>
              </a:r>
              <a:r>
                <a:rPr lang="en-US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endPara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3657600" y="609600"/>
              <a:ext cx="1845469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852" y="2286908"/>
            <a:ext cx="3990748" cy="34118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6571" y="2286908"/>
            <a:ext cx="4238625" cy="3411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76571" y="6096106"/>
            <a:ext cx="4397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Điều chỉnh độ rộng của dòng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139711" y="6161191"/>
            <a:ext cx="4397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Điều chỉnh độ rộng của cột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06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7148" y="219982"/>
            <a:ext cx="6231215" cy="13255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Gộp các ô trong bảng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454728" y="1690688"/>
            <a:ext cx="9268690" cy="4793239"/>
            <a:chOff x="533400" y="2743200"/>
            <a:chExt cx="7924800" cy="2147547"/>
          </a:xfrm>
        </p:grpSpPr>
        <p:pic>
          <p:nvPicPr>
            <p:cNvPr id="4" name="Picture 3" descr="Untitleádfd.jpg"/>
            <p:cNvPicPr>
              <a:picLocks noChangeAspect="1"/>
            </p:cNvPicPr>
            <p:nvPr/>
          </p:nvPicPr>
          <p:blipFill>
            <a:blip r:embed="rId2"/>
            <a:srcRect l="7096" t="6897"/>
            <a:stretch>
              <a:fillRect/>
            </a:stretch>
          </p:blipFill>
          <p:spPr>
            <a:xfrm>
              <a:off x="5334000" y="2743200"/>
              <a:ext cx="3124200" cy="2147547"/>
            </a:xfrm>
            <a:prstGeom prst="rect">
              <a:avLst/>
            </a:prstGeom>
            <a:ln w="317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5" name="Picture 4" descr="Untithgfdled.jpg"/>
            <p:cNvPicPr>
              <a:picLocks noChangeAspect="1"/>
            </p:cNvPicPr>
            <p:nvPr/>
          </p:nvPicPr>
          <p:blipFill>
            <a:blip r:embed="rId3"/>
            <a:srcRect l="3979" t="3571" r="8485"/>
            <a:stretch>
              <a:fillRect/>
            </a:stretch>
          </p:blipFill>
          <p:spPr>
            <a:xfrm>
              <a:off x="533400" y="2743200"/>
              <a:ext cx="3352800" cy="2057400"/>
            </a:xfrm>
            <a:prstGeom prst="rect">
              <a:avLst/>
            </a:prstGeom>
            <a:ln w="317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6" name="Right Arrow 5"/>
            <p:cNvSpPr/>
            <p:nvPr/>
          </p:nvSpPr>
          <p:spPr>
            <a:xfrm>
              <a:off x="4114800" y="3581400"/>
              <a:ext cx="990600" cy="304800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7295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91953" y="2819401"/>
            <a:ext cx="5049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Gộp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9386" y="3450697"/>
            <a:ext cx="49300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trỏ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gộp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gộp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6" name="Picture 15" descr="Untithgfd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3733800"/>
            <a:ext cx="3581400" cy="2579219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524001" y="2119031"/>
            <a:ext cx="7619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524000" y="104151"/>
            <a:ext cx="91440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12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 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033486" y="104502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58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2895601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63959" y="3425504"/>
            <a:ext cx="3349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Layout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8" name="Picture 7" descr="Ugfntit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0" y="4071835"/>
            <a:ext cx="7086600" cy="2362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35191" y="3425504"/>
            <a:ext cx="609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Merge Cells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gộp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62400" y="4572000"/>
            <a:ext cx="762000" cy="762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133600" y="4114800"/>
            <a:ext cx="7924800" cy="2147547"/>
            <a:chOff x="533400" y="2743200"/>
            <a:chExt cx="7924800" cy="2147547"/>
          </a:xfrm>
        </p:grpSpPr>
        <p:pic>
          <p:nvPicPr>
            <p:cNvPr id="15" name="Picture 14" descr="Untitleádfd.jpg"/>
            <p:cNvPicPr>
              <a:picLocks noChangeAspect="1"/>
            </p:cNvPicPr>
            <p:nvPr/>
          </p:nvPicPr>
          <p:blipFill>
            <a:blip r:embed="rId3"/>
            <a:srcRect l="7096" t="6897"/>
            <a:stretch>
              <a:fillRect/>
            </a:stretch>
          </p:blipFill>
          <p:spPr>
            <a:xfrm>
              <a:off x="5334000" y="2743200"/>
              <a:ext cx="3124200" cy="2147547"/>
            </a:xfrm>
            <a:prstGeom prst="rect">
              <a:avLst/>
            </a:prstGeom>
            <a:ln w="317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6" name="Picture 15" descr="Untithgfdled.jpg"/>
            <p:cNvPicPr>
              <a:picLocks noChangeAspect="1"/>
            </p:cNvPicPr>
            <p:nvPr/>
          </p:nvPicPr>
          <p:blipFill>
            <a:blip r:embed="rId4"/>
            <a:srcRect l="3979" t="3571" r="8485"/>
            <a:stretch>
              <a:fillRect/>
            </a:stretch>
          </p:blipFill>
          <p:spPr>
            <a:xfrm>
              <a:off x="533400" y="2743200"/>
              <a:ext cx="3352800" cy="2057400"/>
            </a:xfrm>
            <a:prstGeom prst="rect">
              <a:avLst/>
            </a:prstGeom>
            <a:ln w="317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7" name="Right Arrow 16"/>
            <p:cNvSpPr/>
            <p:nvPr/>
          </p:nvSpPr>
          <p:spPr>
            <a:xfrm>
              <a:off x="4114800" y="3581400"/>
              <a:ext cx="990600" cy="304800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8610600" y="4114800"/>
            <a:ext cx="9144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524000" y="104151"/>
            <a:ext cx="91440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12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 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1" y="2296197"/>
            <a:ext cx="5049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Gộp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9983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0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 animBg="1"/>
      <p:bldP spid="12" grpId="1" animBg="1"/>
      <p:bldP spid="12" grpId="2" animBg="1"/>
      <p:bldP spid="18" grpId="0" animBg="1"/>
      <p:bldP spid="18" grpId="1" animBg="1"/>
      <p:bldP spid="18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/>
          <p:nvPr/>
        </p:nvCxnSpPr>
        <p:spPr>
          <a:xfrm>
            <a:off x="6400800" y="41148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4953002" y="2334904"/>
            <a:ext cx="5714999" cy="4495800"/>
            <a:chOff x="1752600" y="1752600"/>
            <a:chExt cx="5714999" cy="4495800"/>
          </a:xfrm>
        </p:grpSpPr>
        <p:sp>
          <p:nvSpPr>
            <p:cNvPr id="6" name="Right Arrow 5"/>
            <p:cNvSpPr/>
            <p:nvPr/>
          </p:nvSpPr>
          <p:spPr>
            <a:xfrm rot="5400000">
              <a:off x="4419600" y="3886200"/>
              <a:ext cx="609600" cy="304800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Untuytgitled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0" y="1752600"/>
              <a:ext cx="5486400" cy="1847850"/>
            </a:xfrm>
            <a:prstGeom prst="rect">
              <a:avLst/>
            </a:prstGeom>
            <a:ln w="317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9" name="Picture 8" descr="Untisdfgtled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52600" y="4419600"/>
              <a:ext cx="5714999" cy="1828800"/>
            </a:xfrm>
            <a:prstGeom prst="rect">
              <a:avLst/>
            </a:prstGeom>
            <a:ln w="3175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524000" y="45873"/>
            <a:ext cx="91440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12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 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59313" y="2438401"/>
            <a:ext cx="3259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138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24001" y="2743135"/>
            <a:ext cx="4301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6927" y="3477323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15015" y="4176198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trỏ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8" name="Picture 17" descr="Untuytgit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477322"/>
            <a:ext cx="5486400" cy="3152078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524000" y="104151"/>
            <a:ext cx="91440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12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 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1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800600" y="1066800"/>
            <a:ext cx="17526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Wave 5"/>
          <p:cNvSpPr/>
          <p:nvPr/>
        </p:nvSpPr>
        <p:spPr>
          <a:xfrm>
            <a:off x="3041073" y="2521528"/>
            <a:ext cx="6019800" cy="2514600"/>
          </a:xfrm>
          <a:prstGeom prst="wav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dirty="0" smtClean="0">
                <a:solidFill>
                  <a:srgbClr val="0070C0"/>
                </a:solidFill>
                <a:latin typeface="HP-092" pitchFamily="34" charset="0"/>
              </a:rPr>
              <a:t>Kiểm tra bài cũ</a:t>
            </a:r>
            <a:endParaRPr lang="en-US" sz="4800" dirty="0">
              <a:solidFill>
                <a:srgbClr val="0070C0"/>
              </a:solidFill>
              <a:latin typeface="HP-092" pitchFamily="34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104900" y="401783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    ngày    tháng  12 năm 2020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104900" y="1307813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: Tin học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30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521" y="2895601"/>
            <a:ext cx="4479536" cy="16739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88688" y="2759301"/>
            <a:ext cx="2788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71927" y="3327554"/>
            <a:ext cx="3538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Layout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6110" y="3890414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Split Cells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677400" y="2956078"/>
            <a:ext cx="721056" cy="381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53352" y="3629311"/>
            <a:ext cx="1000692" cy="344574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521" y="2933899"/>
            <a:ext cx="4487832" cy="3403753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905000" y="46482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88689" y="4509158"/>
            <a:ext cx="2355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229600" y="4204394"/>
            <a:ext cx="990600" cy="367643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229600" y="4606246"/>
            <a:ext cx="990600" cy="282938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1444248" y="6162983"/>
            <a:ext cx="6781113" cy="682157"/>
            <a:chOff x="97386" y="5188276"/>
            <a:chExt cx="5665897" cy="682157"/>
          </a:xfrm>
        </p:grpSpPr>
        <p:sp>
          <p:nvSpPr>
            <p:cNvPr id="26" name="TextBox 25"/>
            <p:cNvSpPr txBox="1"/>
            <p:nvPr/>
          </p:nvSpPr>
          <p:spPr>
            <a:xfrm>
              <a:off x="97386" y="5224102"/>
              <a:ext cx="2667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dòng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ô</a:t>
              </a:r>
              <a:endPara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39083" y="5188276"/>
              <a:ext cx="3124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Number of rows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7665821" y="6152643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6858000" y="5512400"/>
            <a:ext cx="1143000" cy="390835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479321" y="5072865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40728" y="2163063"/>
            <a:ext cx="4301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1524000" y="104151"/>
            <a:ext cx="91440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12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 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06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 animBg="1"/>
      <p:bldP spid="12" grpId="0" animBg="1"/>
      <p:bldP spid="12" grpId="1" animBg="1"/>
      <p:bldP spid="22" grpId="0"/>
      <p:bldP spid="23" grpId="0" animBg="1"/>
      <p:bldP spid="24" grpId="0" animBg="1"/>
      <p:bldP spid="29" grpId="0"/>
      <p:bldP spid="30" grpId="0" animBg="1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76400" y="2205664"/>
            <a:ext cx="3733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          </a:t>
            </a:r>
            <a:endParaRPr lang="en-US" sz="2800" b="1">
              <a:latin typeface="Times New Roman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676400" y="685800"/>
            <a:ext cx="8763000" cy="2438400"/>
            <a:chOff x="152400" y="152400"/>
            <a:chExt cx="8763000" cy="2438400"/>
          </a:xfrm>
        </p:grpSpPr>
        <p:sp>
          <p:nvSpPr>
            <p:cNvPr id="4" name="TextBox 3"/>
            <p:cNvSpPr txBox="1"/>
            <p:nvPr/>
          </p:nvSpPr>
          <p:spPr>
            <a:xfrm>
              <a:off x="228600" y="685800"/>
              <a:ext cx="47027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Trong thẻ …………… </a:t>
              </a:r>
              <a:r>
                <a:rPr lang="en-US" sz="2800" dirty="0" smtClean="0"/>
                <a:t>chọn...........</a:t>
              </a:r>
              <a:endParaRPr lang="en-US" sz="28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" y="1205805"/>
              <a:ext cx="86868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dirty="0"/>
                <a:t>Di chuyển con trỏ chuột vào vùng có các ô vuông để chọn số dòng và số cột. Nháy chuột để chèn bảng vào trang soạn thảo.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2400" y="152400"/>
              <a:ext cx="47961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/>
                <a:t>Chèn bảng vào trang soạn thảo</a:t>
              </a:r>
              <a:endParaRPr lang="en-US" sz="280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676400" y="3134380"/>
            <a:ext cx="8839200" cy="1056620"/>
            <a:chOff x="228600" y="2514600"/>
            <a:chExt cx="8839200" cy="1056620"/>
          </a:xfrm>
        </p:grpSpPr>
        <p:sp>
          <p:nvSpPr>
            <p:cNvPr id="10" name="TextBox 9"/>
            <p:cNvSpPr txBox="1"/>
            <p:nvPr/>
          </p:nvSpPr>
          <p:spPr>
            <a:xfrm>
              <a:off x="228600" y="2514600"/>
              <a:ext cx="33312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/>
                <a:t>Gộp các ô trong bảng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4800" y="3048000"/>
              <a:ext cx="8763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/>
                <a:t>Trên thẻ …………… chọn …………… để gộp các ô.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676400" y="4127718"/>
            <a:ext cx="8991600" cy="2349282"/>
            <a:chOff x="152400" y="3975318"/>
            <a:chExt cx="8229600" cy="2349282"/>
          </a:xfrm>
        </p:grpSpPr>
        <p:sp>
          <p:nvSpPr>
            <p:cNvPr id="22" name="TextBox 21"/>
            <p:cNvSpPr txBox="1"/>
            <p:nvPr/>
          </p:nvSpPr>
          <p:spPr>
            <a:xfrm>
              <a:off x="152400" y="3975318"/>
              <a:ext cx="25902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/>
                <a:t>Tách ô trong bảng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4800" y="4508718"/>
              <a:ext cx="807720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Đưa con trỏ chuột vào ô cần tách.</a:t>
              </a:r>
            </a:p>
            <a:p>
              <a:r>
                <a:rPr lang="en-US" sz="2800" dirty="0"/>
                <a:t>Trên thẻ …………… chọn ………                </a:t>
              </a:r>
            </a:p>
            <a:p>
              <a:r>
                <a:rPr lang="en-US" sz="2800" dirty="0"/>
                <a:t>Gõ số cột trong ô …………..… số dòng trong ô …………….</a:t>
              </a:r>
            </a:p>
            <a:p>
              <a:r>
                <a:rPr lang="en-US" sz="2800" dirty="0"/>
                <a:t>rồi chọn OK.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1676401" y="152400"/>
            <a:ext cx="18710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3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1676400"/>
            <a:ext cx="7467600" cy="3048000"/>
          </a:xfrm>
          <a:prstGeom prst="rect">
            <a:avLst/>
          </a:prstGeom>
          <a:noFill/>
        </p:spPr>
        <p:txBody>
          <a:bodyPr wrap="square" lIns="91440" tIns="45720" rIns="91440" bIns="45720" numCol="1">
            <a:prstTxWarp prst="textWave1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>
                  <a:solidFill>
                    <a:srgbClr val="FF0000"/>
                  </a:solidFill>
                </a:ln>
                <a:gradFill flip="none" rotWithShape="1">
                  <a:gsLst>
                    <a:gs pos="64350">
                      <a:srgbClr val="ED0000"/>
                    </a:gs>
                    <a:gs pos="0">
                      <a:srgbClr val="FF0000">
                        <a:shade val="30000"/>
                        <a:satMod val="115000"/>
                      </a:srgbClr>
                    </a:gs>
                    <a:gs pos="68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effectLst>
                  <a:innerShdw blurRad="114300">
                    <a:prstClr val="black"/>
                  </a:innerShdw>
                  <a:reflection blurRad="10000" stA="55000" endPos="48000" dist="500" dir="5400000" sy="-100000" algn="bl" rotWithShape="0"/>
                </a:effectLst>
              </a:rPr>
              <a:t>TRÂN TRỌNG CẢM ƠN</a:t>
            </a:r>
          </a:p>
          <a:p>
            <a:pPr algn="ctr"/>
            <a:r>
              <a:rPr lang="en-US" sz="5400" b="1" cap="all" dirty="0">
                <a:ln>
                  <a:solidFill>
                    <a:srgbClr val="FF0000"/>
                  </a:solidFill>
                </a:ln>
                <a:gradFill flip="none" rotWithShape="1">
                  <a:gsLst>
                    <a:gs pos="64350">
                      <a:srgbClr val="ED0000"/>
                    </a:gs>
                    <a:gs pos="0">
                      <a:srgbClr val="FF0000">
                        <a:shade val="30000"/>
                        <a:satMod val="115000"/>
                      </a:srgbClr>
                    </a:gs>
                    <a:gs pos="68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effectLst>
                  <a:innerShdw blurRad="114300">
                    <a:prstClr val="black"/>
                  </a:innerShdw>
                  <a:reflection blurRad="10000" stA="55000" endPos="48000" dist="500" dir="5400000" sy="-100000" algn="bl" rotWithShape="0"/>
                </a:effectLst>
              </a:rPr>
              <a:t>các thầy cô giáo</a:t>
            </a:r>
          </a:p>
        </p:txBody>
      </p:sp>
    </p:spTree>
    <p:extLst>
      <p:ext uri="{BB962C8B-B14F-4D97-AF65-F5344CB8AC3E}">
        <p14:creationId xmlns:p14="http://schemas.microsoft.com/office/powerpoint/2010/main" val="293974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4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905001" y="228600"/>
            <a:ext cx="3276599" cy="60960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8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Kiểm tra bài cũ: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0" y="1524000"/>
            <a:ext cx="8686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50000"/>
              </a:lnSpc>
            </a:pPr>
            <a:r>
              <a:rPr lang="en-US" sz="3200" b="1" u="sng">
                <a:solidFill>
                  <a:srgbClr val="0000CC"/>
                </a:solidFill>
                <a:latin typeface="Times New Roman" pitchFamily="18" charset="0"/>
              </a:rPr>
              <a:t>Câu 1: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i="1">
                <a:solidFill>
                  <a:srgbClr val="0000CC"/>
                </a:solidFill>
                <a:latin typeface="Times New Roman" pitchFamily="18" charset="0"/>
              </a:rPr>
              <a:t>Em hãy chọn câu trả lời đúng. 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Để chèn tranh ảnh từ thư viện phần mềm soạn thảo, em dùng lệnh gì?</a:t>
            </a:r>
          </a:p>
        </p:txBody>
      </p:sp>
      <p:sp>
        <p:nvSpPr>
          <p:cNvPr id="3077" name="TextBox 8"/>
          <p:cNvSpPr txBox="1">
            <a:spLocks noChangeArrowheads="1"/>
          </p:cNvSpPr>
          <p:nvPr/>
        </p:nvSpPr>
        <p:spPr bwMode="auto">
          <a:xfrm>
            <a:off x="1828800" y="3276601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>
                <a:solidFill>
                  <a:srgbClr val="0000CC"/>
                </a:solidFill>
              </a:rPr>
              <a:t>A. Insert -&gt; Picture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1828800" y="3962401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>
                <a:solidFill>
                  <a:srgbClr val="0000CC"/>
                </a:solidFill>
              </a:rPr>
              <a:t>B. Insert -&gt; Clip Art</a:t>
            </a:r>
          </a:p>
        </p:txBody>
      </p:sp>
      <p:sp>
        <p:nvSpPr>
          <p:cNvPr id="3079" name="TextBox 10"/>
          <p:cNvSpPr txBox="1">
            <a:spLocks noChangeArrowheads="1"/>
          </p:cNvSpPr>
          <p:nvPr/>
        </p:nvSpPr>
        <p:spPr bwMode="auto">
          <a:xfrm>
            <a:off x="1828800" y="4724401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C. Insert -&gt; Word Art</a:t>
            </a:r>
          </a:p>
        </p:txBody>
      </p:sp>
      <p:sp>
        <p:nvSpPr>
          <p:cNvPr id="3080" name="TextBox 11"/>
          <p:cNvSpPr txBox="1">
            <a:spLocks noChangeArrowheads="1"/>
          </p:cNvSpPr>
          <p:nvPr/>
        </p:nvSpPr>
        <p:spPr bwMode="auto">
          <a:xfrm>
            <a:off x="1828800" y="5410201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D. Insert -&gt; Shapes</a:t>
            </a:r>
          </a:p>
        </p:txBody>
      </p:sp>
      <p:sp>
        <p:nvSpPr>
          <p:cNvPr id="13" name="Oval 12"/>
          <p:cNvSpPr/>
          <p:nvPr/>
        </p:nvSpPr>
        <p:spPr>
          <a:xfrm>
            <a:off x="1676400" y="3962400"/>
            <a:ext cx="609600" cy="5334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4" name="Action Button: Custom 13">
            <a:hlinkClick r:id="rId2" action="ppaction://hlinksldjump" highlightClick="1"/>
          </p:cNvPr>
          <p:cNvSpPr/>
          <p:nvPr/>
        </p:nvSpPr>
        <p:spPr>
          <a:xfrm>
            <a:off x="10273146" y="5691332"/>
            <a:ext cx="1080654" cy="665018"/>
          </a:xfrm>
          <a:prstGeom prst="actionButtonBlank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Trở lại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55503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4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905001" y="228600"/>
            <a:ext cx="3276599" cy="60960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8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Kiểm tra bài cũ: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0" y="1593850"/>
            <a:ext cx="8686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b="1" u="sng" dirty="0">
                <a:solidFill>
                  <a:srgbClr val="0000CC"/>
                </a:solidFill>
                <a:latin typeface="Times New Roman" pitchFamily="18" charset="0"/>
              </a:rPr>
              <a:t>Câu 2</a:t>
            </a:r>
            <a:r>
              <a:rPr lang="en-US" sz="3200" b="1" u="sng" dirty="0" smtClean="0">
                <a:solidFill>
                  <a:srgbClr val="0000CC"/>
                </a:solidFill>
                <a:latin typeface="Times New Roman" pitchFamily="18" charset="0"/>
              </a:rPr>
              <a:t>: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So sánh thao tác thay đổi kích thước của tranh ảnh và thao tác thay đổi kích thước của hình trong văn bản có tương tự không?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0" y="3810000"/>
            <a:ext cx="8686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	Thao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tác thay đổi kích thước của tranh ảnh và thao tác thay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đổi</a:t>
            </a:r>
          </a:p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kích thước của hình trong văn bản tương tự như nhau.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521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914400"/>
            <a:ext cx="7010400" cy="92333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Wave2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Trò chơi “Thi ghép tranh”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925" y="2292884"/>
            <a:ext cx="2568347" cy="1828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272" y="2292884"/>
            <a:ext cx="2562614" cy="1828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925" y="4121684"/>
            <a:ext cx="2568347" cy="1828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272" y="4121684"/>
            <a:ext cx="2562614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1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6111 1.11111E-6 C -0.66111 -0.02824 -0.58715 -0.05 -0.4974 -0.05 C -0.40469 -0.05 -0.33056 -0.02824 -0.33056 1.11111E-6 C -0.33056 0.02801 -0.25642 0.05 -0.16406 0.05 C -0.07413 0.05 0 0.02801 0 1.11111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56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949235"/>
            <a:ext cx="3541548" cy="25217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949" y="949235"/>
            <a:ext cx="3533643" cy="25217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458306"/>
            <a:ext cx="3541548" cy="25217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949" y="3458307"/>
            <a:ext cx="3533643" cy="252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6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685" y="3561174"/>
            <a:ext cx="4710325" cy="3144427"/>
          </a:xfr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791" y="304800"/>
            <a:ext cx="4304241" cy="6324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152400"/>
            <a:ext cx="4704009" cy="237072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228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29"/>
          <p:cNvSpPr>
            <a:spLocks noChangeShapeType="1"/>
          </p:cNvSpPr>
          <p:nvPr/>
        </p:nvSpPr>
        <p:spPr bwMode="auto">
          <a:xfrm>
            <a:off x="10515600" y="1447800"/>
            <a:ext cx="0" cy="502920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Line 30"/>
          <p:cNvSpPr>
            <a:spLocks noChangeShapeType="1"/>
          </p:cNvSpPr>
          <p:nvPr/>
        </p:nvSpPr>
        <p:spPr bwMode="auto">
          <a:xfrm>
            <a:off x="10439400" y="2209800"/>
            <a:ext cx="0" cy="4038600"/>
          </a:xfrm>
          <a:prstGeom prst="line">
            <a:avLst/>
          </a:prstGeom>
          <a:noFill/>
          <a:ln w="107950" cmpd="tri">
            <a:solidFill>
              <a:srgbClr val="92D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Line 31"/>
          <p:cNvSpPr>
            <a:spLocks noChangeShapeType="1"/>
          </p:cNvSpPr>
          <p:nvPr/>
        </p:nvSpPr>
        <p:spPr bwMode="auto">
          <a:xfrm>
            <a:off x="2133600" y="6629400"/>
            <a:ext cx="8305800" cy="0"/>
          </a:xfrm>
          <a:prstGeom prst="line">
            <a:avLst/>
          </a:prstGeom>
          <a:noFill/>
          <a:ln w="92075">
            <a:solidFill>
              <a:srgbClr val="92D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Line 32"/>
          <p:cNvSpPr>
            <a:spLocks noChangeShapeType="1"/>
          </p:cNvSpPr>
          <p:nvPr/>
        </p:nvSpPr>
        <p:spPr bwMode="auto">
          <a:xfrm>
            <a:off x="2209800" y="6477000"/>
            <a:ext cx="8229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WordArt 35" descr="304896082_216ab63f2b_s"/>
          <p:cNvSpPr>
            <a:spLocks noChangeArrowheads="1" noChangeShapeType="1" noTextEdit="1"/>
          </p:cNvSpPr>
          <p:nvPr/>
        </p:nvSpPr>
        <p:spPr bwMode="auto">
          <a:xfrm>
            <a:off x="1676400" y="2083883"/>
            <a:ext cx="8686801" cy="1016000"/>
          </a:xfrm>
          <a:prstGeom prst="rect">
            <a:avLst/>
          </a:prstGeom>
        </p:spPr>
        <p:txBody>
          <a:bodyPr wrap="none" fromWordArt="1">
            <a:prstTxWarp prst="textCanUp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vi-VN" sz="2000" b="1" kern="10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CH</a:t>
            </a:r>
            <a:r>
              <a:rPr lang="en-US" sz="2000" b="1" kern="10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Ủ ĐỀ 3</a:t>
            </a:r>
            <a:r>
              <a:rPr lang="vi-VN" sz="2000" b="1" kern="10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:</a:t>
            </a:r>
            <a:r>
              <a:rPr lang="en-US" sz="2000" b="1" kern="10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SOẠN THẢO VĂN BẢN</a:t>
            </a:r>
          </a:p>
        </p:txBody>
      </p:sp>
      <p:sp>
        <p:nvSpPr>
          <p:cNvPr id="9224" name="Text Box 36"/>
          <p:cNvSpPr txBox="1">
            <a:spLocks noChangeArrowheads="1"/>
          </p:cNvSpPr>
          <p:nvPr/>
        </p:nvSpPr>
        <p:spPr bwMode="auto">
          <a:xfrm>
            <a:off x="1879343" y="3196864"/>
            <a:ext cx="85724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u="sng" dirty="0" err="1">
                <a:solidFill>
                  <a:srgbClr val="FF0000"/>
                </a:solidFill>
                <a:latin typeface="HP-113" pitchFamily="34" charset="0"/>
              </a:rPr>
              <a:t>Bài</a:t>
            </a:r>
            <a:r>
              <a:rPr lang="en-US" sz="3600" u="sng" dirty="0">
                <a:solidFill>
                  <a:srgbClr val="FF0000"/>
                </a:solidFill>
                <a:latin typeface="HP-113" pitchFamily="34" charset="0"/>
              </a:rPr>
              <a:t> 4:</a:t>
            </a:r>
            <a:r>
              <a:rPr lang="en-US" sz="3600" dirty="0">
                <a:solidFill>
                  <a:srgbClr val="FF0000"/>
                </a:solidFill>
                <a:latin typeface="HP-113" pitchFamily="34" charset="0"/>
              </a:rPr>
              <a:t>   CHÈN VÀ TRÌNH BÀY BẢNG TRONG VĂN BẢN</a:t>
            </a:r>
          </a:p>
        </p:txBody>
      </p:sp>
      <p:pic>
        <p:nvPicPr>
          <p:cNvPr id="9225" name="Picture 37" descr="CA2B0LW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90301">
            <a:off x="1651000" y="5775326"/>
            <a:ext cx="11811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4800600" y="838200"/>
            <a:ext cx="1828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2" name="Picture 11" descr="musi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867400"/>
            <a:ext cx="609600" cy="609600"/>
          </a:xfrm>
          <a:prstGeom prst="rect">
            <a:avLst/>
          </a:prstGeom>
        </p:spPr>
      </p:pic>
      <p:pic>
        <p:nvPicPr>
          <p:cNvPr id="13" name="Picture 12" descr="read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5867400"/>
            <a:ext cx="609600" cy="609600"/>
          </a:xfrm>
          <a:prstGeom prst="rect">
            <a:avLst/>
          </a:prstGeom>
        </p:spPr>
      </p:pic>
      <p:pic>
        <p:nvPicPr>
          <p:cNvPr id="14" name="Picture 13" descr="world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800" y="5867400"/>
            <a:ext cx="609600" cy="609600"/>
          </a:xfrm>
          <a:prstGeom prst="rect">
            <a:avLst/>
          </a:prstGeom>
        </p:spPr>
      </p:pic>
      <p:pic>
        <p:nvPicPr>
          <p:cNvPr id="15" name="Picture 14" descr="chat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43200" y="5638800"/>
            <a:ext cx="838200" cy="838200"/>
          </a:xfrm>
          <a:prstGeom prst="rect">
            <a:avLst/>
          </a:prstGeom>
        </p:spPr>
      </p:pic>
      <p:pic>
        <p:nvPicPr>
          <p:cNvPr id="16" name="Picture 15" descr="contract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33800" y="5867400"/>
            <a:ext cx="609600" cy="609600"/>
          </a:xfrm>
          <a:prstGeom prst="rect">
            <a:avLst/>
          </a:prstGeom>
        </p:spPr>
      </p:pic>
      <p:pic>
        <p:nvPicPr>
          <p:cNvPr id="17" name="Picture 16" descr="working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15400" y="5867400"/>
            <a:ext cx="609600" cy="609600"/>
          </a:xfrm>
          <a:prstGeom prst="rect">
            <a:avLst/>
          </a:prstGeom>
        </p:spPr>
      </p:pic>
      <p:pic>
        <p:nvPicPr>
          <p:cNvPr id="18" name="Picture 17" descr="clipboard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29600" y="5867400"/>
            <a:ext cx="609600" cy="609600"/>
          </a:xfrm>
          <a:prstGeom prst="rect">
            <a:avLst/>
          </a:prstGeom>
        </p:spPr>
      </p:pic>
      <p:pic>
        <p:nvPicPr>
          <p:cNvPr id="19" name="Picture 18" descr="letter.g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67600" y="5791200"/>
            <a:ext cx="609600" cy="609600"/>
          </a:xfrm>
          <a:prstGeom prst="rect">
            <a:avLst/>
          </a:prstGeom>
        </p:spPr>
      </p:pic>
      <p:pic>
        <p:nvPicPr>
          <p:cNvPr id="20" name="Picture 19" descr="pictures.gi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81800" y="5867400"/>
            <a:ext cx="609600" cy="609600"/>
          </a:xfrm>
          <a:prstGeom prst="rect">
            <a:avLst/>
          </a:prstGeom>
        </p:spPr>
      </p:pic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637309" y="326841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 12  năm 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62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3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3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3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1" dur="3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3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5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6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8" dur="3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3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0" dur="3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1" dur="3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3" dur="3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4" dur="3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3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6" dur="3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0" animBg="1"/>
      <p:bldP spid="9221" grpId="0" animBg="1"/>
      <p:bldP spid="9222" grpId="0" animBg="1"/>
      <p:bldP spid="30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524000" y="104151"/>
            <a:ext cx="91440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12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400" b="1" dirty="0" err="1" smtClean="0">
                <a:solidFill>
                  <a:srgbClr val="FF0000"/>
                </a:solidFill>
                <a:latin typeface="HP-009" panose="020B0803050302020204" pitchFamily="34" charset="0"/>
              </a:rPr>
              <a:t>Bài</a:t>
            </a:r>
            <a:r>
              <a:rPr lang="en-US" sz="3400" b="1" dirty="0" smtClean="0">
                <a:solidFill>
                  <a:srgbClr val="FF0000"/>
                </a:solidFill>
                <a:latin typeface="HP-009" panose="020B0803050302020204" pitchFamily="34" charset="0"/>
              </a:rPr>
              <a:t> </a:t>
            </a:r>
            <a:r>
              <a:rPr lang="en-US" sz="3400" b="1" dirty="0">
                <a:solidFill>
                  <a:srgbClr val="FF0000"/>
                </a:solidFill>
                <a:latin typeface="HP-009" panose="020B0803050302020204" pitchFamily="34" charset="0"/>
              </a:rPr>
              <a:t>4:   </a:t>
            </a:r>
            <a:r>
              <a:rPr lang="en-US" sz="3400" b="1" dirty="0" err="1">
                <a:solidFill>
                  <a:srgbClr val="FF0000"/>
                </a:solidFill>
                <a:latin typeface="HP-009" panose="020B0803050302020204" pitchFamily="34" charset="0"/>
              </a:rPr>
              <a:t>Chèn</a:t>
            </a:r>
            <a:r>
              <a:rPr lang="en-US" sz="3400" b="1" dirty="0">
                <a:solidFill>
                  <a:srgbClr val="FF0000"/>
                </a:solidFill>
                <a:latin typeface="HP-009" panose="020B0803050302020204" pitchFamily="34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HP-009" panose="020B0803050302020204" pitchFamily="34" charset="0"/>
              </a:rPr>
              <a:t>và</a:t>
            </a:r>
            <a:r>
              <a:rPr lang="en-US" sz="3400" b="1" dirty="0">
                <a:solidFill>
                  <a:srgbClr val="FF0000"/>
                </a:solidFill>
                <a:latin typeface="HP-009" panose="020B0803050302020204" pitchFamily="34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HP-009" panose="020B0803050302020204" pitchFamily="34" charset="0"/>
              </a:rPr>
              <a:t>trình</a:t>
            </a:r>
            <a:r>
              <a:rPr lang="en-US" sz="3400" b="1" dirty="0">
                <a:solidFill>
                  <a:srgbClr val="FF0000"/>
                </a:solidFill>
                <a:latin typeface="HP-009" panose="020B0803050302020204" pitchFamily="34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HP-009" panose="020B0803050302020204" pitchFamily="34" charset="0"/>
              </a:rPr>
              <a:t>bày</a:t>
            </a:r>
            <a:r>
              <a:rPr lang="en-US" sz="3400" b="1" dirty="0">
                <a:solidFill>
                  <a:srgbClr val="FF0000"/>
                </a:solidFill>
                <a:latin typeface="HP-009" panose="020B0803050302020204" pitchFamily="34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HP-009" panose="020B0803050302020204" pitchFamily="34" charset="0"/>
              </a:rPr>
              <a:t>bảng</a:t>
            </a:r>
            <a:r>
              <a:rPr lang="en-US" sz="3400" b="1" dirty="0">
                <a:solidFill>
                  <a:srgbClr val="FF0000"/>
                </a:solidFill>
                <a:latin typeface="HP-009" panose="020B0803050302020204" pitchFamily="34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HP-009" panose="020B0803050302020204" pitchFamily="34" charset="0"/>
              </a:rPr>
              <a:t>trong</a:t>
            </a:r>
            <a:r>
              <a:rPr lang="en-US" sz="3400" b="1" dirty="0">
                <a:solidFill>
                  <a:srgbClr val="FF0000"/>
                </a:solidFill>
                <a:latin typeface="HP-009" panose="020B0803050302020204" pitchFamily="34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HP-009" panose="020B0803050302020204" pitchFamily="34" charset="0"/>
              </a:rPr>
              <a:t>văn</a:t>
            </a:r>
            <a:r>
              <a:rPr lang="en-US" sz="3400" b="1" dirty="0">
                <a:solidFill>
                  <a:srgbClr val="FF0000"/>
                </a:solidFill>
                <a:latin typeface="HP-009" panose="020B0803050302020204" pitchFamily="34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HP-009" panose="020B0803050302020204" pitchFamily="34" charset="0"/>
              </a:rPr>
              <a:t>bản</a:t>
            </a:r>
            <a:endParaRPr lang="en-US" sz="3400" b="1" dirty="0">
              <a:solidFill>
                <a:srgbClr val="FF0000"/>
              </a:solidFill>
              <a:latin typeface="HP-009" panose="020B08030503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181601" y="609600"/>
            <a:ext cx="1845469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04951" y="2574454"/>
            <a:ext cx="5498301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55103" y="3336597"/>
            <a:ext cx="7619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84269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719</Words>
  <Application>Microsoft Office PowerPoint</Application>
  <PresentationFormat>Widescreen</PresentationFormat>
  <Paragraphs>110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HP-009</vt:lpstr>
      <vt:lpstr>HP-092</vt:lpstr>
      <vt:lpstr>HP-113</vt:lpstr>
      <vt:lpstr>HP-165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Bảng gồm 4 dòng và 6 cột</vt:lpstr>
      <vt:lpstr>PowerPoint Presentation</vt:lpstr>
      <vt:lpstr>PowerPoint Presentation</vt:lpstr>
      <vt:lpstr>PowerPoint Presentation</vt:lpstr>
      <vt:lpstr>PowerPoint Presentation</vt:lpstr>
      <vt:lpstr>Gộp các ô trong bảng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Admin</cp:lastModifiedBy>
  <cp:revision>39</cp:revision>
  <dcterms:created xsi:type="dcterms:W3CDTF">2020-11-25T07:47:58Z</dcterms:created>
  <dcterms:modified xsi:type="dcterms:W3CDTF">2021-10-06T04:52:48Z</dcterms:modified>
</cp:coreProperties>
</file>