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</p:sldMasterIdLst>
  <p:notesMasterIdLst>
    <p:notesMasterId r:id="rId16"/>
  </p:notesMasterIdLst>
  <p:sldIdLst>
    <p:sldId id="279" r:id="rId5"/>
    <p:sldId id="281" r:id="rId6"/>
    <p:sldId id="262" r:id="rId7"/>
    <p:sldId id="263" r:id="rId8"/>
    <p:sldId id="265" r:id="rId9"/>
    <p:sldId id="266" r:id="rId10"/>
    <p:sldId id="269" r:id="rId11"/>
    <p:sldId id="282" r:id="rId12"/>
    <p:sldId id="270" r:id="rId13"/>
    <p:sldId id="276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89C4E"/>
    <a:srgbClr val="FF0066"/>
    <a:srgbClr val="CC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43A1E-D444-48BD-A9D3-300287FB12BB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503CB-89A4-4FD5-AD61-CD58CEEB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6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80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85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0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78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267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729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8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3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3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286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73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36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63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12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09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88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66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7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02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95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58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60CF7-1785-465E-A750-9D04373FC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BCE35-DB65-4384-A22F-8F9D0B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CEDC5-AAC2-4449-822C-5E34F52E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3ED81B-5C81-41B5-A703-04D07BE218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69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3F4050-F618-4D2A-8919-9C50C32D8DA8}"/>
              </a:ext>
            </a:extLst>
          </p:cNvPr>
          <p:cNvSpPr/>
          <p:nvPr userDrawn="1"/>
        </p:nvSpPr>
        <p:spPr>
          <a:xfrm>
            <a:off x="0" y="-1"/>
            <a:ext cx="11020926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5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3B0B-32A6-46F5-9AEA-44E0A424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EA520-68FB-49C9-B24C-D6ABC279B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4D197-0BD0-499B-B439-12071B0CD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6C625-76A5-4A23-BA56-0B2B8C166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C2668-8300-4881-8810-BCEAC4921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9DE73-F97D-488C-9A42-643F23A6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96DC6-BD0A-4913-8542-B049C583F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BC377-BA5D-47FA-ABEE-B7D51070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14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6A95-DF51-4C4B-A74B-AFEF345D3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61752-FF08-42DC-BAAF-DEC63B614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A02F6-4E40-4C56-9360-5A748AD7B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C4879-1756-4A13-8CF7-7914709B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C79DA-DD03-4CC6-A0B2-ABC97C7C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0B651-C12C-4E6C-A1DE-D5D0DA64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47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4903-C617-422B-B8C4-1BEE5DC0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4AA81-2584-4D3A-A82A-9348234C0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21BE9-DD7F-4BBC-A4E9-3468662F4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3B7F2-F702-454B-B985-C746C251A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BFE2E-D38C-4F19-BCDF-8CB96E29A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0E48E8-924B-4418-B721-ADD4713C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F5E690-72A4-44A8-949F-C368D161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0D9D0E-915E-49AF-946F-7B1E68C3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873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F4DC78-326E-4A7A-9129-D03DFDAD9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BCF4B-B0F5-44BD-8380-D3453CF54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69400-45FE-4772-B43F-4D36ACC2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4223C06-3CB1-425C-BE28-CFE904807136}"/>
              </a:ext>
            </a:extLst>
          </p:cNvPr>
          <p:cNvSpPr/>
          <p:nvPr userDrawn="1"/>
        </p:nvSpPr>
        <p:spPr>
          <a:xfrm>
            <a:off x="0" y="1235242"/>
            <a:ext cx="10991850" cy="641684"/>
          </a:xfrm>
          <a:custGeom>
            <a:avLst/>
            <a:gdLst>
              <a:gd name="connsiteX0" fmla="*/ 16042 w 7924800"/>
              <a:gd name="connsiteY0" fmla="*/ 593558 h 593558"/>
              <a:gd name="connsiteX1" fmla="*/ 7620000 w 7924800"/>
              <a:gd name="connsiteY1" fmla="*/ 593558 h 593558"/>
              <a:gd name="connsiteX2" fmla="*/ 7924800 w 7924800"/>
              <a:gd name="connsiteY2" fmla="*/ 0 h 593558"/>
              <a:gd name="connsiteX3" fmla="*/ 0 w 7924800"/>
              <a:gd name="connsiteY3" fmla="*/ 0 h 593558"/>
              <a:gd name="connsiteX4" fmla="*/ 16042 w 7924800"/>
              <a:gd name="connsiteY4" fmla="*/ 593558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593558">
                <a:moveTo>
                  <a:pt x="16042" y="593558"/>
                </a:moveTo>
                <a:lnTo>
                  <a:pt x="7620000" y="593558"/>
                </a:lnTo>
                <a:lnTo>
                  <a:pt x="7924800" y="0"/>
                </a:lnTo>
                <a:lnTo>
                  <a:pt x="0" y="0"/>
                </a:lnTo>
                <a:lnTo>
                  <a:pt x="16042" y="593558"/>
                </a:lnTo>
                <a:close/>
              </a:path>
            </a:pathLst>
          </a:custGeom>
          <a:solidFill>
            <a:srgbClr val="F0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21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88E36F-9A49-40AB-94E4-4EE179F4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872186-0A5B-4799-A80A-94E889F4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1CF5F-161E-4C76-947C-E1AD4655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BF1D71-A445-44DD-A2DD-4AB9F205E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62" y="6363012"/>
            <a:ext cx="471469" cy="47075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AC36D9-4255-47E4-8CF1-4B4F5A1FEB4B}"/>
              </a:ext>
            </a:extLst>
          </p:cNvPr>
          <p:cNvSpPr/>
          <p:nvPr userDrawn="1"/>
        </p:nvSpPr>
        <p:spPr>
          <a:xfrm>
            <a:off x="11682662" y="6363012"/>
            <a:ext cx="471469" cy="47075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697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2581E-E9C3-43C4-9A7A-3601B066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AB359-D02A-4B2E-A16F-52EB07D90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F68AA-1E7C-411A-A38E-BE6D38AAE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AE0C4-DFC4-4A29-A767-DE73F31A2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9ADA4-594F-4AB2-80AB-19998B3F2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248F7-B08B-4296-923D-350B62AA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34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256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A42F-43DE-4FCE-BC43-60102305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228B8-DB03-48FB-9FF7-F16B2EC173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DC0DE-A3A1-46CB-A59F-825EEE7D7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4DBF6-3EE0-41DC-90EC-4010A4EB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2C872-6C31-4E38-8B68-5939E318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F1AC7-31D5-4BA9-850B-1CA9CFFFF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6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48FB-C198-483A-9A56-B66027AA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2A895-7C5F-495E-8A85-21DA7CC5E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014A0-2CD0-4104-BA7D-33BE3038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73F71-F68F-463E-89FA-D87D2D9D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4035F-D29E-47EF-963D-487F2EBC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09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B1694-03CF-45D3-AA97-80319E8D6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00FEB9-30CE-40A6-A3D5-12B0A8130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DE929-BDEF-4424-9A08-A039E8CE3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37E08-C59A-48DE-A570-221E9801B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8983-3976-44E2-87B8-C17EBA5B8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482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5B0B29-EF94-4784-AF25-B98FE37C8AFD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BB4677-D307-4465-86A4-7914D3C6748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74256"/>
      </p:ext>
    </p:extLst>
  </p:cSld>
  <p:clrMapOvr>
    <a:masterClrMapping/>
  </p:clrMapOvr>
  <p:transition spd="med">
    <p:cover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2DB3CB-4590-4391-8040-B03AB186AF6B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00DB36-D7B0-4937-81A3-1D6B4E526B1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8970"/>
      </p:ext>
    </p:extLst>
  </p:cSld>
  <p:clrMapOvr>
    <a:masterClrMapping/>
  </p:clrMapOvr>
  <p:transition spd="med">
    <p:cover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99D3C-D7D2-4455-9E69-D86A6D415944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631309-4EA3-4FBF-9DC9-58252B594AE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25107"/>
      </p:ext>
    </p:extLst>
  </p:cSld>
  <p:clrMapOvr>
    <a:masterClrMapping/>
  </p:clrMapOvr>
  <p:transition spd="med">
    <p:cover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F17ED7-B4ED-4563-93AA-800BA92B0960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45C98-213C-42B7-84F6-A15E5D8568D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29954"/>
      </p:ext>
    </p:extLst>
  </p:cSld>
  <p:clrMapOvr>
    <a:masterClrMapping/>
  </p:clrMapOvr>
  <p:transition spd="med">
    <p:cover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60A999-14FE-474E-B127-B0CAF67C778A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A1813A-987D-4DD1-B0E1-720452305B0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85556"/>
      </p:ext>
    </p:extLst>
  </p:cSld>
  <p:clrMapOvr>
    <a:masterClrMapping/>
  </p:clrMapOvr>
  <p:transition spd="med">
    <p:cover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2DCE62-230B-4994-B7F0-A41F610573AC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7FE94A-903D-44A3-9CE1-C71161F16A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57259"/>
      </p:ext>
    </p:extLst>
  </p:cSld>
  <p:clrMapOvr>
    <a:masterClrMapping/>
  </p:clrMapOvr>
  <p:transition spd="med">
    <p:cover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D0F153-534F-46A4-9ED1-35B0831CFBF2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59A9C2-CDF4-4878-834C-41BF539817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94642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352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D7EC97-5C95-4D04-993C-63A7D7DE01FF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65686-9070-4477-984D-BF00B920127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54914"/>
      </p:ext>
    </p:extLst>
  </p:cSld>
  <p:clrMapOvr>
    <a:masterClrMapping/>
  </p:clrMapOvr>
  <p:transition spd="med">
    <p:cover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97E59A-ED98-487C-9DCD-83882B7748E0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C4C388-754E-4BDB-A169-C062E973DA5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94353"/>
      </p:ext>
    </p:extLst>
  </p:cSld>
  <p:clrMapOvr>
    <a:masterClrMapping/>
  </p:clrMapOvr>
  <p:transition spd="med">
    <p:cover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BEC1CD-83F1-457A-BE05-59E28D9DA559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8DC9B4-CFCE-423D-BFA5-3B4FF29932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47519"/>
      </p:ext>
    </p:extLst>
  </p:cSld>
  <p:clrMapOvr>
    <a:masterClrMapping/>
  </p:clrMapOvr>
  <p:transition spd="med">
    <p:cover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107DA2-0948-4CCB-B55B-750F1904B167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5C681-CE86-4B2A-A3D4-9238E67E49E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77600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3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46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8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55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6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85A22-0F3A-45B4-855F-44039C6439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FC536-0432-459B-9E58-E6C18820C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80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5817A-AE38-4E6C-86D6-A176D86A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9DDC9-13A8-4EE0-A788-97155A65C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DFC5-63DD-4825-ABB4-55F37A2B92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12FCE-2274-483B-A722-0D11E37C17E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4BF5A-8A56-4944-9471-E1A10D63B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18844-185B-4838-BCB5-40966C7F7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DBE3C-7FF7-44CE-8611-1B757FD57DA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2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825A59-A6F7-446D-AB42-B96BF84D3E7A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3A26E6-45BC-45FB-8611-A7E1F99567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0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med">
    <p:cover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image" Target="../media/image6.png"/><Relationship Id="rId10" Type="http://schemas.openxmlformats.org/officeDocument/2006/relationships/image" Target="../media/image26.jpg"/><Relationship Id="rId4" Type="http://schemas.openxmlformats.org/officeDocument/2006/relationships/image" Target="../media/image7.pn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7.jpe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06502" y="184839"/>
            <a:ext cx="110197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5000" b="1" noProof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vi-VN" altLang="zh-CN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hủ đề 1: </a:t>
            </a:r>
            <a:r>
              <a:rPr kumimoji="0" lang="vi-VN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vi-VN" altLang="zh-CN" sz="5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quen với máy tính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pic>
        <p:nvPicPr>
          <p:cNvPr id="20" name="图片 12" descr="05dd7fe146a24ce9d2e93461e1c998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91" y="1545590"/>
            <a:ext cx="4599940" cy="5438140"/>
          </a:xfrm>
          <a:prstGeom prst="rect">
            <a:avLst/>
          </a:prstGeom>
        </p:spPr>
      </p:pic>
      <p:sp>
        <p:nvSpPr>
          <p:cNvPr id="21" name="TextBox 2"/>
          <p:cNvSpPr txBox="1"/>
          <p:nvPr/>
        </p:nvSpPr>
        <p:spPr>
          <a:xfrm>
            <a:off x="1352866" y="2838251"/>
            <a:ext cx="4126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简中圆" charset="0"/>
                <a:ea typeface="微软简中圆" charset="0"/>
                <a:cs typeface="+mn-cs"/>
              </a:rPr>
              <a:t>BÀI </a:t>
            </a: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简中圆" charset="0"/>
                <a:ea typeface="微软简中圆" charset="0"/>
                <a:cs typeface="+mn-cs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031125" y="2161142"/>
            <a:ext cx="699507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 bạn</a:t>
            </a:r>
            <a:r>
              <a:rPr kumimoji="0" lang="vi-VN" sz="8000" b="1" i="0" u="none" strike="noStrike" kern="1200" cap="none" spc="0" normalizeH="0" noProof="0" dirty="0" smtClean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mới của em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rgbClr val="FFFF00"/>
                </a:solidFill>
                <a:prstDash val="solid"/>
              </a:ln>
              <a:solidFill>
                <a:srgbClr val="FF33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89910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245858" cy="6858000"/>
          </a:xfrm>
          <a:prstGeom prst="rect">
            <a:avLst/>
          </a:prstGeom>
        </p:spPr>
      </p:pic>
      <p:pic>
        <p:nvPicPr>
          <p:cNvPr id="4" name="图片 3" descr="10-27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15" y="2877185"/>
            <a:ext cx="6414770" cy="3822700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2044098" y="-43517"/>
            <a:ext cx="8670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b="1" dirty="0" smtClean="0"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Em </a:t>
            </a:r>
            <a:r>
              <a:rPr kumimoji="0" lang="vi-VN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CCFFF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uLnTx/>
                <a:uFillTx/>
                <a:latin typeface="微软简中圆" charset="0"/>
                <a:ea typeface="微软简中圆" charset="0"/>
                <a:cs typeface="+mn-cs"/>
              </a:rPr>
              <a:t>cần</a:t>
            </a:r>
            <a:r>
              <a:rPr lang="vi-VN" altLang="zh-CN" sz="8000" b="1" dirty="0" smtClean="0">
                <a:solidFill>
                  <a:srgbClr val="FFA40A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 ghi </a:t>
            </a:r>
            <a:r>
              <a:rPr lang="vi-VN" altLang="zh-CN" sz="8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nhớ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uLnTx/>
              <a:uFillTx/>
              <a:latin typeface="微软简中圆" charset="0"/>
              <a:ea typeface="微软简中圆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93177" y="1667172"/>
            <a:ext cx="10172700" cy="48035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00696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091C1E-9F39-4FC2-A54D-CF7105D44671}"/>
              </a:ext>
            </a:extLst>
          </p:cNvPr>
          <p:cNvSpPr/>
          <p:nvPr/>
        </p:nvSpPr>
        <p:spPr>
          <a:xfrm>
            <a:off x="8743950" y="4552950"/>
            <a:ext cx="3790950" cy="3790950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01F70-D599-4D23-88BE-BA7B7E2B6E16}"/>
              </a:ext>
            </a:extLst>
          </p:cNvPr>
          <p:cNvSpPr txBox="1"/>
          <p:nvPr/>
        </p:nvSpPr>
        <p:spPr>
          <a:xfrm>
            <a:off x="4298767" y="3156263"/>
            <a:ext cx="7334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 nhà các em hãy xem lại bài cũ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vi-VN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Đọc trước phần tiếp theo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32EE75-0FAE-470F-AD1B-97C75AD34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86" y="1034800"/>
            <a:ext cx="9821507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CCFFCC"/>
            </a:gs>
            <a:gs pos="56000">
              <a:srgbClr val="CCFFFF"/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7424"/>
            <a:ext cx="12192000" cy="790576"/>
          </a:xfrm>
          <a:prstGeom prst="rect">
            <a:avLst/>
          </a:prstGeom>
        </p:spPr>
      </p:pic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95" y="138294"/>
            <a:ext cx="3577463" cy="289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Callout 11"/>
          <p:cNvSpPr>
            <a:spLocks noChangeArrowheads="1"/>
          </p:cNvSpPr>
          <p:nvPr/>
        </p:nvSpPr>
        <p:spPr bwMode="auto">
          <a:xfrm>
            <a:off x="6960395" y="1043622"/>
            <a:ext cx="1752600" cy="1295400"/>
          </a:xfrm>
          <a:prstGeom prst="cloudCallout">
            <a:avLst>
              <a:gd name="adj1" fmla="val 88407"/>
              <a:gd name="adj2" fmla="val -56370"/>
            </a:avLst>
          </a:prstGeom>
          <a:solidFill>
            <a:srgbClr val="FFFFCC"/>
          </a:solidFill>
          <a:ln w="25400" algn="ctr">
            <a:solidFill>
              <a:srgbClr val="66CCF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FF"/>
                </a:solidFill>
              </a:rPr>
              <a:t>Chào bạn!</a:t>
            </a:r>
            <a:endParaRPr lang="vi-VN" altLang="en-US">
              <a:solidFill>
                <a:srgbClr val="0000FF"/>
              </a:solidFill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370" y="3510068"/>
            <a:ext cx="23145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>
            <a:spLocks noChangeArrowheads="1"/>
          </p:cNvSpPr>
          <p:nvPr/>
        </p:nvSpPr>
        <p:spPr bwMode="auto">
          <a:xfrm>
            <a:off x="4104084" y="371474"/>
            <a:ext cx="2197894" cy="2266951"/>
          </a:xfrm>
          <a:prstGeom prst="cloudCallout">
            <a:avLst>
              <a:gd name="adj1" fmla="val -42185"/>
              <a:gd name="adj2" fmla="val 72500"/>
            </a:avLst>
          </a:prstGeom>
          <a:solidFill>
            <a:srgbClr val="FFFFCC"/>
          </a:solidFill>
          <a:ln w="25400" algn="ctr">
            <a:solidFill>
              <a:srgbClr val="66CCF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FF"/>
                </a:solidFill>
              </a:rPr>
              <a:t>Người bạn mới của mình là ai nhỉ?</a:t>
            </a:r>
            <a:endParaRPr lang="vi-VN" altLang="en-US">
              <a:solidFill>
                <a:srgbClr val="0000FF"/>
              </a:solidFill>
            </a:endParaRPr>
          </a:p>
        </p:txBody>
      </p:sp>
      <p:sp>
        <p:nvSpPr>
          <p:cNvPr id="3" name="Cloud Callout 11"/>
          <p:cNvSpPr>
            <a:spLocks noChangeArrowheads="1"/>
          </p:cNvSpPr>
          <p:nvPr/>
        </p:nvSpPr>
        <p:spPr bwMode="auto">
          <a:xfrm>
            <a:off x="6965158" y="740803"/>
            <a:ext cx="2309814" cy="1905001"/>
          </a:xfrm>
          <a:prstGeom prst="cloudCallout">
            <a:avLst>
              <a:gd name="adj1" fmla="val 47704"/>
              <a:gd name="adj2" fmla="val 111731"/>
            </a:avLst>
          </a:prstGeom>
          <a:solidFill>
            <a:srgbClr val="FFFFCC"/>
          </a:solidFill>
          <a:ln w="25400" algn="ctr">
            <a:solidFill>
              <a:srgbClr val="66CCF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FF"/>
                </a:solidFill>
              </a:rPr>
              <a:t>Mình là chiếc máy vi tính dễ thương!</a:t>
            </a:r>
            <a:endParaRPr lang="vi-VN" altLang="en-US">
              <a:solidFill>
                <a:srgbClr val="0000FF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267200" y="3124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</a:rPr>
              <a:t>???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34" y="2501768"/>
            <a:ext cx="3294408" cy="412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11"/>
          <p:cNvSpPr>
            <a:spLocks noChangeArrowheads="1"/>
          </p:cNvSpPr>
          <p:nvPr/>
        </p:nvSpPr>
        <p:spPr bwMode="auto">
          <a:xfrm>
            <a:off x="5851003" y="2476500"/>
            <a:ext cx="1752600" cy="1295400"/>
          </a:xfrm>
          <a:prstGeom prst="cloudCallout">
            <a:avLst>
              <a:gd name="adj1" fmla="val -85509"/>
              <a:gd name="adj2" fmla="val 75856"/>
            </a:avLst>
          </a:prstGeom>
          <a:solidFill>
            <a:srgbClr val="FFFFCC"/>
          </a:solidFill>
          <a:ln w="25400" algn="ctr">
            <a:solidFill>
              <a:srgbClr val="66CCF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FF"/>
                </a:solidFill>
              </a:rPr>
              <a:t>Chào bạn!</a:t>
            </a:r>
            <a:endParaRPr lang="vi-VN" altLang="en-US">
              <a:solidFill>
                <a:srgbClr val="0000FF"/>
              </a:solidFill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65" y="3196271"/>
            <a:ext cx="3912648" cy="31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ntagon 4"/>
          <p:cNvSpPr/>
          <p:nvPr/>
        </p:nvSpPr>
        <p:spPr>
          <a:xfrm>
            <a:off x="74963" y="537160"/>
            <a:ext cx="3370704" cy="1384995"/>
          </a:xfrm>
          <a:prstGeom prst="homePlate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Các con cùng quan sát tình huống sau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85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32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85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35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850"/>
                            </p:stCondLst>
                            <p:childTnLst>
                              <p:par>
                                <p:cTn id="57" presetID="2" presetClass="exit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285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350"/>
                            </p:stCondLst>
                            <p:childTnLst>
                              <p:par>
                                <p:cTn id="6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" grpId="0" animBg="1"/>
      <p:bldP spid="2" grpId="1" animBg="1"/>
      <p:bldP spid="3" grpId="0" animBg="1"/>
      <p:bldP spid="3086" grpId="0"/>
      <p:bldP spid="3086" grpId="1"/>
      <p:bldP spid="4" grpId="0" animBg="1"/>
      <p:bldP spid="4" grpId="1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-8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0" y="4643438"/>
            <a:ext cx="11851005" cy="20843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7" y="346368"/>
            <a:ext cx="4502728" cy="322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462409" y="3701489"/>
            <a:ext cx="8449093" cy="10692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Hình ảnh này là vật gì?</a:t>
            </a:r>
            <a:endParaRPr lang="en-US" sz="5400" b="1" cap="none" spc="0" dirty="0">
              <a:ln w="12700">
                <a:solidFill>
                  <a:schemeClr val="tx1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5014" y="3721050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Đáp án: Máy tính để bàn</a:t>
            </a:r>
            <a:endParaRPr lang="en-US" sz="5400" b="1" cap="none" spc="0" dirty="0">
              <a:ln w="66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347" y="3966880"/>
            <a:ext cx="2836880" cy="273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Oval Callout 24"/>
          <p:cNvSpPr/>
          <p:nvPr/>
        </p:nvSpPr>
        <p:spPr>
          <a:xfrm>
            <a:off x="8243887" y="457200"/>
            <a:ext cx="3741738" cy="2443163"/>
          </a:xfrm>
          <a:prstGeom prst="wedgeEllipseCallout">
            <a:avLst>
              <a:gd name="adj1" fmla="val 17296"/>
              <a:gd name="adj2" fmla="val 9381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4471987" y="4772025"/>
            <a:ext cx="3072873" cy="2085975"/>
          </a:xfrm>
          <a:prstGeom prst="wedgeEllipseCallout">
            <a:avLst>
              <a:gd name="adj1" fmla="val 97371"/>
              <a:gd name="adj2" fmla="val -247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249902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3" grpId="0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18">
            <a:extLst>
              <a:ext uri="{FF2B5EF4-FFF2-40B4-BE49-F238E27FC236}">
                <a16:creationId xmlns:a16="http://schemas.microsoft.com/office/drawing/2014/main" id="{A4C2A4DE-9814-4E25-B3FF-DE1C10E08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90126" y="1362656"/>
            <a:ext cx="5558937" cy="3751710"/>
          </a:xfrm>
          <a:prstGeom prst="rect">
            <a:avLst/>
          </a:prstGeom>
        </p:spPr>
      </p:pic>
      <p:pic>
        <p:nvPicPr>
          <p:cNvPr id="4" name="图片 3" descr="儿童可爱卡通边框psd10_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112" y="4627418"/>
            <a:ext cx="2188471" cy="2050472"/>
          </a:xfrm>
          <a:prstGeom prst="rect">
            <a:avLst/>
          </a:prstGeom>
        </p:spPr>
      </p:pic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348" y="-333958"/>
            <a:ext cx="1917065" cy="1917065"/>
          </a:xfrm>
          <a:prstGeom prst="rect">
            <a:avLst/>
          </a:prstGeom>
        </p:spPr>
      </p:pic>
      <p:sp>
        <p:nvSpPr>
          <p:cNvPr id="12" name="矩形 6"/>
          <p:cNvSpPr>
            <a:spLocks noChangeArrowheads="1"/>
          </p:cNvSpPr>
          <p:nvPr/>
        </p:nvSpPr>
        <p:spPr bwMode="auto">
          <a:xfrm>
            <a:off x="2172335" y="270966"/>
            <a:ext cx="8689629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  Các</a:t>
            </a:r>
            <a:r>
              <a:rPr kumimoji="0" lang="vi-VN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A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bộ phận của máy tính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A4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298567" y="2480189"/>
            <a:ext cx="2667000" cy="6858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</a:rPr>
              <a:t>Màn hình máy tính</a:t>
            </a:r>
            <a:endParaRPr lang="vi-V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9068731" y="1638525"/>
            <a:ext cx="2667000" cy="6858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</a:rPr>
              <a:t>Thân máy tính</a:t>
            </a:r>
            <a:endParaRPr lang="vi-V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2632066" y="5792605"/>
            <a:ext cx="2667000" cy="6858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</a:rPr>
              <a:t>Bàn phím máy tính</a:t>
            </a:r>
            <a:endParaRPr lang="vi-V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9368568" y="4877817"/>
            <a:ext cx="2667000" cy="6858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latin typeface="Times New Roman" panose="02020603050405020304" pitchFamily="18" charset="0"/>
              </a:rPr>
              <a:t>Chuột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máy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tính</a:t>
            </a:r>
            <a:endParaRPr lang="vi-VN" altLang="en-US" sz="2400" b="1" dirty="0">
              <a:latin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endCxn id="9" idx="3"/>
          </p:cNvCxnSpPr>
          <p:nvPr/>
        </p:nvCxnSpPr>
        <p:spPr>
          <a:xfrm flipH="1">
            <a:off x="3965567" y="2823089"/>
            <a:ext cx="5094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0"/>
          </p:cNvCxnSpPr>
          <p:nvPr/>
        </p:nvCxnSpPr>
        <p:spPr>
          <a:xfrm flipH="1">
            <a:off x="3965566" y="4877817"/>
            <a:ext cx="1590107" cy="914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8434876" y="2324325"/>
            <a:ext cx="1628374" cy="84166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3" idx="1"/>
          </p:cNvCxnSpPr>
          <p:nvPr/>
        </p:nvCxnSpPr>
        <p:spPr>
          <a:xfrm>
            <a:off x="8468110" y="4618910"/>
            <a:ext cx="900458" cy="60180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ular Callout 26"/>
          <p:cNvSpPr/>
          <p:nvPr/>
        </p:nvSpPr>
        <p:spPr>
          <a:xfrm>
            <a:off x="1309990" y="1489253"/>
            <a:ext cx="2732893" cy="1715455"/>
          </a:xfrm>
          <a:prstGeom prst="wedgeRectCallout">
            <a:avLst>
              <a:gd name="adj1" fmla="val 68123"/>
              <a:gd name="adj2" fmla="val 2752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ular Callout 27"/>
          <p:cNvSpPr/>
          <p:nvPr/>
        </p:nvSpPr>
        <p:spPr>
          <a:xfrm>
            <a:off x="8911382" y="321086"/>
            <a:ext cx="2978981" cy="3809311"/>
          </a:xfrm>
          <a:prstGeom prst="wedgeRectCallout">
            <a:avLst>
              <a:gd name="adj1" fmla="val -68019"/>
              <a:gd name="adj2" fmla="val 2473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ular Callout 28"/>
          <p:cNvSpPr/>
          <p:nvPr/>
        </p:nvSpPr>
        <p:spPr>
          <a:xfrm>
            <a:off x="2172335" y="5120785"/>
            <a:ext cx="4498606" cy="1614847"/>
          </a:xfrm>
          <a:prstGeom prst="wedgeRectCallout">
            <a:avLst>
              <a:gd name="adj1" fmla="val 23790"/>
              <a:gd name="adj2" fmla="val -6249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8284975" y="4816197"/>
            <a:ext cx="3810000" cy="1937995"/>
          </a:xfrm>
          <a:prstGeom prst="wedgeRectCallout">
            <a:avLst>
              <a:gd name="adj1" fmla="val -45427"/>
              <a:gd name="adj2" fmla="val -6188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265643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0" grpId="0" animBg="1"/>
      <p:bldP spid="11" grpId="0" animBg="1"/>
      <p:bldP spid="1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170815"/>
            <a:ext cx="11797665" cy="6516370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29735" y="151180"/>
            <a:ext cx="7685565" cy="6555641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Màn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hiển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hộp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vi,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não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khiển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gửi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tín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khiển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thuận tiện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.</a:t>
            </a:r>
            <a:endParaRPr lang="vi-VN" altLang="en-US" sz="2800" dirty="0" smtClean="0">
              <a:solidFill>
                <a:sysClr val="windowText" lastClr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60532" y="793575"/>
            <a:ext cx="3200400" cy="31700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>
                  <a:solidFill>
                    <a:schemeClr val="tx1"/>
                  </a:solidFill>
                </a:ln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Gạch chân dưới những từ khóa quan trọng vào SGK</a:t>
            </a:r>
            <a:endParaRPr lang="en-US" sz="4000" b="1" cap="none" spc="0" dirty="0">
              <a:ln>
                <a:solidFill>
                  <a:schemeClr val="tx1"/>
                </a:solidFill>
              </a:ln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3608" y="112450"/>
            <a:ext cx="7917815" cy="138499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Màn</a:t>
            </a:r>
            <a:r>
              <a:rPr lang="en-US" altLang="en-US" sz="28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hiển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altLang="en-US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图片 34" descr="849afb1b5637a3fcdc510ec26e38d1f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036" y="4717432"/>
            <a:ext cx="2398366" cy="1989388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3609" y="1725390"/>
            <a:ext cx="7917815" cy="2031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hộp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vi,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não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khiển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3609" y="3984659"/>
            <a:ext cx="7917815" cy="138499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8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gửi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tín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3609" y="5493620"/>
            <a:ext cx="7917815" cy="138499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28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khiển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thuận tiện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altLang="en-US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735" y="1562694"/>
            <a:ext cx="7685565" cy="10935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844" y="3821964"/>
            <a:ext cx="7685565" cy="10935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9732" y="5372634"/>
            <a:ext cx="7685565" cy="10935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443588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8" grpId="0" animBg="1"/>
      <p:bldP spid="7" grpId="0" animBg="1"/>
      <p:bldP spid="8" grpId="0" animBg="1"/>
      <p:bldP spid="9" grpId="0" animBg="1"/>
      <p:bldP spid="2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48" y="3205"/>
            <a:ext cx="12065952" cy="6887210"/>
          </a:xfrm>
          <a:prstGeom prst="rect">
            <a:avLst/>
          </a:prstGeom>
        </p:spPr>
      </p:pic>
      <p:pic>
        <p:nvPicPr>
          <p:cNvPr id="29" name="图片 28" descr="01c7e883a594783500f999c01c68b0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588" y="0"/>
            <a:ext cx="5243514" cy="68872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14926" y="0"/>
            <a:ext cx="44599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Vận dụng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196C0D-7F2F-4A5A-B493-CDB9CDE073F9}"/>
              </a:ext>
            </a:extLst>
          </p:cNvPr>
          <p:cNvSpPr txBox="1"/>
          <p:nvPr/>
        </p:nvSpPr>
        <p:spPr>
          <a:xfrm>
            <a:off x="2794448" y="1094145"/>
            <a:ext cx="8640050" cy="5448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FFFF00"/>
                </a:solidFill>
                <a:cs typeface="Arial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Em </a:t>
            </a:r>
            <a:r>
              <a:rPr kumimoji="0" lang="vi-VN" altLang="ko-K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hãy nối các thiết bị sau với tên đúng của các thiết bị:</a:t>
            </a:r>
            <a:endParaRPr kumimoji="0" lang="vi-VN" altLang="ko-K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9" name="Graphic 1">
            <a:extLst>
              <a:ext uri="{FF2B5EF4-FFF2-40B4-BE49-F238E27FC236}">
                <a16:creationId xmlns:a16="http://schemas.microsoft.com/office/drawing/2014/main" id="{9B93BDD8-146E-44D9-A56A-2B93C37BC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25176" y="2086642"/>
            <a:ext cx="9583912" cy="47691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00C506-4C49-4AD6-8395-D4B474623B17}"/>
              </a:ext>
            </a:extLst>
          </p:cNvPr>
          <p:cNvCxnSpPr/>
          <p:nvPr/>
        </p:nvCxnSpPr>
        <p:spPr>
          <a:xfrm>
            <a:off x="3938103" y="2842542"/>
            <a:ext cx="165998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F2CB94-3642-4039-9489-8B82335369C5}"/>
              </a:ext>
            </a:extLst>
          </p:cNvPr>
          <p:cNvCxnSpPr/>
          <p:nvPr/>
        </p:nvCxnSpPr>
        <p:spPr>
          <a:xfrm>
            <a:off x="3979665" y="4403524"/>
            <a:ext cx="165998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FEDEBB-3AA4-44DB-A75F-DFA16E8E91F7}"/>
              </a:ext>
            </a:extLst>
          </p:cNvPr>
          <p:cNvCxnSpPr/>
          <p:nvPr/>
        </p:nvCxnSpPr>
        <p:spPr>
          <a:xfrm>
            <a:off x="3979665" y="5992739"/>
            <a:ext cx="165998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CDA659-0CBD-40FC-B0A0-09150993CEB6}"/>
              </a:ext>
            </a:extLst>
          </p:cNvPr>
          <p:cNvCxnSpPr>
            <a:cxnSpLocks/>
          </p:cNvCxnSpPr>
          <p:nvPr/>
        </p:nvCxnSpPr>
        <p:spPr>
          <a:xfrm>
            <a:off x="7420983" y="2842542"/>
            <a:ext cx="1691502" cy="15609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166018-CBEC-4CC0-B13E-23992BCF2306}"/>
              </a:ext>
            </a:extLst>
          </p:cNvPr>
          <p:cNvCxnSpPr>
            <a:cxnSpLocks/>
          </p:cNvCxnSpPr>
          <p:nvPr/>
        </p:nvCxnSpPr>
        <p:spPr>
          <a:xfrm>
            <a:off x="7412611" y="4389023"/>
            <a:ext cx="1659987" cy="157548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3C1A55-A62F-4882-B56C-6F46BFE1DF74}"/>
              </a:ext>
            </a:extLst>
          </p:cNvPr>
          <p:cNvCxnSpPr>
            <a:cxnSpLocks/>
          </p:cNvCxnSpPr>
          <p:nvPr/>
        </p:nvCxnSpPr>
        <p:spPr>
          <a:xfrm flipV="1">
            <a:off x="7420983" y="2858256"/>
            <a:ext cx="1659987" cy="312196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465286" y="2575175"/>
            <a:ext cx="364388" cy="3740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 smtClean="0"/>
              <a:t>1</a:t>
            </a:r>
            <a:endParaRPr lang="en-US" sz="2000" b="1" dirty="0"/>
          </a:p>
        </p:txBody>
      </p:sp>
      <p:sp>
        <p:nvSpPr>
          <p:cNvPr id="27" name="Oval 26"/>
          <p:cNvSpPr/>
          <p:nvPr/>
        </p:nvSpPr>
        <p:spPr>
          <a:xfrm>
            <a:off x="1206152" y="4216488"/>
            <a:ext cx="364388" cy="3740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2</a:t>
            </a:r>
            <a:endParaRPr lang="en-US" sz="2000" b="1" dirty="0"/>
          </a:p>
        </p:txBody>
      </p:sp>
      <p:sp>
        <p:nvSpPr>
          <p:cNvPr id="28" name="Oval 27"/>
          <p:cNvSpPr/>
          <p:nvPr/>
        </p:nvSpPr>
        <p:spPr>
          <a:xfrm>
            <a:off x="1472079" y="5805703"/>
            <a:ext cx="364388" cy="3740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3</a:t>
            </a:r>
            <a:endParaRPr lang="en-US" sz="2000" b="1" dirty="0"/>
          </a:p>
        </p:txBody>
      </p:sp>
      <p:sp>
        <p:nvSpPr>
          <p:cNvPr id="30" name="Oval 29"/>
          <p:cNvSpPr/>
          <p:nvPr/>
        </p:nvSpPr>
        <p:spPr>
          <a:xfrm>
            <a:off x="10803988" y="2626501"/>
            <a:ext cx="364388" cy="3740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4</a:t>
            </a:r>
            <a:endParaRPr lang="en-US" sz="2000" b="1" dirty="0"/>
          </a:p>
        </p:txBody>
      </p:sp>
      <p:sp>
        <p:nvSpPr>
          <p:cNvPr id="42" name="Oval 41"/>
          <p:cNvSpPr/>
          <p:nvPr/>
        </p:nvSpPr>
        <p:spPr>
          <a:xfrm>
            <a:off x="11309380" y="4195705"/>
            <a:ext cx="364388" cy="3740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5</a:t>
            </a:r>
            <a:endParaRPr lang="en-US" sz="2000" b="1" dirty="0"/>
          </a:p>
        </p:txBody>
      </p:sp>
      <p:sp>
        <p:nvSpPr>
          <p:cNvPr id="44" name="Oval 43"/>
          <p:cNvSpPr/>
          <p:nvPr/>
        </p:nvSpPr>
        <p:spPr>
          <a:xfrm>
            <a:off x="11397797" y="5831475"/>
            <a:ext cx="364388" cy="3740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6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81581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51" y="5283805"/>
            <a:ext cx="11815445" cy="1530985"/>
          </a:xfrm>
          <a:prstGeom prst="rect">
            <a:avLst/>
          </a:prstGeom>
        </p:spPr>
      </p:pic>
      <p:pic>
        <p:nvPicPr>
          <p:cNvPr id="13" name="图片 12" descr="05dd7fe146a24ce9d2e93461e1c998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84" y="100168"/>
            <a:ext cx="1778116" cy="2102124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1040014" y="401458"/>
            <a:ext cx="195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b="1" dirty="0" smtClean="0">
                <a:solidFill>
                  <a:srgbClr val="F89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简中圆" charset="0"/>
                <a:ea typeface="微软简中圆" charset="0"/>
              </a:rPr>
              <a:t>2. </a:t>
            </a:r>
            <a:endParaRPr kumimoji="0" lang="en-US" altLang="zh-CN" sz="4400" b="1" i="0" u="none" strike="noStrike" kern="1200" cap="none" spc="0" normalizeH="0" baseline="0" noProof="0" dirty="0" smtClean="0">
              <a:ln>
                <a:noFill/>
              </a:ln>
              <a:solidFill>
                <a:srgbClr val="F89C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简中圆" charset="0"/>
              <a:ea typeface="微软简中圆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1309" y="428715"/>
            <a:ext cx="81772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22225">
                  <a:noFill/>
                  <a:prstDash val="solid"/>
                </a:ln>
                <a:solidFill>
                  <a:srgbClr val="F89C4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Các loại máy tính thường gặp</a:t>
            </a:r>
            <a:endParaRPr lang="en-US" sz="4400" b="1" cap="none" spc="0" dirty="0">
              <a:ln w="22225">
                <a:noFill/>
                <a:prstDash val="solid"/>
              </a:ln>
              <a:solidFill>
                <a:srgbClr val="F89C4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4632" y="5312690"/>
            <a:ext cx="324333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vi-VN" sz="28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Máy tính xách tay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5" y="2517694"/>
            <a:ext cx="2802338" cy="1940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64" y="1416059"/>
            <a:ext cx="2465500" cy="1858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56" y="3740010"/>
            <a:ext cx="2686233" cy="1790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09" y="3355783"/>
            <a:ext cx="3765802" cy="2158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89" y="1416059"/>
            <a:ext cx="2527621" cy="1611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65899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51" y="5183476"/>
            <a:ext cx="11815445" cy="1530985"/>
          </a:xfrm>
          <a:prstGeom prst="rect">
            <a:avLst/>
          </a:prstGeom>
        </p:spPr>
      </p:pic>
      <p:pic>
        <p:nvPicPr>
          <p:cNvPr id="13" name="图片 12" descr="05dd7fe146a24ce9d2e93461e1c998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84" y="100168"/>
            <a:ext cx="1778116" cy="2102124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1040014" y="401458"/>
            <a:ext cx="195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b="1" dirty="0" smtClean="0">
                <a:solidFill>
                  <a:srgbClr val="F89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简中圆" charset="0"/>
                <a:ea typeface="微软简中圆" charset="0"/>
              </a:rPr>
              <a:t>2. </a:t>
            </a:r>
            <a:endParaRPr kumimoji="0" lang="en-US" altLang="zh-CN" sz="4400" b="1" i="0" u="none" strike="noStrike" kern="1200" cap="none" spc="0" normalizeH="0" baseline="0" noProof="0" dirty="0" smtClean="0">
              <a:ln>
                <a:noFill/>
              </a:ln>
              <a:solidFill>
                <a:srgbClr val="F89C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简中圆" charset="0"/>
              <a:ea typeface="微软简中圆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1309" y="428715"/>
            <a:ext cx="81772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22225">
                  <a:noFill/>
                  <a:prstDash val="solid"/>
                </a:ln>
                <a:solidFill>
                  <a:srgbClr val="F89C4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Các loại máy tính thường gặp</a:t>
            </a:r>
            <a:endParaRPr lang="en-US" sz="4400" b="1" cap="none" spc="0" dirty="0">
              <a:ln w="22225">
                <a:noFill/>
                <a:prstDash val="solid"/>
              </a:ln>
              <a:solidFill>
                <a:srgbClr val="F89C4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5" descr="tải xuố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5414"/>
            <a:ext cx="3665605" cy="253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500107" y="5534469"/>
            <a:ext cx="324333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vi-VN" sz="28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Máy tính bảng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95" y="2426373"/>
            <a:ext cx="3721756" cy="2240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78" y="3858961"/>
            <a:ext cx="3350030" cy="2296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78" y="1420484"/>
            <a:ext cx="3350030" cy="2126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06563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966" y="200971"/>
            <a:ext cx="1819275" cy="201993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887587" y="3052300"/>
            <a:ext cx="5036631" cy="3387838"/>
          </a:xfrm>
          <a:prstGeom prst="roundRect">
            <a:avLst/>
          </a:prstGeom>
          <a:noFill/>
          <a:ln w="19050">
            <a:solidFill>
              <a:srgbClr val="FE5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Rounded Rectangle 33"/>
          <p:cNvSpPr/>
          <p:nvPr/>
        </p:nvSpPr>
        <p:spPr>
          <a:xfrm>
            <a:off x="1171724" y="3312970"/>
            <a:ext cx="4406771" cy="451729"/>
          </a:xfrm>
          <a:prstGeom prst="roundRect">
            <a:avLst>
              <a:gd name="adj" fmla="val 50000"/>
            </a:avLst>
          </a:prstGeom>
          <a:solidFill>
            <a:srgbClr val="FE5D3E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简中圆" charset="0"/>
                <a:ea typeface="微软简中圆" charset="0"/>
                <a:cs typeface="+mn-cs"/>
              </a:rPr>
              <a:t>Máy</a:t>
            </a:r>
            <a:r>
              <a:rPr kumimoji="0" lang="vi-VN" altLang="zh-CN" sz="1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简中圆" charset="0"/>
                <a:ea typeface="微软简中圆" charset="0"/>
                <a:cs typeface="+mn-cs"/>
              </a:rPr>
              <a:t> tính xách tay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简中圆" charset="0"/>
              <a:ea typeface="微软简中圆" charset="0"/>
              <a:cs typeface="+mn-cs"/>
            </a:endParaRPr>
          </a:p>
        </p:txBody>
      </p:sp>
      <p:sp>
        <p:nvSpPr>
          <p:cNvPr id="23" name="等腰三角形 22"/>
          <p:cNvSpPr/>
          <p:nvPr/>
        </p:nvSpPr>
        <p:spPr>
          <a:xfrm flipV="1">
            <a:off x="3081751" y="3080862"/>
            <a:ext cx="586719" cy="220970"/>
          </a:xfrm>
          <a:prstGeom prst="triangle">
            <a:avLst/>
          </a:prstGeom>
          <a:solidFill>
            <a:srgbClr val="FE5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6617738" y="3052300"/>
            <a:ext cx="5036631" cy="3387838"/>
          </a:xfrm>
          <a:prstGeom prst="roundRect">
            <a:avLst/>
          </a:prstGeom>
          <a:noFill/>
          <a:ln w="19050">
            <a:solidFill>
              <a:srgbClr val="119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Rounded Rectangle 33"/>
          <p:cNvSpPr/>
          <p:nvPr/>
        </p:nvSpPr>
        <p:spPr>
          <a:xfrm>
            <a:off x="6932667" y="3352847"/>
            <a:ext cx="4406771" cy="451729"/>
          </a:xfrm>
          <a:prstGeom prst="roundRect">
            <a:avLst>
              <a:gd name="adj" fmla="val 50000"/>
            </a:avLst>
          </a:prstGeom>
          <a:solidFill>
            <a:srgbClr val="119835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简中圆" charset="0"/>
                <a:ea typeface="微软简中圆" charset="0"/>
                <a:cs typeface="+mn-cs"/>
              </a:rPr>
              <a:t>Máy</a:t>
            </a:r>
            <a:r>
              <a:rPr kumimoji="0" lang="vi-VN" altLang="zh-CN" sz="1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简中圆" charset="0"/>
                <a:ea typeface="微软简中圆" charset="0"/>
                <a:cs typeface="+mn-cs"/>
              </a:rPr>
              <a:t> tính bảng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简中圆" charset="0"/>
              <a:ea typeface="微软简中圆" charset="0"/>
              <a:cs typeface="+mn-cs"/>
            </a:endParaRPr>
          </a:p>
        </p:txBody>
      </p:sp>
      <p:sp>
        <p:nvSpPr>
          <p:cNvPr id="34" name="等腰三角形 33"/>
          <p:cNvSpPr/>
          <p:nvPr/>
        </p:nvSpPr>
        <p:spPr>
          <a:xfrm flipV="1">
            <a:off x="8905761" y="3107059"/>
            <a:ext cx="586719" cy="220970"/>
          </a:xfrm>
          <a:prstGeom prst="triangle">
            <a:avLst/>
          </a:prstGeom>
          <a:solidFill>
            <a:srgbClr val="119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淘宝网chenying0907出品 14" descr="未标题-1"/>
          <p:cNvPicPr>
            <a:picLocks noChangeAspect="1"/>
          </p:cNvPicPr>
          <p:nvPr/>
        </p:nvPicPr>
        <p:blipFill>
          <a:blip r:embed="rId5"/>
          <a:srcRect l="20073" t="34299" r="76093" b="55541"/>
          <a:stretch>
            <a:fillRect/>
          </a:stretch>
        </p:blipFill>
        <p:spPr>
          <a:xfrm>
            <a:off x="11419035" y="1851255"/>
            <a:ext cx="942975" cy="1224280"/>
          </a:xfrm>
          <a:prstGeom prst="rect">
            <a:avLst/>
          </a:prstGeom>
        </p:spPr>
      </p:pic>
      <p:pic>
        <p:nvPicPr>
          <p:cNvPr id="40" name="淘宝网chenying0907出品 14" descr="未标题-1"/>
          <p:cNvPicPr>
            <a:picLocks noChangeAspect="1"/>
          </p:cNvPicPr>
          <p:nvPr/>
        </p:nvPicPr>
        <p:blipFill>
          <a:blip r:embed="rId5"/>
          <a:srcRect l="20073" t="34299" r="76093" b="55541"/>
          <a:stretch>
            <a:fillRect/>
          </a:stretch>
        </p:blipFill>
        <p:spPr>
          <a:xfrm>
            <a:off x="11245965" y="2635356"/>
            <a:ext cx="561340" cy="728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417" y="350787"/>
            <a:ext cx="3922624" cy="252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03" y="268043"/>
            <a:ext cx="3913762" cy="2604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1201167" y="4025369"/>
            <a:ext cx="4409469" cy="1974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di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54563" y="3879049"/>
            <a:ext cx="4644710" cy="2520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380064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7|1|0.8|0.7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8.4|8.1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4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8.9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4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|2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583</Words>
  <Application>Microsoft Office PowerPoint</Application>
  <PresentationFormat>Widescreen</PresentationFormat>
  <Paragraphs>72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맑은 고딕</vt:lpstr>
      <vt:lpstr>微软雅黑</vt:lpstr>
      <vt:lpstr>宋体</vt:lpstr>
      <vt:lpstr>Arial</vt:lpstr>
      <vt:lpstr>Calibri</vt:lpstr>
      <vt:lpstr>Calibri Light</vt:lpstr>
      <vt:lpstr>等线</vt:lpstr>
      <vt:lpstr>Tahoma</vt:lpstr>
      <vt:lpstr>Times New Roman</vt:lpstr>
      <vt:lpstr>Wingdings</vt:lpstr>
      <vt:lpstr>微软简中圆</vt:lpstr>
      <vt:lpstr>Office 主题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2021-09-03T17:03:16Z</dcterms:created>
  <dcterms:modified xsi:type="dcterms:W3CDTF">2021-10-06T04:22:47Z</dcterms:modified>
</cp:coreProperties>
</file>