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</p:sldMasterIdLst>
  <p:notesMasterIdLst>
    <p:notesMasterId r:id="rId48"/>
  </p:notesMasterIdLst>
  <p:sldIdLst>
    <p:sldId id="282" r:id="rId14"/>
    <p:sldId id="276" r:id="rId15"/>
    <p:sldId id="285" r:id="rId16"/>
    <p:sldId id="287" r:id="rId17"/>
    <p:sldId id="288" r:id="rId18"/>
    <p:sldId id="289" r:id="rId19"/>
    <p:sldId id="290" r:id="rId20"/>
    <p:sldId id="300" r:id="rId21"/>
    <p:sldId id="291" r:id="rId22"/>
    <p:sldId id="303" r:id="rId23"/>
    <p:sldId id="292" r:id="rId24"/>
    <p:sldId id="302" r:id="rId25"/>
    <p:sldId id="296" r:id="rId26"/>
    <p:sldId id="304" r:id="rId27"/>
    <p:sldId id="298" r:id="rId28"/>
    <p:sldId id="299" r:id="rId29"/>
    <p:sldId id="305" r:id="rId30"/>
    <p:sldId id="286" r:id="rId31"/>
    <p:sldId id="261" r:id="rId32"/>
    <p:sldId id="283" r:id="rId33"/>
    <p:sldId id="306" r:id="rId34"/>
    <p:sldId id="262" r:id="rId35"/>
    <p:sldId id="309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18" r:id="rId44"/>
    <p:sldId id="281" r:id="rId45"/>
    <p:sldId id="321" r:id="rId46"/>
    <p:sldId id="273" r:id="rId4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82"/>
            <p14:sldId id="276"/>
            <p14:sldId id="285"/>
            <p14:sldId id="287"/>
            <p14:sldId id="288"/>
            <p14:sldId id="289"/>
            <p14:sldId id="290"/>
            <p14:sldId id="300"/>
            <p14:sldId id="291"/>
            <p14:sldId id="303"/>
            <p14:sldId id="292"/>
            <p14:sldId id="302"/>
            <p14:sldId id="296"/>
            <p14:sldId id="304"/>
            <p14:sldId id="298"/>
            <p14:sldId id="299"/>
            <p14:sldId id="305"/>
            <p14:sldId id="286"/>
            <p14:sldId id="261"/>
            <p14:sldId id="283"/>
            <p14:sldId id="306"/>
            <p14:sldId id="262"/>
            <p14:sldId id="309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</p14:sldIdLst>
        </p14:section>
        <p14:section name="Untitled Section" id="{D57258EA-FEF7-4B32-A45A-656DA101D383}">
          <p14:sldIdLst>
            <p14:sldId id="281"/>
            <p14:sldId id="321"/>
            <p14:sldId id="27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61" autoAdjust="0"/>
  </p:normalViewPr>
  <p:slideViewPr>
    <p:cSldViewPr>
      <p:cViewPr varScale="1">
        <p:scale>
          <a:sx n="58" d="100"/>
          <a:sy n="58" d="100"/>
        </p:scale>
        <p:origin x="-1456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42331"/>
      </p:ext>
    </p:extLst>
  </p:cSld>
  <p:clrMapOvr>
    <a:masterClrMapping/>
  </p:clrMapOvr>
  <p:transition spd="med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9259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91574"/>
      </p:ext>
    </p:extLst>
  </p:cSld>
  <p:clrMapOvr>
    <a:masterClrMapping/>
  </p:clrMapOvr>
  <p:transition spd="med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716523"/>
      </p:ext>
    </p:extLst>
  </p:cSld>
  <p:clrMapOvr>
    <a:masterClrMapping/>
  </p:clrMapOvr>
  <p:transition spd="med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151681"/>
      </p:ext>
    </p:extLst>
  </p:cSld>
  <p:clrMapOvr>
    <a:masterClrMapping/>
  </p:clrMapOvr>
  <p:transition spd="med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03808"/>
      </p:ext>
    </p:extLst>
  </p:cSld>
  <p:clrMapOvr>
    <a:masterClrMapping/>
  </p:clrMapOvr>
  <p:transition spd="med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656539"/>
      </p:ext>
    </p:extLst>
  </p:cSld>
  <p:clrMapOvr>
    <a:masterClrMapping/>
  </p:clrMapOvr>
  <p:transition spd="med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60573"/>
      </p:ext>
    </p:extLst>
  </p:cSld>
  <p:clrMapOvr>
    <a:masterClrMapping/>
  </p:clrMapOvr>
  <p:transition spd="med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3110"/>
      </p:ext>
    </p:extLst>
  </p:cSld>
  <p:clrMapOvr>
    <a:masterClrMapping/>
  </p:clrMapOvr>
  <p:transition spd="med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786148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96381"/>
      </p:ext>
    </p:extLst>
  </p:cSld>
  <p:clrMapOvr>
    <a:masterClrMapping/>
  </p:clrMapOvr>
  <p:transition spd="med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66801"/>
      </p:ext>
    </p:extLst>
  </p:cSld>
  <p:clrMapOvr>
    <a:masterClrMapping/>
  </p:clrMapOvr>
  <p:transition spd="med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43025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87015"/>
      </p:ext>
    </p:extLst>
  </p:cSld>
  <p:clrMapOvr>
    <a:masterClrMapping/>
  </p:clrMapOvr>
  <p:transition spd="med"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88510"/>
      </p:ext>
    </p:extLst>
  </p:cSld>
  <p:clrMapOvr>
    <a:masterClrMapping/>
  </p:clrMapOvr>
  <p:transition spd="med"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51966"/>
      </p:ext>
    </p:extLst>
  </p:cSld>
  <p:clrMapOvr>
    <a:masterClrMapping/>
  </p:clrMapOvr>
  <p:transition spd="med"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69366"/>
      </p:ext>
    </p:extLst>
  </p:cSld>
  <p:clrMapOvr>
    <a:masterClrMapping/>
  </p:clrMapOvr>
  <p:transition spd="med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25201"/>
      </p:ext>
    </p:extLst>
  </p:cSld>
  <p:clrMapOvr>
    <a:masterClrMapping/>
  </p:clrMapOvr>
  <p:transition spd="med">
    <p:dissolv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424224"/>
      </p:ext>
    </p:extLst>
  </p:cSld>
  <p:clrMapOvr>
    <a:masterClrMapping/>
  </p:clrMapOvr>
  <p:transition spd="med">
    <p:dissolv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86039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44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42951"/>
      </p:ext>
    </p:extLst>
  </p:cSld>
  <p:clrMapOvr>
    <a:masterClrMapping/>
  </p:clrMapOvr>
  <p:transition spd="med">
    <p:dissolv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98326"/>
      </p:ext>
    </p:extLst>
  </p:cSld>
  <p:clrMapOvr>
    <a:masterClrMapping/>
  </p:clrMapOvr>
  <p:transition spd="med">
    <p:dissolv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230783"/>
      </p:ext>
    </p:extLst>
  </p:cSld>
  <p:clrMapOvr>
    <a:masterClrMapping/>
  </p:clrMapOvr>
  <p:transition spd="med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5729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33377"/>
      </p:ext>
    </p:extLst>
  </p:cSld>
  <p:clrMapOvr>
    <a:masterClrMapping/>
  </p:clrMapOvr>
  <p:transition spd="med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142060"/>
      </p:ext>
    </p:extLst>
  </p:cSld>
  <p:clrMapOvr>
    <a:masterClrMapping/>
  </p:clrMapOvr>
  <p:transition spd="med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01689"/>
      </p:ext>
    </p:extLst>
  </p:cSld>
  <p:clrMapOvr>
    <a:masterClrMapping/>
  </p:clrMapOvr>
  <p:transition spd="med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477529"/>
      </p:ext>
    </p:extLst>
  </p:cSld>
  <p:clrMapOvr>
    <a:masterClrMapping/>
  </p:clrMapOvr>
  <p:transition spd="med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235886"/>
      </p:ext>
    </p:extLst>
  </p:cSld>
  <p:clrMapOvr>
    <a:masterClrMapping/>
  </p:clrMapOvr>
  <p:transition spd="med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81242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178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49055"/>
      </p:ext>
    </p:extLst>
  </p:cSld>
  <p:clrMapOvr>
    <a:masterClrMapping/>
  </p:clrMapOvr>
  <p:transition spd="med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78615"/>
      </p:ext>
    </p:extLst>
  </p:cSld>
  <p:clrMapOvr>
    <a:masterClrMapping/>
  </p:clrMapOvr>
  <p:transition spd="med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10732"/>
      </p:ext>
    </p:extLst>
  </p:cSld>
  <p:clrMapOvr>
    <a:masterClrMapping/>
  </p:clrMapOvr>
  <p:transition spd="med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50651"/>
      </p:ext>
    </p:extLst>
  </p:cSld>
  <p:clrMapOvr>
    <a:masterClrMapping/>
  </p:clrMapOvr>
  <p:transition spd="med">
    <p:dissolv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6484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233842"/>
      </p:ext>
    </p:extLst>
  </p:cSld>
  <p:clrMapOvr>
    <a:masterClrMapping/>
  </p:clrMapOvr>
  <p:transition spd="med">
    <p:dissolv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9575"/>
      </p:ext>
    </p:extLst>
  </p:cSld>
  <p:clrMapOvr>
    <a:masterClrMapping/>
  </p:clrMapOvr>
  <p:transition spd="med">
    <p:dissolv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57247"/>
      </p:ext>
    </p:extLst>
  </p:cSld>
  <p:clrMapOvr>
    <a:masterClrMapping/>
  </p:clrMapOvr>
  <p:transition spd="med">
    <p:dissolv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99942"/>
      </p:ext>
    </p:extLst>
  </p:cSld>
  <p:clrMapOvr>
    <a:masterClrMapping/>
  </p:clrMapOvr>
  <p:transition spd="med">
    <p:dissolv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626985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75717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095487"/>
      </p:ext>
    </p:extLst>
  </p:cSld>
  <p:clrMapOvr>
    <a:masterClrMapping/>
  </p:clrMapOvr>
  <p:transition spd="med">
    <p:dissolv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68133"/>
      </p:ext>
    </p:extLst>
  </p:cSld>
  <p:clrMapOvr>
    <a:masterClrMapping/>
  </p:clrMapOvr>
  <p:transition spd="med">
    <p:dissolv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29969"/>
      </p:ext>
    </p:extLst>
  </p:cSld>
  <p:clrMapOvr>
    <a:masterClrMapping/>
  </p:clrMapOvr>
  <p:transition spd="med">
    <p:dissolv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25355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991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100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84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5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230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5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86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10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34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140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319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67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99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7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54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02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4250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43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50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5108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64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6585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594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605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60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38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266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863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725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286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51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1423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704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6757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501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2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957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779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9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981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026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1985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060228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7061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06675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906890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46646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87436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691801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59776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06937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3251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23644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22376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8548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588025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94226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652001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50129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70158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117718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36041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665598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324759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86333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298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86940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97500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10960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319967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95847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50902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760216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414980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25037"/>
      </p:ext>
    </p:extLst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73363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461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29237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01247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448714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013035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458387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840254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661731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11515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01764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4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2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4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2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86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20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87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16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7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1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gif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gif"/><Relationship Id="rId11" Type="http://schemas.openxmlformats.org/officeDocument/2006/relationships/image" Target="../media/image30.png"/><Relationship Id="rId5" Type="http://schemas.openxmlformats.org/officeDocument/2006/relationships/image" Target="../media/image26.gif"/><Relationship Id="rId10" Type="http://schemas.openxmlformats.org/officeDocument/2006/relationships/image" Target="../media/image29.png"/><Relationship Id="rId4" Type="http://schemas.openxmlformats.org/officeDocument/2006/relationships/image" Target="../media/image25.gif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gif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gif"/><Relationship Id="rId11" Type="http://schemas.openxmlformats.org/officeDocument/2006/relationships/image" Target="../media/image31.png"/><Relationship Id="rId5" Type="http://schemas.openxmlformats.org/officeDocument/2006/relationships/image" Target="../media/image26.gif"/><Relationship Id="rId10" Type="http://schemas.openxmlformats.org/officeDocument/2006/relationships/image" Target="../media/image30.png"/><Relationship Id="rId4" Type="http://schemas.openxmlformats.org/officeDocument/2006/relationships/image" Target="../media/image25.gif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gif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10" Type="http://schemas.openxmlformats.org/officeDocument/2006/relationships/image" Target="../media/image30.png"/><Relationship Id="rId4" Type="http://schemas.openxmlformats.org/officeDocument/2006/relationships/image" Target="../media/image25.gif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gif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10" Type="http://schemas.openxmlformats.org/officeDocument/2006/relationships/image" Target="../media/image36.png"/><Relationship Id="rId4" Type="http://schemas.openxmlformats.org/officeDocument/2006/relationships/image" Target="../media/image25.gif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2.png"/><Relationship Id="rId3" Type="http://schemas.openxmlformats.org/officeDocument/2006/relationships/image" Target="../media/image24.gif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gif"/><Relationship Id="rId11" Type="http://schemas.openxmlformats.org/officeDocument/2006/relationships/image" Target="../media/image30.png"/><Relationship Id="rId5" Type="http://schemas.openxmlformats.org/officeDocument/2006/relationships/image" Target="../media/image26.gif"/><Relationship Id="rId10" Type="http://schemas.openxmlformats.org/officeDocument/2006/relationships/image" Target="../media/image29.png"/><Relationship Id="rId4" Type="http://schemas.openxmlformats.org/officeDocument/2006/relationships/image" Target="../media/image25.gif"/><Relationship Id="rId9" Type="http://schemas.openxmlformats.org/officeDocument/2006/relationships/image" Target="../media/image20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2.png"/><Relationship Id="rId3" Type="http://schemas.openxmlformats.org/officeDocument/2006/relationships/image" Target="../media/image24.gif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gif"/><Relationship Id="rId11" Type="http://schemas.openxmlformats.org/officeDocument/2006/relationships/image" Target="../media/image30.png"/><Relationship Id="rId5" Type="http://schemas.openxmlformats.org/officeDocument/2006/relationships/image" Target="../media/image26.gif"/><Relationship Id="rId10" Type="http://schemas.openxmlformats.org/officeDocument/2006/relationships/image" Target="../media/image29.png"/><Relationship Id="rId4" Type="http://schemas.openxmlformats.org/officeDocument/2006/relationships/image" Target="../media/image25.gif"/><Relationship Id="rId9" Type="http://schemas.openxmlformats.org/officeDocument/2006/relationships/image" Target="../media/image20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190500"/>
            <a:ext cx="9130748" cy="723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2" y="-4267200"/>
            <a:ext cx="9143999" cy="6629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13" y="133290"/>
            <a:ext cx="86868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TRƯỜNG 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TIỂU 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 AN THÁI– HUYỆN PHÚ GIÁO – TỈNH BÌNH DƯƠNG</a:t>
            </a:r>
            <a:endParaRPr lang="vi-VN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13" y="685800"/>
            <a:ext cx="7443917" cy="2057400"/>
          </a:xfrm>
          <a:prstGeom prst="rect">
            <a:avLst/>
          </a:prstGeom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2CFE2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ĐẠI  DƯƠNG  MÊNH  MÔNG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2CFE22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2949714"/>
            <a:ext cx="7848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iCiel Cadena" pitchFamily="2" charset="-93"/>
                <a:cs typeface="Times New Roman" pitchFamily="18" charset="0"/>
              </a:rPr>
              <a:t>Bài</a:t>
            </a:r>
            <a:r>
              <a:rPr lang="en-US" sz="44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4400" dirty="0" smtClean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iCiel Cadena" pitchFamily="2" charset="-93"/>
                <a:cs typeface="Times New Roman" pitchFamily="18" charset="0"/>
              </a:rPr>
              <a:t>1:BẦU TRỜI VÀ BIỂN </a:t>
            </a:r>
          </a:p>
          <a:p>
            <a:pPr algn="ctr"/>
            <a:r>
              <a:rPr lang="en-US" sz="4400" i="1" dirty="0" smtClean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iCiel Pony" pitchFamily="2" charset="-93"/>
                <a:cs typeface="Times New Roman" pitchFamily="18" charset="0"/>
              </a:rPr>
              <a:t>( </a:t>
            </a:r>
            <a:r>
              <a:rPr lang="en-US" sz="4400" i="1" dirty="0" err="1" smtClean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iCiel Pony" pitchFamily="2" charset="-93"/>
                <a:cs typeface="Times New Roman" pitchFamily="18" charset="0"/>
              </a:rPr>
              <a:t>tiết</a:t>
            </a:r>
            <a:r>
              <a:rPr lang="en-US" sz="4400" i="1" dirty="0" smtClean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iCiel Pony" pitchFamily="2" charset="-93"/>
                <a:cs typeface="Times New Roman" pitchFamily="18" charset="0"/>
              </a:rPr>
              <a:t> 1)</a:t>
            </a:r>
            <a:endParaRPr lang="vi-VN" sz="4400" i="1" dirty="0">
              <a:ln>
                <a:solidFill>
                  <a:schemeClr val="tx2"/>
                </a:solidFill>
              </a:ln>
              <a:solidFill>
                <a:srgbClr val="7030A0"/>
              </a:solidFill>
              <a:effectLst/>
              <a:latin typeface="iCiel Pony" pitchFamily="2" charset="-93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62200" y="4639129"/>
            <a:ext cx="5672139" cy="8925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GV: </a:t>
            </a:r>
            <a:r>
              <a:rPr lang="en-US" sz="2800" b="1" dirty="0" err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 </a:t>
            </a:r>
            <a:r>
              <a:rPr lang="en-US" sz="2800" b="1" dirty="0" err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vi-VN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4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9143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40185" y="582267"/>
            <a:ext cx="607220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334" y="2717483"/>
            <a:ext cx="599795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0527" y="3174663"/>
            <a:ext cx="1055136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274" y="1328004"/>
            <a:ext cx="771525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7353" y="3681568"/>
            <a:ext cx="845855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796" y="4597854"/>
            <a:ext cx="869908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6118719" y="5564269"/>
            <a:ext cx="387373" cy="1045905"/>
          </a:xfrm>
          <a:prstGeom prst="rect">
            <a:avLst/>
          </a:prstGeom>
        </p:spPr>
      </p:pic>
      <p:sp>
        <p:nvSpPr>
          <p:cNvPr id="41" name="8-Point Star 40">
            <a:hlinkClick r:id="" action="ppaction://noaction"/>
          </p:cNvPr>
          <p:cNvSpPr/>
          <p:nvPr/>
        </p:nvSpPr>
        <p:spPr>
          <a:xfrm>
            <a:off x="5992535" y="4986073"/>
            <a:ext cx="533958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4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2412598" y="5673764"/>
            <a:ext cx="1157288" cy="11769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713">
            <a:off x="7434230" y="5496512"/>
            <a:ext cx="1356360" cy="127158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1182">
            <a:off x="3781759" y="5668295"/>
            <a:ext cx="1237383" cy="928037"/>
          </a:xfrm>
          <a:prstGeom prst="rect">
            <a:avLst/>
          </a:prstGeom>
        </p:spPr>
      </p:pic>
      <p:sp>
        <p:nvSpPr>
          <p:cNvPr id="50" name="8-Point Star 49">
            <a:hlinkClick r:id="" action="ppaction://noaction"/>
          </p:cNvPr>
          <p:cNvSpPr/>
          <p:nvPr/>
        </p:nvSpPr>
        <p:spPr>
          <a:xfrm>
            <a:off x="2771011" y="4888276"/>
            <a:ext cx="533958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51" name="8-Point Star 50">
            <a:hlinkClick r:id="" action="ppaction://noaction"/>
          </p:cNvPr>
          <p:cNvSpPr/>
          <p:nvPr/>
        </p:nvSpPr>
        <p:spPr>
          <a:xfrm>
            <a:off x="4148337" y="4832689"/>
            <a:ext cx="533958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54" name="8-Point Star 53">
            <a:hlinkClick r:id="" action="ppaction://noaction"/>
          </p:cNvPr>
          <p:cNvSpPr/>
          <p:nvPr/>
        </p:nvSpPr>
        <p:spPr>
          <a:xfrm>
            <a:off x="7836734" y="4620166"/>
            <a:ext cx="533958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8785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  <p:bldP spid="51" grpId="0" animBg="1"/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868" y="5082776"/>
            <a:ext cx="1349743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152400"/>
            <a:ext cx="7124776" cy="415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82639" y="1015186"/>
            <a:ext cx="3118161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iCiel Pony" pitchFamily="2" charset="-93"/>
              </a:rPr>
              <a:t>Làm bằng gỗ</a:t>
            </a:r>
          </a:p>
          <a:p>
            <a:r>
              <a:rPr lang="vi-VN" sz="2800" dirty="0">
                <a:solidFill>
                  <a:srgbClr val="FF0000"/>
                </a:solidFill>
                <a:latin typeface="iCiel Pony" pitchFamily="2" charset="-93"/>
              </a:rPr>
              <a:t>Bơi trên sông</a:t>
            </a:r>
          </a:p>
          <a:p>
            <a:r>
              <a:rPr lang="vi-VN" sz="2800" dirty="0">
                <a:solidFill>
                  <a:srgbClr val="FF0000"/>
                </a:solidFill>
                <a:latin typeface="iCiel Pony" pitchFamily="2" charset="-93"/>
              </a:rPr>
              <a:t>Có buồm giong</a:t>
            </a:r>
          </a:p>
          <a:p>
            <a:r>
              <a:rPr lang="vi-VN" sz="2800" dirty="0">
                <a:solidFill>
                  <a:srgbClr val="FF0000"/>
                </a:solidFill>
                <a:latin typeface="iCiel Pony" pitchFamily="2" charset="-93"/>
              </a:rPr>
              <a:t>Nhanh đến bến ?</a:t>
            </a:r>
          </a:p>
          <a:p>
            <a:endParaRPr lang="vi-VN" sz="2400" dirty="0">
              <a:solidFill>
                <a:srgbClr val="FF0000"/>
              </a:solidFill>
              <a:latin typeface="iCiel Pony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3258" y="4056358"/>
            <a:ext cx="3668697" cy="76944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FF00"/>
                </a:solidFill>
                <a:latin typeface="iCiel Cadena" pitchFamily="2" charset="-93"/>
              </a:rPr>
              <a:t>Thuyền</a:t>
            </a:r>
            <a:r>
              <a:rPr lang="en-US" sz="4400" b="1" dirty="0" smtClean="0">
                <a:solidFill>
                  <a:srgbClr val="FFFF00"/>
                </a:solidFill>
                <a:latin typeface="iCiel Cadena" pitchFamily="2" charset="-93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iCiel Cadena" pitchFamily="2" charset="-93"/>
              </a:rPr>
              <a:t>buồm</a:t>
            </a:r>
            <a:r>
              <a:rPr lang="en-US" sz="4400" b="1" dirty="0" smtClean="0">
                <a:solidFill>
                  <a:srgbClr val="FFFF00"/>
                </a:solidFill>
                <a:latin typeface="iCiel Cadena" pitchFamily="2" charset="-93"/>
              </a:rPr>
              <a:t> </a:t>
            </a:r>
            <a:endParaRPr lang="vi-VN" sz="4400" b="1" dirty="0">
              <a:solidFill>
                <a:srgbClr val="FFFF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2235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9143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40185" y="582267"/>
            <a:ext cx="607220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334" y="2717483"/>
            <a:ext cx="599795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0527" y="3174663"/>
            <a:ext cx="1055136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274" y="1328004"/>
            <a:ext cx="771525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7353" y="3681568"/>
            <a:ext cx="845855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796" y="4597854"/>
            <a:ext cx="869908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6118719" y="5564269"/>
            <a:ext cx="387373" cy="1045905"/>
          </a:xfrm>
          <a:prstGeom prst="rect">
            <a:avLst/>
          </a:prstGeom>
        </p:spPr>
      </p:pic>
      <p:sp>
        <p:nvSpPr>
          <p:cNvPr id="41" name="8-Point Star 40">
            <a:hlinkClick r:id="" action="ppaction://noaction"/>
          </p:cNvPr>
          <p:cNvSpPr/>
          <p:nvPr/>
        </p:nvSpPr>
        <p:spPr>
          <a:xfrm>
            <a:off x="5992535" y="4986073"/>
            <a:ext cx="533958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4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713">
            <a:off x="7434230" y="5496512"/>
            <a:ext cx="1356360" cy="127158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1182">
            <a:off x="3781759" y="5668295"/>
            <a:ext cx="1237383" cy="928037"/>
          </a:xfrm>
          <a:prstGeom prst="rect">
            <a:avLst/>
          </a:prstGeom>
        </p:spPr>
      </p:pic>
      <p:sp>
        <p:nvSpPr>
          <p:cNvPr id="51" name="8-Point Star 50">
            <a:hlinkClick r:id="" action="ppaction://noaction"/>
          </p:cNvPr>
          <p:cNvSpPr/>
          <p:nvPr/>
        </p:nvSpPr>
        <p:spPr>
          <a:xfrm>
            <a:off x="4148337" y="4832689"/>
            <a:ext cx="533958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54" name="8-Point Star 53">
            <a:hlinkClick r:id="" action="ppaction://noaction"/>
          </p:cNvPr>
          <p:cNvSpPr/>
          <p:nvPr/>
        </p:nvSpPr>
        <p:spPr>
          <a:xfrm>
            <a:off x="7836734" y="4620166"/>
            <a:ext cx="533958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228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1" grpId="0" animBg="1"/>
      <p:bldP spid="51" grpId="0" animBg="1"/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868" y="5082776"/>
            <a:ext cx="1349743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304800"/>
            <a:ext cx="7124776" cy="459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1015186"/>
            <a:ext cx="36295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iCiel Pony" pitchFamily="2" charset="-93"/>
              </a:rPr>
              <a:t>Đầu giống khóm </a:t>
            </a:r>
            <a:r>
              <a:rPr lang="vi-VN" sz="2400" dirty="0" smtClean="0">
                <a:solidFill>
                  <a:srgbClr val="FF0000"/>
                </a:solidFill>
                <a:latin typeface="iCiel Pony" pitchFamily="2" charset="-93"/>
              </a:rPr>
              <a:t>trúc</a:t>
            </a:r>
          </a:p>
          <a:p>
            <a:r>
              <a:rPr lang="vi-VN" sz="2400" dirty="0" smtClean="0">
                <a:solidFill>
                  <a:srgbClr val="FF0000"/>
                </a:solidFill>
                <a:latin typeface="iCiel Pony" pitchFamily="2" charset="-93"/>
              </a:rPr>
              <a:t>Lưng </a:t>
            </a:r>
            <a:r>
              <a:rPr lang="vi-VN" sz="2400" dirty="0">
                <a:solidFill>
                  <a:srgbClr val="FF0000"/>
                </a:solidFill>
                <a:latin typeface="iCiel Pony" pitchFamily="2" charset="-93"/>
              </a:rPr>
              <a:t>giống khúc </a:t>
            </a:r>
            <a:r>
              <a:rPr lang="vi-VN" sz="2400" dirty="0" smtClean="0">
                <a:solidFill>
                  <a:srgbClr val="FF0000"/>
                </a:solidFill>
                <a:latin typeface="iCiel Pony" pitchFamily="2" charset="-93"/>
              </a:rPr>
              <a:t>rồng </a:t>
            </a:r>
          </a:p>
          <a:p>
            <a:r>
              <a:rPr lang="vi-VN" sz="2400" dirty="0" smtClean="0">
                <a:solidFill>
                  <a:srgbClr val="FF0000"/>
                </a:solidFill>
                <a:latin typeface="iCiel Pony" pitchFamily="2" charset="-93"/>
              </a:rPr>
              <a:t>Sống </a:t>
            </a:r>
            <a:r>
              <a:rPr lang="vi-VN" sz="2400" dirty="0">
                <a:solidFill>
                  <a:srgbClr val="FF0000"/>
                </a:solidFill>
                <a:latin typeface="iCiel Pony" pitchFamily="2" charset="-93"/>
              </a:rPr>
              <a:t>da trắng </a:t>
            </a:r>
            <a:r>
              <a:rPr lang="vi-VN" sz="2400" dirty="0" smtClean="0">
                <a:solidFill>
                  <a:srgbClr val="FF0000"/>
                </a:solidFill>
                <a:latin typeface="iCiel Pony" pitchFamily="2" charset="-93"/>
              </a:rPr>
              <a:t>tuyết</a:t>
            </a:r>
          </a:p>
          <a:p>
            <a:r>
              <a:rPr lang="vi-VN" sz="2400" dirty="0" smtClean="0">
                <a:solidFill>
                  <a:srgbClr val="FF0000"/>
                </a:solidFill>
                <a:latin typeface="iCiel Pony" pitchFamily="2" charset="-93"/>
              </a:rPr>
              <a:t>Chết </a:t>
            </a:r>
            <a:r>
              <a:rPr lang="vi-VN" sz="2400" dirty="0">
                <a:solidFill>
                  <a:srgbClr val="FF0000"/>
                </a:solidFill>
                <a:latin typeface="iCiel Pony" pitchFamily="2" charset="-93"/>
              </a:rPr>
              <a:t>lại đỏ hồng </a:t>
            </a:r>
            <a:r>
              <a:rPr lang="vi-VN" sz="2400" dirty="0" smtClean="0">
                <a:solidFill>
                  <a:srgbClr val="FF0000"/>
                </a:solidFill>
                <a:latin typeface="iCiel Pony" pitchFamily="2" charset="-93"/>
              </a:rPr>
              <a:t> </a:t>
            </a:r>
          </a:p>
          <a:p>
            <a:pPr algn="ctr"/>
            <a:r>
              <a:rPr lang="vi-VN" sz="2400" dirty="0" smtClean="0">
                <a:solidFill>
                  <a:srgbClr val="FF0000"/>
                </a:solidFill>
                <a:latin typeface="iCiel Pony" pitchFamily="2" charset="-93"/>
              </a:rPr>
              <a:t>Là </a:t>
            </a:r>
            <a:r>
              <a:rPr lang="vi-VN" sz="2400" dirty="0">
                <a:solidFill>
                  <a:srgbClr val="FF0000"/>
                </a:solidFill>
                <a:latin typeface="iCiel Pony" pitchFamily="2" charset="-93"/>
              </a:rPr>
              <a:t>con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85733" y="4056358"/>
            <a:ext cx="2405467" cy="76944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iCiel Cadena" pitchFamily="2" charset="-93"/>
              </a:rPr>
              <a:t>Con </a:t>
            </a:r>
            <a:r>
              <a:rPr lang="en-US" sz="4400" b="1" dirty="0" err="1" smtClean="0">
                <a:solidFill>
                  <a:srgbClr val="FFFF00"/>
                </a:solidFill>
                <a:latin typeface="iCiel Cadena" pitchFamily="2" charset="-93"/>
              </a:rPr>
              <a:t>Tôm</a:t>
            </a:r>
            <a:r>
              <a:rPr lang="en-US" sz="4400" b="1" dirty="0" smtClean="0">
                <a:solidFill>
                  <a:srgbClr val="FFFF00"/>
                </a:solidFill>
                <a:latin typeface="iCiel Cadena" pitchFamily="2" charset="-93"/>
              </a:rPr>
              <a:t> </a:t>
            </a:r>
            <a:endParaRPr lang="vi-VN" sz="4400" b="1" dirty="0">
              <a:solidFill>
                <a:srgbClr val="FFFF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73213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9143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40185" y="582267"/>
            <a:ext cx="607220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334" y="2717483"/>
            <a:ext cx="599795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0527" y="3174663"/>
            <a:ext cx="1055136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274" y="1328004"/>
            <a:ext cx="771525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7353" y="3681568"/>
            <a:ext cx="845855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796" y="4597854"/>
            <a:ext cx="869908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6118719" y="5564269"/>
            <a:ext cx="387373" cy="1045905"/>
          </a:xfrm>
          <a:prstGeom prst="rect">
            <a:avLst/>
          </a:prstGeom>
        </p:spPr>
      </p:pic>
      <p:sp>
        <p:nvSpPr>
          <p:cNvPr id="41" name="8-Point Star 40">
            <a:hlinkClick r:id="" action="ppaction://noaction"/>
          </p:cNvPr>
          <p:cNvSpPr/>
          <p:nvPr/>
        </p:nvSpPr>
        <p:spPr>
          <a:xfrm>
            <a:off x="5992535" y="4986073"/>
            <a:ext cx="533958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4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713">
            <a:off x="7434230" y="5496512"/>
            <a:ext cx="1356360" cy="1271588"/>
          </a:xfrm>
          <a:prstGeom prst="rect">
            <a:avLst/>
          </a:prstGeom>
        </p:spPr>
      </p:pic>
      <p:sp>
        <p:nvSpPr>
          <p:cNvPr id="54" name="8-Point Star 53">
            <a:hlinkClick r:id="" action="ppaction://noaction"/>
          </p:cNvPr>
          <p:cNvSpPr/>
          <p:nvPr/>
        </p:nvSpPr>
        <p:spPr>
          <a:xfrm>
            <a:off x="7836734" y="4620166"/>
            <a:ext cx="533958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8785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1" grpId="0" animBg="1"/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868" y="5082776"/>
            <a:ext cx="1349743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304800"/>
            <a:ext cx="7124776" cy="459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6556" y="1143000"/>
            <a:ext cx="41328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iCiel Pony" pitchFamily="2" charset="-93"/>
              </a:rPr>
              <a:t>Con gì tám cẳng hai càng</a:t>
            </a:r>
          </a:p>
          <a:p>
            <a:r>
              <a:rPr lang="vi-VN" sz="2400" dirty="0">
                <a:solidFill>
                  <a:srgbClr val="FF0000"/>
                </a:solidFill>
                <a:latin typeface="iCiel Pony" pitchFamily="2" charset="-93"/>
              </a:rPr>
              <a:t>Chẳng đi mà lại </a:t>
            </a:r>
            <a:r>
              <a:rPr lang="vi-VN" sz="2400" dirty="0" smtClean="0">
                <a:solidFill>
                  <a:srgbClr val="FF0000"/>
                </a:solidFill>
                <a:latin typeface="iCiel Pony" pitchFamily="2" charset="-93"/>
              </a:rPr>
              <a:t>bò</a:t>
            </a:r>
          </a:p>
          <a:p>
            <a:r>
              <a:rPr lang="vi-VN" sz="2400" dirty="0" smtClean="0">
                <a:solidFill>
                  <a:srgbClr val="FF0000"/>
                </a:solidFill>
                <a:latin typeface="iCiel Pony" pitchFamily="2" charset="-93"/>
              </a:rPr>
              <a:t>ngang </a:t>
            </a:r>
            <a:r>
              <a:rPr lang="vi-VN" sz="2400" dirty="0">
                <a:solidFill>
                  <a:srgbClr val="FF0000"/>
                </a:solidFill>
                <a:latin typeface="iCiel Pony" pitchFamily="2" charset="-93"/>
              </a:rPr>
              <a:t>cả ngày</a:t>
            </a:r>
          </a:p>
          <a:p>
            <a:r>
              <a:rPr lang="vi-VN" sz="2400" dirty="0">
                <a:solidFill>
                  <a:srgbClr val="FF0000"/>
                </a:solidFill>
                <a:latin typeface="iCiel Pony" pitchFamily="2" charset="-93"/>
              </a:rPr>
              <a:t>Đố bé, </a:t>
            </a:r>
            <a:endParaRPr lang="vi-VN" sz="2400" dirty="0" smtClean="0">
              <a:solidFill>
                <a:srgbClr val="FF0000"/>
              </a:solidFill>
              <a:latin typeface="iCiel Pony" pitchFamily="2" charset="-93"/>
            </a:endParaRPr>
          </a:p>
          <a:p>
            <a:pPr algn="ctr"/>
            <a:r>
              <a:rPr lang="vi-VN" sz="2400" dirty="0" smtClean="0">
                <a:solidFill>
                  <a:srgbClr val="FF0000"/>
                </a:solidFill>
                <a:latin typeface="iCiel Pony" pitchFamily="2" charset="-93"/>
              </a:rPr>
              <a:t>là </a:t>
            </a:r>
            <a:r>
              <a:rPr lang="vi-VN" sz="2400" dirty="0">
                <a:solidFill>
                  <a:srgbClr val="FF0000"/>
                </a:solidFill>
                <a:latin typeface="iCiel Pony" pitchFamily="2" charset="-93"/>
              </a:rPr>
              <a:t>con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85733" y="4056358"/>
            <a:ext cx="2258182" cy="76944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iCiel Cadena" pitchFamily="2" charset="-93"/>
              </a:rPr>
              <a:t>Con </a:t>
            </a:r>
            <a:r>
              <a:rPr lang="en-US" sz="4400" b="1" dirty="0" err="1" smtClean="0">
                <a:solidFill>
                  <a:srgbClr val="FFFF00"/>
                </a:solidFill>
                <a:latin typeface="iCiel Cadena" pitchFamily="2" charset="-93"/>
              </a:rPr>
              <a:t>Cua</a:t>
            </a:r>
            <a:r>
              <a:rPr lang="en-US" sz="4400" b="1" dirty="0" smtClean="0">
                <a:solidFill>
                  <a:srgbClr val="FFFF00"/>
                </a:solidFill>
                <a:latin typeface="iCiel Cadena" pitchFamily="2" charset="-93"/>
              </a:rPr>
              <a:t> </a:t>
            </a:r>
            <a:endParaRPr lang="vi-VN" sz="4400" b="1" dirty="0">
              <a:solidFill>
                <a:srgbClr val="FFFF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30957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9143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40185" y="582267"/>
            <a:ext cx="607220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334" y="2717483"/>
            <a:ext cx="599795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0527" y="3174663"/>
            <a:ext cx="1055136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274" y="1328004"/>
            <a:ext cx="771525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7353" y="3681568"/>
            <a:ext cx="845855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796" y="4597854"/>
            <a:ext cx="869908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713">
            <a:off x="7434230" y="5496512"/>
            <a:ext cx="1356360" cy="1271588"/>
          </a:xfrm>
          <a:prstGeom prst="rect">
            <a:avLst/>
          </a:prstGeom>
        </p:spPr>
      </p:pic>
      <p:sp>
        <p:nvSpPr>
          <p:cNvPr id="54" name="8-Point Star 53">
            <a:hlinkClick r:id="" action="ppaction://noaction"/>
          </p:cNvPr>
          <p:cNvSpPr/>
          <p:nvPr/>
        </p:nvSpPr>
        <p:spPr>
          <a:xfrm>
            <a:off x="7836734" y="4620166"/>
            <a:ext cx="533958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5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11" y="-394420"/>
            <a:ext cx="4180995" cy="269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8563" y="304800"/>
            <a:ext cx="25458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  <a:latin typeface="iCiel Cadena" pitchFamily="2" charset="-93"/>
              </a:rPr>
              <a:t>Cảm ơn các bạn </a:t>
            </a:r>
          </a:p>
          <a:p>
            <a:r>
              <a:rPr lang="vi-VN" sz="2400" dirty="0" smtClean="0">
                <a:solidFill>
                  <a:srgbClr val="FF0000"/>
                </a:solidFill>
                <a:latin typeface="iCiel Cadena" pitchFamily="2" charset="-93"/>
              </a:rPr>
              <a:t>Biển đã được </a:t>
            </a:r>
          </a:p>
          <a:p>
            <a:r>
              <a:rPr lang="vi-VN" sz="2400" dirty="0" smtClean="0">
                <a:solidFill>
                  <a:srgbClr val="FF0000"/>
                </a:solidFill>
                <a:latin typeface="iCiel Cadena" pitchFamily="2" charset="-93"/>
              </a:rPr>
              <a:t>dọn sạch rác thải </a:t>
            </a:r>
            <a:endParaRPr lang="vi-VN" sz="24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3466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12974"/>
            <a:ext cx="7772400" cy="350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00" y="3339405"/>
            <a:ext cx="65409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cùng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giữ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môi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xanh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–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sạch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đep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.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Bảo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vệ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môi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biển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cả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cũng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chính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bảo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vệ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chúng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ta </a:t>
            </a:r>
            <a:endParaRPr lang="vi-VN" sz="2800" dirty="0">
              <a:solidFill>
                <a:schemeClr val="tx2">
                  <a:lumMod val="75000"/>
                </a:schemeClr>
              </a:solidFill>
              <a:latin typeface="iCiel Cadena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3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3613" y="1695271"/>
            <a:ext cx="4251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thảo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endParaRPr lang="en-US" sz="3600" dirty="0" smtClean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5613" y="1030095"/>
            <a:ext cx="2925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1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7500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53" y="1066800"/>
            <a:ext cx="7519559" cy="37338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6400800" y="5257800"/>
            <a:ext cx="1905000" cy="1219200"/>
          </a:xfrm>
          <a:prstGeom prst="wedgeRoundRectCallou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Nhóm</a:t>
            </a:r>
            <a:r>
              <a:rPr lang="en-US" sz="2400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màu</a:t>
            </a:r>
            <a:r>
              <a:rPr lang="en-US" sz="2400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nhạt</a:t>
            </a:r>
            <a:r>
              <a:rPr lang="en-US" sz="2400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 </a:t>
            </a:r>
            <a:endParaRPr lang="vi-VN" sz="2400" dirty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219200" y="5257800"/>
            <a:ext cx="2057400" cy="1219200"/>
          </a:xfrm>
          <a:prstGeom prst="wedgeRoundRect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Nhóm</a:t>
            </a:r>
            <a:r>
              <a:rPr lang="en-U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màu</a:t>
            </a:r>
            <a:r>
              <a:rPr lang="en-U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đậm</a:t>
            </a:r>
            <a:r>
              <a:rPr lang="en-U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vi-VN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1828800" y="2933700"/>
            <a:ext cx="4724400" cy="2324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2971800" y="2933700"/>
            <a:ext cx="3810000" cy="2324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6248400" y="4267200"/>
            <a:ext cx="6858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2667000" y="4095750"/>
            <a:ext cx="3733800" cy="11620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086600" y="4095750"/>
            <a:ext cx="266700" cy="11620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3276600" y="2933700"/>
            <a:ext cx="4076700" cy="2324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971800" y="2933700"/>
            <a:ext cx="1981200" cy="2324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3124200" y="3962400"/>
            <a:ext cx="1828800" cy="1295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1676400" y="4029075"/>
            <a:ext cx="1143000" cy="1162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2971800" y="2933700"/>
            <a:ext cx="838200" cy="2324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6096000" y="2933700"/>
            <a:ext cx="914400" cy="2324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3657600" y="4095750"/>
            <a:ext cx="2743200" cy="13144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557680" y="228600"/>
            <a:ext cx="43765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0070C0"/>
                </a:solidFill>
                <a:latin typeface="iCiel Cadena" pitchFamily="2" charset="-93"/>
              </a:rPr>
              <a:t>( nhận biết màu sắc 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1220" y="228605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5" y="457200"/>
            <a:ext cx="8199437" cy="66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86" y="-381000"/>
            <a:ext cx="6626225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2" y="3385998"/>
            <a:ext cx="2072481" cy="216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44" y="3773181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1937846" y="4654742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9645">
            <a:off x="2376686" y="2529074"/>
            <a:ext cx="2637607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219" y="3656272"/>
            <a:ext cx="1778945" cy="177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4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ảnh tài liệu\jjfj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" y="914400"/>
            <a:ext cx="29622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4038626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 </a:t>
            </a:r>
            <a:r>
              <a:rPr lang="en-US" sz="2400" dirty="0" err="1" smtClean="0"/>
              <a:t>màu</a:t>
            </a:r>
            <a:r>
              <a:rPr lang="en-US" sz="2400" dirty="0" smtClean="0"/>
              <a:t> </a:t>
            </a:r>
            <a:r>
              <a:rPr lang="en-US" sz="2400" dirty="0" err="1" smtClean="0"/>
              <a:t>chính</a:t>
            </a:r>
            <a:r>
              <a:rPr lang="en-US" sz="2400" dirty="0" smtClean="0"/>
              <a:t> </a:t>
            </a:r>
            <a:endParaRPr lang="vi-VN" sz="2400" dirty="0"/>
          </a:p>
        </p:txBody>
      </p:sp>
      <p:pic>
        <p:nvPicPr>
          <p:cNvPr id="1028" name="Picture 4" descr="E:\GIAO AN\ảnh tài liệu\hg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76" y="838200"/>
            <a:ext cx="2624137" cy="387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4424" y="1524001"/>
            <a:ext cx="152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Màu</a:t>
            </a:r>
            <a:r>
              <a:rPr lang="en-US" sz="2400" dirty="0" smtClean="0"/>
              <a:t> </a:t>
            </a:r>
            <a:r>
              <a:rPr lang="en-US" sz="2400" dirty="0" err="1" smtClean="0"/>
              <a:t>nóng</a:t>
            </a:r>
            <a:r>
              <a:rPr lang="en-US" sz="2400" dirty="0" smtClean="0"/>
              <a:t> </a:t>
            </a:r>
            <a:endParaRPr lang="vi-VN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478788" y="3429003"/>
            <a:ext cx="1436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Màu</a:t>
            </a:r>
            <a:r>
              <a:rPr lang="en-US" sz="2400" dirty="0" smtClean="0"/>
              <a:t> </a:t>
            </a:r>
            <a:r>
              <a:rPr lang="en-US" sz="2400" dirty="0" err="1" smtClean="0"/>
              <a:t>lạnh</a:t>
            </a:r>
            <a:r>
              <a:rPr lang="en-US" sz="2400" dirty="0" smtClean="0"/>
              <a:t> </a:t>
            </a:r>
            <a:endParaRPr lang="vi-VN" sz="2400" dirty="0"/>
          </a:p>
        </p:txBody>
      </p:sp>
      <p:cxnSp>
        <p:nvCxnSpPr>
          <p:cNvPr id="10" name="Straight Arrow Connector 9"/>
          <p:cNvCxnSpPr>
            <a:stCxn id="4" idx="1"/>
          </p:cNvCxnSpPr>
          <p:nvPr/>
        </p:nvCxnSpPr>
        <p:spPr>
          <a:xfrm flipH="1">
            <a:off x="6476224" y="1754834"/>
            <a:ext cx="838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1"/>
          </p:cNvCxnSpPr>
          <p:nvPr/>
        </p:nvCxnSpPr>
        <p:spPr>
          <a:xfrm flipH="1" flipV="1">
            <a:off x="6488188" y="3657604"/>
            <a:ext cx="990600" cy="22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215320" y="4034161"/>
            <a:ext cx="1366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solidFill>
                  <a:prstClr val="black"/>
                </a:solidFill>
              </a:rPr>
              <a:t>Màu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pha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endParaRPr lang="vi-VN" sz="2400" dirty="0">
              <a:solidFill>
                <a:prstClr val="black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447800" y="1447800"/>
            <a:ext cx="152400" cy="25791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600200" y="2737366"/>
            <a:ext cx="990600" cy="12895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862454" y="2799824"/>
            <a:ext cx="318659" cy="12271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Arrow Connector 1023"/>
          <p:cNvCxnSpPr/>
          <p:nvPr/>
        </p:nvCxnSpPr>
        <p:spPr>
          <a:xfrm flipH="1" flipV="1">
            <a:off x="2215320" y="2073534"/>
            <a:ext cx="680280" cy="1965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Arrow Connector 1028"/>
          <p:cNvCxnSpPr/>
          <p:nvPr/>
        </p:nvCxnSpPr>
        <p:spPr>
          <a:xfrm flipH="1" flipV="1">
            <a:off x="1371600" y="2073534"/>
            <a:ext cx="1295400" cy="1965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Arrow Connector 1030"/>
          <p:cNvCxnSpPr/>
          <p:nvPr/>
        </p:nvCxnSpPr>
        <p:spPr>
          <a:xfrm flipH="1" flipV="1">
            <a:off x="1821290" y="3059668"/>
            <a:ext cx="617123" cy="9789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30" y="4678649"/>
            <a:ext cx="3668736" cy="2026977"/>
          </a:xfrm>
          <a:prstGeom prst="rect">
            <a:avLst/>
          </a:prstGeom>
        </p:spPr>
      </p:pic>
      <p:sp>
        <p:nvSpPr>
          <p:cNvPr id="1035" name="TextBox 1034"/>
          <p:cNvSpPr txBox="1"/>
          <p:nvPr/>
        </p:nvSpPr>
        <p:spPr>
          <a:xfrm>
            <a:off x="5869272" y="5486426"/>
            <a:ext cx="2893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Cặp</a:t>
            </a:r>
            <a:r>
              <a:rPr lang="en-US" sz="2400" dirty="0" smtClean="0"/>
              <a:t> </a:t>
            </a:r>
            <a:r>
              <a:rPr lang="en-US" sz="2400" dirty="0" err="1" smtClean="0"/>
              <a:t>màu</a:t>
            </a:r>
            <a:r>
              <a:rPr lang="en-US" sz="2400" dirty="0" smtClean="0"/>
              <a:t> </a:t>
            </a:r>
            <a:r>
              <a:rPr lang="en-US" sz="2400" dirty="0" err="1" smtClean="0"/>
              <a:t>tương</a:t>
            </a:r>
            <a:r>
              <a:rPr lang="en-US" sz="2400" dirty="0" smtClean="0"/>
              <a:t> </a:t>
            </a:r>
            <a:r>
              <a:rPr lang="en-US" sz="2400" dirty="0" err="1" smtClean="0"/>
              <a:t>phản</a:t>
            </a:r>
            <a:r>
              <a:rPr lang="en-US" sz="2400" dirty="0" smtClean="0"/>
              <a:t> </a:t>
            </a:r>
            <a:endParaRPr lang="vi-VN" sz="2400" dirty="0"/>
          </a:p>
        </p:txBody>
      </p:sp>
      <p:cxnSp>
        <p:nvCxnSpPr>
          <p:cNvPr id="1037" name="Straight Arrow Connector 1036"/>
          <p:cNvCxnSpPr/>
          <p:nvPr/>
        </p:nvCxnSpPr>
        <p:spPr>
          <a:xfrm flipH="1" flipV="1">
            <a:off x="4622220" y="5667016"/>
            <a:ext cx="1092780" cy="251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557680" y="152400"/>
            <a:ext cx="43765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0070C0"/>
                </a:solidFill>
                <a:latin typeface="iCiel Cadena" pitchFamily="2" charset="-93"/>
              </a:rPr>
              <a:t>( nhận biết màu sắc )</a:t>
            </a:r>
          </a:p>
        </p:txBody>
      </p:sp>
    </p:spTree>
    <p:extLst>
      <p:ext uri="{BB962C8B-B14F-4D97-AF65-F5344CB8AC3E}">
        <p14:creationId xmlns:p14="http://schemas.microsoft.com/office/powerpoint/2010/main" val="338379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4" grpId="0"/>
      <p:bldP spid="10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87304" y="1619071"/>
            <a:ext cx="39372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Kiến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kiến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thức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kĩ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năng</a:t>
            </a:r>
            <a:endParaRPr lang="en-US" sz="3600" dirty="0" smtClean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1959" y="990600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2 : 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1569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GIAO AN\SGV lop 2\chan trời sang tạo lớp 1\hình ảnh minh họa\background-powerpoint-don-gian-dep-voi-nen-xan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922"/>
            <a:ext cx="9144000" cy="692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1219200"/>
            <a:ext cx="7121525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247922" y="302738"/>
            <a:ext cx="6902852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iCiel Cadena" pitchFamily="2" charset="-93"/>
              </a:rPr>
              <a:t>Cách</a:t>
            </a:r>
            <a:r>
              <a:rPr lang="en-US" sz="3600" dirty="0" smtClean="0">
                <a:latin typeface="iCiel Cadena" pitchFamily="2" charset="-93"/>
              </a:rPr>
              <a:t> </a:t>
            </a:r>
            <a:r>
              <a:rPr lang="en-US" sz="3600" dirty="0" err="1" smtClean="0">
                <a:latin typeface="iCiel Cadena" pitchFamily="2" charset="-93"/>
              </a:rPr>
              <a:t>vẽ</a:t>
            </a:r>
            <a:r>
              <a:rPr lang="en-US" sz="3600" dirty="0" smtClean="0">
                <a:latin typeface="iCiel Cadena" pitchFamily="2" charset="-93"/>
              </a:rPr>
              <a:t> </a:t>
            </a:r>
            <a:r>
              <a:rPr lang="en-US" sz="3600" dirty="0" err="1" smtClean="0">
                <a:latin typeface="iCiel Cadena" pitchFamily="2" charset="-93"/>
              </a:rPr>
              <a:t>tranh</a:t>
            </a:r>
            <a:r>
              <a:rPr lang="en-US" sz="3600" dirty="0" smtClean="0">
                <a:latin typeface="iCiel Cadena" pitchFamily="2" charset="-93"/>
              </a:rPr>
              <a:t> </a:t>
            </a:r>
            <a:r>
              <a:rPr lang="en-US" sz="3600" dirty="0" err="1" smtClean="0">
                <a:latin typeface="iCiel Cadena" pitchFamily="2" charset="-93"/>
              </a:rPr>
              <a:t>về</a:t>
            </a:r>
            <a:r>
              <a:rPr lang="en-US" sz="3600" dirty="0" smtClean="0">
                <a:latin typeface="iCiel Cadena" pitchFamily="2" charset="-93"/>
              </a:rPr>
              <a:t> </a:t>
            </a:r>
            <a:r>
              <a:rPr lang="en-US" sz="3600" dirty="0" err="1" smtClean="0">
                <a:latin typeface="iCiel Cadena" pitchFamily="2" charset="-93"/>
              </a:rPr>
              <a:t>bầu</a:t>
            </a:r>
            <a:r>
              <a:rPr lang="en-US" sz="3600" dirty="0" smtClean="0">
                <a:latin typeface="iCiel Cadena" pitchFamily="2" charset="-93"/>
              </a:rPr>
              <a:t> </a:t>
            </a:r>
            <a:r>
              <a:rPr lang="en-US" sz="3600" dirty="0" err="1" smtClean="0">
                <a:latin typeface="iCiel Cadena" pitchFamily="2" charset="-93"/>
              </a:rPr>
              <a:t>trời</a:t>
            </a:r>
            <a:r>
              <a:rPr lang="en-US" sz="3600" dirty="0" smtClean="0">
                <a:latin typeface="iCiel Cadena" pitchFamily="2" charset="-93"/>
              </a:rPr>
              <a:t> </a:t>
            </a:r>
            <a:r>
              <a:rPr lang="en-US" sz="3600" dirty="0" err="1" smtClean="0">
                <a:latin typeface="iCiel Cadena" pitchFamily="2" charset="-93"/>
              </a:rPr>
              <a:t>và</a:t>
            </a:r>
            <a:r>
              <a:rPr lang="en-US" sz="3600" dirty="0" smtClean="0">
                <a:latin typeface="iCiel Cadena" pitchFamily="2" charset="-93"/>
              </a:rPr>
              <a:t> </a:t>
            </a:r>
            <a:r>
              <a:rPr lang="en-US" sz="3600" dirty="0" err="1" smtClean="0">
                <a:latin typeface="iCiel Cadena" pitchFamily="2" charset="-93"/>
              </a:rPr>
              <a:t>biển</a:t>
            </a:r>
            <a:r>
              <a:rPr lang="en-US" sz="3600" dirty="0" smtClean="0">
                <a:latin typeface="iCiel Cadena" pitchFamily="2" charset="-93"/>
              </a:rPr>
              <a:t> </a:t>
            </a:r>
            <a:endParaRPr lang="vi-VN" sz="3600" dirty="0">
              <a:latin typeface="iCiel Cadena" pitchFamily="2" charset="-93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400" y="5943600"/>
            <a:ext cx="6712094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iCiel Cadena" pitchFamily="2" charset="-93"/>
              </a:rPr>
              <a:t>Bước</a:t>
            </a:r>
            <a:r>
              <a:rPr lang="en-US" sz="3200" dirty="0" smtClean="0">
                <a:latin typeface="iCiel Cadena" pitchFamily="2" charset="-93"/>
              </a:rPr>
              <a:t> 1 : </a:t>
            </a:r>
            <a:r>
              <a:rPr lang="en-US" sz="2800" dirty="0" err="1" smtClean="0">
                <a:latin typeface="iCiel Cadena" pitchFamily="2" charset="-93"/>
              </a:rPr>
              <a:t>Vẽ</a:t>
            </a:r>
            <a:r>
              <a:rPr lang="en-US" sz="2800" dirty="0" smtClean="0">
                <a:latin typeface="iCiel Cadena" pitchFamily="2" charset="-93"/>
              </a:rPr>
              <a:t> </a:t>
            </a:r>
            <a:r>
              <a:rPr lang="en-US" sz="2800" dirty="0" err="1" smtClean="0">
                <a:latin typeface="iCiel Cadena" pitchFamily="2" charset="-93"/>
              </a:rPr>
              <a:t>nét</a:t>
            </a:r>
            <a:r>
              <a:rPr lang="en-US" sz="2800" dirty="0" smtClean="0">
                <a:latin typeface="iCiel Cadena" pitchFamily="2" charset="-93"/>
              </a:rPr>
              <a:t> </a:t>
            </a:r>
            <a:r>
              <a:rPr lang="en-US" sz="2800" dirty="0" err="1" smtClean="0">
                <a:latin typeface="iCiel Cadena" pitchFamily="2" charset="-93"/>
              </a:rPr>
              <a:t>tạo</a:t>
            </a:r>
            <a:r>
              <a:rPr lang="en-US" sz="2800" dirty="0" smtClean="0">
                <a:latin typeface="iCiel Cadena" pitchFamily="2" charset="-93"/>
              </a:rPr>
              <a:t> </a:t>
            </a:r>
            <a:r>
              <a:rPr lang="en-US" sz="2800" dirty="0" err="1" smtClean="0">
                <a:latin typeface="iCiel Cadena" pitchFamily="2" charset="-93"/>
              </a:rPr>
              <a:t>ranh</a:t>
            </a:r>
            <a:r>
              <a:rPr lang="en-US" sz="2800" dirty="0" smtClean="0">
                <a:latin typeface="iCiel Cadena" pitchFamily="2" charset="-93"/>
              </a:rPr>
              <a:t> </a:t>
            </a:r>
            <a:r>
              <a:rPr lang="en-US" sz="2800" dirty="0" err="1" smtClean="0">
                <a:latin typeface="iCiel Cadena" pitchFamily="2" charset="-93"/>
              </a:rPr>
              <a:t>giới</a:t>
            </a:r>
            <a:r>
              <a:rPr lang="en-US" sz="2800" dirty="0" smtClean="0">
                <a:latin typeface="iCiel Cadena" pitchFamily="2" charset="-93"/>
              </a:rPr>
              <a:t> </a:t>
            </a:r>
            <a:r>
              <a:rPr lang="en-US" sz="2800" dirty="0" err="1" smtClean="0">
                <a:latin typeface="iCiel Cadena" pitchFamily="2" charset="-93"/>
              </a:rPr>
              <a:t>trời</a:t>
            </a:r>
            <a:r>
              <a:rPr lang="en-US" sz="2800" dirty="0" smtClean="0">
                <a:latin typeface="iCiel Cadena" pitchFamily="2" charset="-93"/>
              </a:rPr>
              <a:t> </a:t>
            </a:r>
            <a:r>
              <a:rPr lang="en-US" sz="2800" dirty="0" err="1" smtClean="0">
                <a:latin typeface="iCiel Cadena" pitchFamily="2" charset="-93"/>
              </a:rPr>
              <a:t>và</a:t>
            </a:r>
            <a:r>
              <a:rPr lang="en-US" sz="2800" dirty="0" smtClean="0">
                <a:latin typeface="iCiel Cadena" pitchFamily="2" charset="-93"/>
              </a:rPr>
              <a:t> </a:t>
            </a:r>
            <a:r>
              <a:rPr lang="en-US" sz="2800" dirty="0" err="1" smtClean="0">
                <a:latin typeface="iCiel Cadena" pitchFamily="2" charset="-93"/>
              </a:rPr>
              <a:t>biển</a:t>
            </a:r>
            <a:r>
              <a:rPr lang="en-US" sz="2800" dirty="0" smtClean="0">
                <a:latin typeface="iCiel Cadena" pitchFamily="2" charset="-93"/>
              </a:rPr>
              <a:t> </a:t>
            </a:r>
            <a:endParaRPr lang="vi-VN" sz="2800" dirty="0">
              <a:latin typeface="iCiel Cadena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GIAO AN\SGV lop 2\chan trời sang tạo lớp 1\hình ảnh minh họa\background-powerpoint-don-gian-dep-voi-nen-xan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922"/>
            <a:ext cx="9144000" cy="692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593877" y="5334000"/>
            <a:ext cx="6229590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prstClr val="black"/>
                </a:solidFill>
                <a:latin typeface="iCiel Cadena" pitchFamily="2" charset="-93"/>
              </a:rPr>
              <a:t>Bước 2 :</a:t>
            </a:r>
          </a:p>
          <a:p>
            <a:r>
              <a:rPr lang="vi-VN" sz="2400" dirty="0">
                <a:solidFill>
                  <a:prstClr val="black"/>
                </a:solidFill>
                <a:latin typeface="iCiel Cadena" pitchFamily="2" charset="-93"/>
              </a:rPr>
              <a:t> Vẽ hình mặt trời và sóng nước bằng nét màu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922" y="457200"/>
            <a:ext cx="6921500" cy="45825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6913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GIAO AN\SGV lop 2\chan trời sang tạo lớp 1\hình ảnh minh họa\background-powerpoint-dep-840x4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8293" y="5646003"/>
            <a:ext cx="6091707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prstClr val="black"/>
                </a:solidFill>
                <a:latin typeface="iCiel Cadena" pitchFamily="2" charset="-93"/>
              </a:rPr>
              <a:t>Bước</a:t>
            </a:r>
            <a:r>
              <a:rPr lang="en-US" sz="2400" dirty="0" smtClean="0">
                <a:solidFill>
                  <a:prstClr val="black"/>
                </a:solidFill>
                <a:latin typeface="iCiel Cadena" pitchFamily="2" charset="-93"/>
              </a:rPr>
              <a:t>  3 :</a:t>
            </a:r>
            <a:endParaRPr lang="en-US" sz="2400" dirty="0">
              <a:solidFill>
                <a:prstClr val="black"/>
              </a:solidFill>
              <a:latin typeface="iCiel Cadena" pitchFamily="2" charset="-93"/>
            </a:endParaRPr>
          </a:p>
          <a:p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Vẽ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iCiel Cadena" pitchFamily="2" charset="-93"/>
              </a:rPr>
              <a:t>màu</a:t>
            </a:r>
            <a:r>
              <a:rPr lang="en-US" sz="2400" dirty="0" smtClean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iCiel Cadena" pitchFamily="2" charset="-93"/>
              </a:rPr>
              <a:t>cho</a:t>
            </a:r>
            <a:r>
              <a:rPr lang="en-US" sz="2400" dirty="0" smtClean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iCiel Cadena" pitchFamily="2" charset="-93"/>
              </a:rPr>
              <a:t>phù</a:t>
            </a:r>
            <a:r>
              <a:rPr lang="en-US" sz="2400" dirty="0" smtClean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iCiel Cadena" pitchFamily="2" charset="-93"/>
              </a:rPr>
              <a:t>hợp</a:t>
            </a:r>
            <a:r>
              <a:rPr lang="en-US" sz="2400" dirty="0" smtClean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iCiel Cadena" pitchFamily="2" charset="-93"/>
              </a:rPr>
              <a:t>với</a:t>
            </a:r>
            <a:r>
              <a:rPr lang="en-US" sz="2400" dirty="0" smtClean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iCiel Cadena" pitchFamily="2" charset="-93"/>
              </a:rPr>
              <a:t>mặt</a:t>
            </a:r>
            <a:r>
              <a:rPr lang="en-US" sz="2400" dirty="0" smtClean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iCiel Cadena" pitchFamily="2" charset="-93"/>
              </a:rPr>
              <a:t>trời</a:t>
            </a:r>
            <a:r>
              <a:rPr lang="en-US" sz="2400" dirty="0" smtClean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iCiel Cadena" pitchFamily="2" charset="-93"/>
              </a:rPr>
              <a:t>và</a:t>
            </a:r>
            <a:r>
              <a:rPr lang="en-US" sz="2400" dirty="0" smtClean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iCiel Cadena" pitchFamily="2" charset="-93"/>
              </a:rPr>
              <a:t>biển</a:t>
            </a:r>
            <a:r>
              <a:rPr lang="en-US" sz="2400" dirty="0" smtClean="0">
                <a:solidFill>
                  <a:prstClr val="black"/>
                </a:solidFill>
                <a:latin typeface="iCiel Cadena" pitchFamily="2" charset="-93"/>
              </a:rPr>
              <a:t> </a:t>
            </a:r>
            <a:endParaRPr lang="vi-VN" sz="2400" dirty="0">
              <a:solidFill>
                <a:prstClr val="black"/>
              </a:solidFill>
              <a:latin typeface="iCiel Cadena" pitchFamily="2" charset="-93"/>
            </a:endParaRPr>
          </a:p>
        </p:txBody>
      </p:sp>
      <p:pic>
        <p:nvPicPr>
          <p:cNvPr id="5122" name="Picture 2" descr="E:\GIAO AN\SGV lop 2\sgv chân trời sáng tạo lớp 2\hình minh họa giáo án\1\cxcz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95" y="523875"/>
            <a:ext cx="6808397" cy="48101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1830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6803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8388" y="1173540"/>
            <a:ext cx="41576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Ciel Cadena" pitchFamily="2" charset="-93"/>
              </a:rPr>
              <a:t>Màu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Ciel Cadena" pitchFamily="2" charset="-93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Ciel Cadena" pitchFamily="2" charset="-93"/>
              </a:rPr>
              <a:t>sắc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Ciel Cadena" pitchFamily="2" charset="-93"/>
              </a:rPr>
              <a:t>có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Ciel Cadena" pitchFamily="2" charset="-93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Ciel Cadena" pitchFamily="2" charset="-93"/>
              </a:rPr>
              <a:t>thể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Ciel Cadena" pitchFamily="2" charset="-93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Ciel Cadena" pitchFamily="2" charset="-93"/>
              </a:rPr>
              <a:t>tạo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Ciel Cadena" pitchFamily="2" charset="-93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Ciel Cadena" pitchFamily="2" charset="-93"/>
              </a:rPr>
              <a:t>nên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Ciel Cadena" pitchFamily="2" charset="-93"/>
              </a:rPr>
              <a:t>đâm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Ciel Cadena" pitchFamily="2" charset="-93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Ciel Cadena" pitchFamily="2" charset="-93"/>
              </a:rPr>
              <a:t>nhạt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Ciel Cadena" pitchFamily="2" charset="-93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Ciel Cadena" pitchFamily="2" charset="-93"/>
              </a:rPr>
              <a:t>trong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Ciel Cadena" pitchFamily="2" charset="-93"/>
              </a:rPr>
              <a:t>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iCiel Cadena" pitchFamily="2" charset="-93"/>
              </a:rPr>
              <a:t>tranh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Ciel Cadena" pitchFamily="2" charset="-93"/>
              </a:rPr>
              <a:t> </a:t>
            </a:r>
            <a:endParaRPr lang="vi-VN" sz="3200" dirty="0">
              <a:solidFill>
                <a:schemeClr val="tx2">
                  <a:lumMod val="60000"/>
                  <a:lumOff val="40000"/>
                </a:scheme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28384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90800" y="1639669"/>
            <a:ext cx="4501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Luyện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tập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–  </a:t>
            </a:r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sáng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6600" y="1030069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 3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5491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GIAO AN\SGV lop 2\chan trời sang tạo lớp 1\hình ảnh minh họa\hinh-anh-hinh-nen-mam-non-thien-nhien-de-thu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5" y="17060"/>
            <a:ext cx="9129215" cy="684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81878" y="152400"/>
            <a:ext cx="73715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3200" b="1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vi-VN" sz="3200" b="1" dirty="0">
              <a:solidFill>
                <a:srgbClr val="EEECE1">
                  <a:lumMod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6858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2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C:\Users\Administrator\Downloads\kisspng-paper-plane-airplane-drawing-airplane-paper-5b40ce69b994b8.74156760153097380176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63660"/>
            <a:ext cx="3418779" cy="234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0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43642"/>
            <a:ext cx="8077200" cy="318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600" y="3008293"/>
            <a:ext cx="71256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Vẽ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màu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mảng</a:t>
            </a:r>
            <a:endParaRPr lang="en-US" sz="2800" dirty="0" smtClean="0">
              <a:solidFill>
                <a:srgbClr val="0070C0"/>
              </a:solidFill>
              <a:latin typeface="iCiel Cadena" pitchFamily="2" charset="-93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Chủ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hoàn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endParaRPr lang="vi-VN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21135670">
            <a:off x="1371600" y="1987604"/>
            <a:ext cx="17491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Lưu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itchFamily="2" charset="-93"/>
                <a:cs typeface="Times New Roman" pitchFamily="18" charset="0"/>
              </a:rPr>
              <a:t> ý : </a:t>
            </a:r>
          </a:p>
        </p:txBody>
      </p:sp>
    </p:spTree>
    <p:extLst>
      <p:ext uri="{BB962C8B-B14F-4D97-AF65-F5344CB8AC3E}">
        <p14:creationId xmlns:p14="http://schemas.microsoft.com/office/powerpoint/2010/main" val="190825738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62200" y="1792069"/>
            <a:ext cx="435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Phân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tích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– </a:t>
            </a:r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đánh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giá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1182469"/>
            <a:ext cx="309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 4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9093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698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212974"/>
            <a:ext cx="8531278" cy="327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21323249">
            <a:off x="728370" y="2972222"/>
            <a:ext cx="36150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Chơi trò chơi :</a:t>
            </a:r>
          </a:p>
        </p:txBody>
      </p:sp>
      <p:sp>
        <p:nvSpPr>
          <p:cNvPr id="2" name="Rectangle 1"/>
          <p:cNvSpPr/>
          <p:nvPr/>
        </p:nvSpPr>
        <p:spPr>
          <a:xfrm rot="21267620">
            <a:off x="1229130" y="2320899"/>
            <a:ext cx="2329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iCiel Cadena" pitchFamily="2" charset="-93"/>
              </a:rPr>
              <a:t>KHỞI ĐỘNG </a:t>
            </a:r>
          </a:p>
        </p:txBody>
      </p:sp>
      <p:sp>
        <p:nvSpPr>
          <p:cNvPr id="3" name="Rectangle 2"/>
          <p:cNvSpPr/>
          <p:nvPr/>
        </p:nvSpPr>
        <p:spPr>
          <a:xfrm rot="21308187">
            <a:off x="2107161" y="3299921"/>
            <a:ext cx="54457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dọn</a:t>
            </a:r>
            <a:r>
              <a:rPr lang="en-US" sz="7200" dirty="0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sạch</a:t>
            </a:r>
            <a:r>
              <a:rPr lang="en-US" sz="7200" dirty="0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rác</a:t>
            </a:r>
            <a:r>
              <a:rPr lang="en-US" sz="7200" dirty="0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 </a:t>
            </a:r>
            <a:endParaRPr lang="vi-VN" sz="72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8377970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12975"/>
            <a:ext cx="777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00" y="2998113"/>
            <a:ext cx="65762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Trưng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/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endParaRPr lang="vi-VN" sz="2800" dirty="0">
              <a:solidFill>
                <a:srgbClr val="0070C0"/>
              </a:solidFill>
              <a:latin typeface="iCiel Cadena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66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3600" y="1981200"/>
            <a:ext cx="476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Vận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dụng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 - </a:t>
            </a:r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Phát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triển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1295400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  <a:latin typeface="iCiel Cadena" pitchFamily="2" charset="-93"/>
              </a:rPr>
              <a:t>  5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116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228600"/>
            <a:ext cx="853440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hiểu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màu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đậm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màu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nhạt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thiên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,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cảm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nhận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thời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gian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mỗi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bức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tranh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bg2">
                  <a:lumMod val="25000"/>
                </a:schemeClr>
              </a:solidFill>
              <a:latin typeface="iCiel Cadena" pitchFamily="2" charset="-93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856" y="4114800"/>
            <a:ext cx="4070074" cy="243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1524000"/>
            <a:ext cx="4076700" cy="2362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1524000"/>
            <a:ext cx="3862388" cy="2362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4114800"/>
            <a:ext cx="3862388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预览图_千图网_编号3539549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5705"/>
            <a:ext cx="8915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" y="7354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vẻ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đẹp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đại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dương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,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thiên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nhiên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ý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giữ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gìn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môi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trường</a:t>
            </a:r>
            <a:endParaRPr lang="en-US" sz="3200" dirty="0">
              <a:solidFill>
                <a:srgbClr val="FF0000"/>
              </a:solidFill>
              <a:latin typeface="iCiel Cadena" pitchFamily="2" charset="-93"/>
            </a:endParaRPr>
          </a:p>
          <a:p>
            <a:pPr lvl="0" algn="ctr"/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sạch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,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đẹp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endParaRPr lang="vi-VN" sz="32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1631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2727" y="762000"/>
            <a:ext cx="232307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Tổng</a:t>
            </a:r>
            <a:endParaRPr lang="en-US" sz="7200" dirty="0" smtClean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  <a:p>
            <a:r>
              <a:rPr lang="en-US" sz="72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kết</a:t>
            </a:r>
            <a:r>
              <a:rPr lang="en-US" sz="72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  <a:endParaRPr lang="en-US" sz="7200" dirty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  <a:p>
            <a:r>
              <a:rPr lang="en-US" sz="72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Tiết</a:t>
            </a:r>
            <a:endParaRPr lang="en-US" sz="7200" dirty="0" smtClean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  <a:p>
            <a:r>
              <a:rPr lang="en-US" sz="72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học</a:t>
            </a:r>
            <a:r>
              <a:rPr lang="en-US" sz="72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  <a:endParaRPr lang="vi-VN" sz="7200" dirty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7200"/>
            <a:ext cx="5943600" cy="54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516" y="296533"/>
            <a:ext cx="3326747" cy="389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4" y="-67219"/>
            <a:ext cx="3938586" cy="42620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7177" y="4572012"/>
            <a:ext cx="86010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Môi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biển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sông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hồ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đang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bị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ô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nhiễm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do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rác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thải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con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cứu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loài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dưới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biển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cách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dọn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sạch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rác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qua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trả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lời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đúng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hỏi</a:t>
            </a:r>
            <a:r>
              <a:rPr lang="en-US" sz="2800" dirty="0" smtClean="0">
                <a:solidFill>
                  <a:srgbClr val="0000FF"/>
                </a:solidFill>
                <a:latin typeface="iCiel Pony" pitchFamily="2" charset="-93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FF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28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13317"/>
            <a:ext cx="405765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60424" y="314861"/>
            <a:ext cx="32127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/>
            <a:r>
              <a:rPr lang="en-US" sz="40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  <a:endParaRPr lang="en-US" sz="4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333" y="2178654"/>
            <a:ext cx="802236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012112" y="5416667"/>
            <a:ext cx="1727927" cy="17572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6900340" y="5062699"/>
            <a:ext cx="1286922" cy="214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4047220" y="5227721"/>
            <a:ext cx="1942171" cy="1773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7987071" y="1707844"/>
            <a:ext cx="246125" cy="1181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3023219" y="5473213"/>
            <a:ext cx="1303137" cy="977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416520" y="998238"/>
            <a:ext cx="299611" cy="69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2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9143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40185" y="582267"/>
            <a:ext cx="607220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334" y="2717483"/>
            <a:ext cx="599795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0527" y="3174663"/>
            <a:ext cx="1055136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274" y="1328004"/>
            <a:ext cx="771525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7353" y="3681568"/>
            <a:ext cx="845855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796" y="4597854"/>
            <a:ext cx="869908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6118719" y="5564269"/>
            <a:ext cx="387373" cy="1045905"/>
          </a:xfrm>
          <a:prstGeom prst="rect">
            <a:avLst/>
          </a:prstGeom>
        </p:spPr>
      </p:pic>
      <p:sp>
        <p:nvSpPr>
          <p:cNvPr id="41" name="8-Point Star 40">
            <a:hlinkClick r:id="" action="ppaction://noaction"/>
          </p:cNvPr>
          <p:cNvSpPr/>
          <p:nvPr/>
        </p:nvSpPr>
        <p:spPr>
          <a:xfrm>
            <a:off x="5992535" y="4986073"/>
            <a:ext cx="533958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4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2412598" y="5673764"/>
            <a:ext cx="1157288" cy="11769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713">
            <a:off x="7434230" y="5496512"/>
            <a:ext cx="1356360" cy="127158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1182">
            <a:off x="3781759" y="5668295"/>
            <a:ext cx="1237383" cy="92803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6296" y="5446342"/>
            <a:ext cx="1288295" cy="1176525"/>
          </a:xfrm>
          <a:prstGeom prst="rect">
            <a:avLst/>
          </a:prstGeom>
        </p:spPr>
      </p:pic>
      <p:sp>
        <p:nvSpPr>
          <p:cNvPr id="49" name="8-Point Star 48">
            <a:hlinkClick r:id="" action="ppaction://noaction"/>
          </p:cNvPr>
          <p:cNvSpPr/>
          <p:nvPr/>
        </p:nvSpPr>
        <p:spPr>
          <a:xfrm>
            <a:off x="1057400" y="4806201"/>
            <a:ext cx="533958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0" name="8-Point Star 49">
            <a:hlinkClick r:id="" action="ppaction://noaction"/>
          </p:cNvPr>
          <p:cNvSpPr/>
          <p:nvPr/>
        </p:nvSpPr>
        <p:spPr>
          <a:xfrm>
            <a:off x="2771011" y="4888276"/>
            <a:ext cx="533958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51" name="8-Point Star 50">
            <a:hlinkClick r:id="" action="ppaction://noaction"/>
          </p:cNvPr>
          <p:cNvSpPr/>
          <p:nvPr/>
        </p:nvSpPr>
        <p:spPr>
          <a:xfrm>
            <a:off x="4148337" y="4832689"/>
            <a:ext cx="533958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54" name="8-Point Star 53">
            <a:hlinkClick r:id="" action="ppaction://noaction"/>
          </p:cNvPr>
          <p:cNvSpPr/>
          <p:nvPr/>
        </p:nvSpPr>
        <p:spPr>
          <a:xfrm>
            <a:off x="7836734" y="4620166"/>
            <a:ext cx="533958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0627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1" grpId="0" animBg="1"/>
      <p:bldP spid="49" grpId="0" animBg="1"/>
      <p:bldP spid="50" grpId="0" animBg="1"/>
      <p:bldP spid="51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868" y="5082776"/>
            <a:ext cx="1349743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152400"/>
            <a:ext cx="7124776" cy="415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6079" y="1219200"/>
            <a:ext cx="479169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iCiel Pony" pitchFamily="2" charset="-93"/>
              </a:rPr>
              <a:t>Rõ ràng chẳng phải nồi canh, </a:t>
            </a:r>
            <a:endParaRPr lang="vi-VN" sz="2400" dirty="0" smtClean="0">
              <a:solidFill>
                <a:srgbClr val="FF0000"/>
              </a:solidFill>
              <a:latin typeface="iCiel Pony" pitchFamily="2" charset="-93"/>
            </a:endParaRPr>
          </a:p>
          <a:p>
            <a:r>
              <a:rPr lang="vi-VN" sz="2400" dirty="0" smtClean="0">
                <a:solidFill>
                  <a:srgbClr val="FF0000"/>
                </a:solidFill>
                <a:latin typeface="iCiel Pony" pitchFamily="2" charset="-93"/>
              </a:rPr>
              <a:t>Thế </a:t>
            </a:r>
            <a:r>
              <a:rPr lang="vi-VN" sz="2400" dirty="0">
                <a:solidFill>
                  <a:srgbClr val="FF0000"/>
                </a:solidFill>
                <a:latin typeface="iCiel Pony" pitchFamily="2" charset="-93"/>
              </a:rPr>
              <a:t>mà vị mặn, nước xanh, </a:t>
            </a:r>
            <a:endParaRPr lang="vi-VN" sz="2400" dirty="0" smtClean="0">
              <a:solidFill>
                <a:srgbClr val="FF0000"/>
              </a:solidFill>
              <a:latin typeface="iCiel Pony" pitchFamily="2" charset="-93"/>
            </a:endParaRPr>
          </a:p>
          <a:p>
            <a:r>
              <a:rPr lang="vi-VN" sz="2400" dirty="0" smtClean="0">
                <a:solidFill>
                  <a:srgbClr val="FF0000"/>
                </a:solidFill>
                <a:latin typeface="iCiel Pony" pitchFamily="2" charset="-93"/>
              </a:rPr>
              <a:t>cá </a:t>
            </a:r>
            <a:r>
              <a:rPr lang="vi-VN" sz="2400" dirty="0">
                <a:solidFill>
                  <a:srgbClr val="FF0000"/>
                </a:solidFill>
                <a:latin typeface="iCiel Pony" pitchFamily="2" charset="-93"/>
              </a:rPr>
              <a:t>nhiều </a:t>
            </a:r>
            <a:endParaRPr lang="vi-VN" sz="2400" dirty="0" smtClean="0">
              <a:solidFill>
                <a:srgbClr val="FF0000"/>
              </a:solidFill>
              <a:latin typeface="iCiel Pony" pitchFamily="2" charset="-93"/>
            </a:endParaRPr>
          </a:p>
          <a:p>
            <a:pPr algn="ctr"/>
            <a:r>
              <a:rPr lang="vi-VN" sz="2400" dirty="0" smtClean="0">
                <a:solidFill>
                  <a:srgbClr val="FF0000"/>
                </a:solidFill>
                <a:latin typeface="iCiel Pony" pitchFamily="2" charset="-93"/>
              </a:rPr>
              <a:t>Là </a:t>
            </a:r>
            <a:r>
              <a:rPr lang="vi-VN" sz="2400" dirty="0">
                <a:solidFill>
                  <a:srgbClr val="FF0000"/>
                </a:solidFill>
                <a:latin typeface="iCiel Pony" pitchFamily="2" charset="-93"/>
              </a:rPr>
              <a:t>gì?</a:t>
            </a:r>
          </a:p>
          <a:p>
            <a:r>
              <a:rPr lang="vi-VN" dirty="0"/>
              <a:t/>
            </a:r>
            <a:br>
              <a:rPr lang="vi-VN" dirty="0"/>
            </a:br>
            <a:endParaRPr lang="vi-VN" dirty="0"/>
          </a:p>
        </p:txBody>
      </p:sp>
      <p:sp>
        <p:nvSpPr>
          <p:cNvPr id="3" name="TextBox 2"/>
          <p:cNvSpPr txBox="1"/>
          <p:nvPr/>
        </p:nvSpPr>
        <p:spPr>
          <a:xfrm>
            <a:off x="3193258" y="4056358"/>
            <a:ext cx="2757486" cy="76944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FF00"/>
                </a:solidFill>
                <a:latin typeface="iCiel Cadena" pitchFamily="2" charset="-93"/>
              </a:rPr>
              <a:t>Nước</a:t>
            </a:r>
            <a:r>
              <a:rPr lang="en-US" sz="4400" b="1" dirty="0" smtClean="0">
                <a:solidFill>
                  <a:srgbClr val="FFFF00"/>
                </a:solidFill>
                <a:latin typeface="iCiel Cadena" pitchFamily="2" charset="-93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iCiel Cadena" pitchFamily="2" charset="-93"/>
              </a:rPr>
              <a:t>biển</a:t>
            </a:r>
            <a:r>
              <a:rPr lang="en-US" sz="4400" b="1" dirty="0" smtClean="0">
                <a:solidFill>
                  <a:srgbClr val="FFFF00"/>
                </a:solidFill>
                <a:latin typeface="iCiel Cadena" pitchFamily="2" charset="-93"/>
              </a:rPr>
              <a:t> </a:t>
            </a:r>
            <a:endParaRPr lang="vi-VN" sz="4400" b="1" dirty="0">
              <a:solidFill>
                <a:srgbClr val="FFFF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54981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9143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40185" y="582267"/>
            <a:ext cx="607220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334" y="2717483"/>
            <a:ext cx="599795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0527" y="3174663"/>
            <a:ext cx="1055136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274" y="1328004"/>
            <a:ext cx="771525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7353" y="3681568"/>
            <a:ext cx="845855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796" y="4597854"/>
            <a:ext cx="869908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6118719" y="5564269"/>
            <a:ext cx="387373" cy="1045905"/>
          </a:xfrm>
          <a:prstGeom prst="rect">
            <a:avLst/>
          </a:prstGeom>
        </p:spPr>
      </p:pic>
      <p:sp>
        <p:nvSpPr>
          <p:cNvPr id="41" name="8-Point Star 40">
            <a:hlinkClick r:id="" action="ppaction://noaction"/>
          </p:cNvPr>
          <p:cNvSpPr/>
          <p:nvPr/>
        </p:nvSpPr>
        <p:spPr>
          <a:xfrm>
            <a:off x="5992535" y="4986073"/>
            <a:ext cx="533958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4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2412598" y="5673764"/>
            <a:ext cx="1157288" cy="11769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713">
            <a:off x="7434230" y="5496512"/>
            <a:ext cx="1356360" cy="127158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1182">
            <a:off x="3781759" y="5668295"/>
            <a:ext cx="1237383" cy="92803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6296" y="5446342"/>
            <a:ext cx="1288295" cy="1176525"/>
          </a:xfrm>
          <a:prstGeom prst="rect">
            <a:avLst/>
          </a:prstGeom>
        </p:spPr>
      </p:pic>
      <p:sp>
        <p:nvSpPr>
          <p:cNvPr id="49" name="8-Point Star 48">
            <a:hlinkClick r:id="" action="ppaction://noaction"/>
          </p:cNvPr>
          <p:cNvSpPr/>
          <p:nvPr/>
        </p:nvSpPr>
        <p:spPr>
          <a:xfrm>
            <a:off x="1057400" y="4806201"/>
            <a:ext cx="533958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0" name="8-Point Star 49">
            <a:hlinkClick r:id="" action="ppaction://noaction"/>
          </p:cNvPr>
          <p:cNvSpPr/>
          <p:nvPr/>
        </p:nvSpPr>
        <p:spPr>
          <a:xfrm>
            <a:off x="2771011" y="4888276"/>
            <a:ext cx="533958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51" name="8-Point Star 50">
            <a:hlinkClick r:id="" action="ppaction://noaction"/>
          </p:cNvPr>
          <p:cNvSpPr/>
          <p:nvPr/>
        </p:nvSpPr>
        <p:spPr>
          <a:xfrm>
            <a:off x="4148337" y="4832689"/>
            <a:ext cx="533958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54" name="8-Point Star 53">
            <a:hlinkClick r:id="" action="ppaction://noaction"/>
          </p:cNvPr>
          <p:cNvSpPr/>
          <p:nvPr/>
        </p:nvSpPr>
        <p:spPr>
          <a:xfrm>
            <a:off x="7836734" y="4620166"/>
            <a:ext cx="533958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4992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1" grpId="0" animBg="1"/>
      <p:bldP spid="49" grpId="0" animBg="1"/>
      <p:bldP spid="50" grpId="0" animBg="1"/>
      <p:bldP spid="51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868" y="5082776"/>
            <a:ext cx="1349743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13" y="27709"/>
            <a:ext cx="7124776" cy="415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100" y="1856363"/>
            <a:ext cx="494237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iCiel Pony" pitchFamily="2" charset="-93"/>
              </a:rPr>
              <a:t>Núi gì sánh với công </a:t>
            </a:r>
            <a:r>
              <a:rPr lang="vi-VN" sz="3000" dirty="0" smtClean="0">
                <a:solidFill>
                  <a:srgbClr val="FF0000"/>
                </a:solidFill>
                <a:latin typeface="iCiel Pony" pitchFamily="2" charset="-93"/>
              </a:rPr>
              <a:t>cha </a:t>
            </a:r>
          </a:p>
          <a:p>
            <a:pPr algn="ctr"/>
            <a:r>
              <a:rPr lang="vi-VN" sz="3000" dirty="0" smtClean="0">
                <a:solidFill>
                  <a:srgbClr val="FF0000"/>
                </a:solidFill>
                <a:latin typeface="iCiel Pony" pitchFamily="2" charset="-93"/>
              </a:rPr>
              <a:t> </a:t>
            </a:r>
            <a:r>
              <a:rPr lang="vi-VN" sz="3000" dirty="0">
                <a:solidFill>
                  <a:srgbClr val="FF0000"/>
                </a:solidFill>
                <a:latin typeface="iCiel Pony" pitchFamily="2" charset="-93"/>
              </a:rPr>
              <a:t>Là núi gì?</a:t>
            </a:r>
          </a:p>
          <a:p>
            <a:endParaRPr lang="vi-VN" sz="3200" dirty="0">
              <a:solidFill>
                <a:srgbClr val="FF0000"/>
              </a:solidFill>
              <a:latin typeface="iCiel Pony" pitchFamily="2" charset="-93"/>
            </a:endParaRPr>
          </a:p>
          <a:p>
            <a:endParaRPr lang="vi-VN" sz="2400" dirty="0">
              <a:solidFill>
                <a:srgbClr val="FF0000"/>
              </a:solidFill>
              <a:latin typeface="iCiel Pony" pitchFamily="2" charset="-93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399" y="3762895"/>
            <a:ext cx="3859213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69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2422</TotalTime>
  <Words>483</Words>
  <Application>Microsoft Office PowerPoint</Application>
  <PresentationFormat>On-screen Show (4:3)</PresentationFormat>
  <Paragraphs>108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10</cp:lastModifiedBy>
  <cp:revision>196</cp:revision>
  <dcterms:created xsi:type="dcterms:W3CDTF">2020-08-13T08:18:23Z</dcterms:created>
  <dcterms:modified xsi:type="dcterms:W3CDTF">2024-06-08T02:53:23Z</dcterms:modified>
</cp:coreProperties>
</file>