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9" r:id="rId2"/>
    <p:sldId id="297" r:id="rId3"/>
    <p:sldId id="306" r:id="rId4"/>
    <p:sldId id="307" r:id="rId5"/>
    <p:sldId id="309" r:id="rId6"/>
    <p:sldId id="308" r:id="rId7"/>
    <p:sldId id="310" r:id="rId8"/>
    <p:sldId id="285" r:id="rId9"/>
    <p:sldId id="311" r:id="rId10"/>
    <p:sldId id="312" r:id="rId11"/>
    <p:sldId id="290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01" r:id="rId22"/>
    <p:sldId id="284" r:id="rId2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9"/>
            <p14:sldId id="297"/>
            <p14:sldId id="306"/>
            <p14:sldId id="307"/>
            <p14:sldId id="309"/>
            <p14:sldId id="308"/>
            <p14:sldId id="310"/>
            <p14:sldId id="285"/>
            <p14:sldId id="311"/>
            <p14:sldId id="312"/>
            <p14:sldId id="290"/>
            <p14:sldId id="313"/>
            <p14:sldId id="314"/>
            <p14:sldId id="315"/>
            <p14:sldId id="316"/>
          </p14:sldIdLst>
        </p14:section>
        <p14:section name="Untitled Section" id="{D57258EA-FEF7-4B32-A45A-656DA101D383}">
          <p14:sldIdLst>
            <p14:sldId id="317"/>
            <p14:sldId id="318"/>
            <p14:sldId id="319"/>
            <p14:sldId id="320"/>
            <p14:sldId id="321"/>
            <p14:sldId id="301"/>
            <p14:sldId id="28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6" autoAdjust="0"/>
    <p:restoredTop sz="97336" autoAdjust="0"/>
  </p:normalViewPr>
  <p:slideViewPr>
    <p:cSldViewPr>
      <p:cViewPr varScale="1">
        <p:scale>
          <a:sx n="72" d="100"/>
          <a:sy n="72" d="100"/>
        </p:scale>
        <p:origin x="-940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90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28/09/2024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28/09/2024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28/09/2024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28/09/2024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28/09/2024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28/09/2024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28/09/2024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28/09/2024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28/09/2024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28/09/2024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28/09/2024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28/09/2024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29.jpe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30.jpe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4.m4a"/><Relationship Id="rId7" Type="http://schemas.openxmlformats.org/officeDocument/2006/relationships/image" Target="../media/image33.jpeg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15.m4a"/><Relationship Id="rId7" Type="http://schemas.openxmlformats.org/officeDocument/2006/relationships/image" Target="../media/image37.jpeg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3.png"/><Relationship Id="rId2" Type="http://schemas.microsoft.com/office/2007/relationships/media" Target="../media/media18.m4a"/><Relationship Id="rId1" Type="http://schemas.openxmlformats.org/officeDocument/2006/relationships/tags" Target="../tags/tag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3.png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4a"/><Relationship Id="rId7" Type="http://schemas.openxmlformats.org/officeDocument/2006/relationships/image" Target="../media/image6.jpe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media20.m4a"/><Relationship Id="rId7" Type="http://schemas.openxmlformats.org/officeDocument/2006/relationships/image" Target="../media/image42.jpeg"/><Relationship Id="rId2" Type="http://schemas.microsoft.com/office/2007/relationships/media" Target="../media/media20.m4a"/><Relationship Id="rId1" Type="http://schemas.openxmlformats.org/officeDocument/2006/relationships/tags" Target="../tags/tag20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3.png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.m4a"/><Relationship Id="rId7" Type="http://schemas.openxmlformats.org/officeDocument/2006/relationships/image" Target="../media/image8.jpe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4.m4a"/><Relationship Id="rId7" Type="http://schemas.openxmlformats.org/officeDocument/2006/relationships/image" Target="../media/image10.jpe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5.m4a"/><Relationship Id="rId7" Type="http://schemas.openxmlformats.org/officeDocument/2006/relationships/image" Target="../media/image12.jpe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6.m4a"/><Relationship Id="rId7" Type="http://schemas.openxmlformats.org/officeDocument/2006/relationships/image" Target="../media/image16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8.m4a"/><Relationship Id="rId7" Type="http://schemas.openxmlformats.org/officeDocument/2006/relationships/image" Target="../media/image22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26.jpe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istrator\Downloads\—Pngtree—vector orange flower pattern texture_17750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709" y="20023"/>
            <a:ext cx="9144000" cy="683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2089108"/>
            <a:ext cx="91440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57200" y="254913"/>
            <a:ext cx="8686800" cy="1053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PHÚ GIÁO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THÁI  </a:t>
            </a:r>
            <a:endParaRPr lang="vi-V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3194144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  <a:p>
            <a:pPr algn="ctr"/>
            <a:endParaRPr lang="vi-VN" sz="3600" i="1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38400" y="5631951"/>
            <a:ext cx="6477000" cy="892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GV: </a:t>
            </a:r>
            <a:r>
              <a:rPr lang="en-US" sz="28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Nguyễn</a:t>
            </a:r>
            <a:r>
              <a:rPr lang="en-US" sz="28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Thị</a:t>
            </a:r>
            <a:r>
              <a:rPr lang="en-US" sz="28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Thu </a:t>
            </a:r>
            <a:r>
              <a:rPr lang="en-US" sz="2800" b="1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Thủy</a:t>
            </a:r>
            <a:r>
              <a:rPr lang="en-US" sz="2800" b="1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endParaRPr lang="en-US" sz="28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0000"/>
              </a:solidFill>
              <a:latin typeface="iCiel Cadena" pitchFamily="2" charset="-93"/>
              <a:cs typeface="Times New Roman" pitchFamily="18" charset="0"/>
            </a:endParaRPr>
          </a:p>
          <a:p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3354050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cap="all" dirty="0" err="1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CHẤM</a:t>
            </a:r>
            <a:endParaRPr lang="vi-VN" sz="4400" i="1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8935" y="1572161"/>
            <a:ext cx="7764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itchFamily="2" charset="-93"/>
              </a:rPr>
              <a:t>CHỦ ĐỀ 1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itchFamily="2" charset="-93"/>
              </a:rPr>
              <a:t>THẾ GIỚI MĨ THUẬT </a:t>
            </a:r>
            <a:endParaRPr lang="vi-VN" sz="4000" dirty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iCiel Cadena" pitchFamily="2" charset="-93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1040">
        <p14:ripple/>
      </p:transition>
    </mc:Choice>
    <mc:Fallback xmlns="">
      <p:transition spd="slow" advTm="210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  <p:bldP spid="19" grpId="0"/>
      <p:bldP spid="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87304" y="1619071"/>
            <a:ext cx="3937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kĩ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năng</a:t>
            </a:r>
            <a:endParaRPr lang="en-US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1959" y="99060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2 : 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10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918">
        <p:blinds dir="vert"/>
      </p:transition>
    </mc:Choice>
    <mc:Fallback xmlns="">
      <p:transition spd="slow" advTm="791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8" y="0"/>
            <a:ext cx="91792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45033" y="1010239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(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Gợi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ý 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bước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)</a:t>
            </a:r>
            <a:endParaRPr lang="vi-VN" sz="24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000" y="228600"/>
            <a:ext cx="7194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chấm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màu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thực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hành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sáng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tạo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32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4600" y="5710535"/>
            <a:ext cx="1122423" cy="46166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iCiel Cadena" pitchFamily="2" charset="-93"/>
              </a:rPr>
              <a:t>Bước</a:t>
            </a:r>
            <a:r>
              <a:rPr lang="en-US" sz="2400" dirty="0">
                <a:latin typeface="iCiel Cadena" pitchFamily="2" charset="-93"/>
              </a:rPr>
              <a:t> 1 </a:t>
            </a:r>
            <a:endParaRPr lang="vi-VN" sz="2400" dirty="0">
              <a:latin typeface="iCiel Cadena" pitchFamily="2" charset="-93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5" y="2561020"/>
            <a:ext cx="5867400" cy="27729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1956">
        <p:checker/>
      </p:transition>
    </mc:Choice>
    <mc:Fallback xmlns="">
      <p:transition spd="slow" advTm="11956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8" y="0"/>
            <a:ext cx="91792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45033" y="1010239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(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Gợi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ý 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bước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)</a:t>
            </a:r>
            <a:endParaRPr lang="vi-VN" sz="24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000" y="228600"/>
            <a:ext cx="7194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chấm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màu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thực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hành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sáng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tạo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32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0" y="5791200"/>
            <a:ext cx="1080745" cy="46166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Bước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2</a:t>
            </a:r>
            <a:endParaRPr lang="vi-VN" sz="24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pic>
        <p:nvPicPr>
          <p:cNvPr id="9218" name="Picture 2" descr="E:\GIAO AN\SGV lop 2\chan trời sang tạo lớp 1\hình ảnh minh họa\scdvc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8" y="1828800"/>
            <a:ext cx="5923165" cy="3733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79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315">
        <p:blinds dir="vert"/>
      </p:transition>
    </mc:Choice>
    <mc:Fallback xmlns="">
      <p:transition spd="slow" advTm="1331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8" y="0"/>
            <a:ext cx="91792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45033" y="1010239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(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Gợi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ý 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bước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)</a:t>
            </a:r>
            <a:endParaRPr lang="vi-VN" sz="24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000" y="228600"/>
            <a:ext cx="7194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chấm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màu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thực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hành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sáng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tạo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32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0" y="5791200"/>
            <a:ext cx="1080745" cy="46166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Bước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3</a:t>
            </a:r>
            <a:endParaRPr lang="vi-VN" sz="24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pic>
        <p:nvPicPr>
          <p:cNvPr id="10242" name="Picture 2" descr="E:\GIAO AN\SGV lop 2\chan trời sang tạo lớp 1\hình ảnh minh họa\cxzcx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5708804" cy="38511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55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338">
        <p:checker/>
      </p:transition>
    </mc:Choice>
    <mc:Fallback xmlns="">
      <p:transition spd="slow" advTm="9338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GIAO AN\SGV lop 2\chan trời sang tạo lớp 1\hình ảnh minh họa\pngwing.com (5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52400"/>
            <a:ext cx="7772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3466" y="873204"/>
            <a:ext cx="53094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chấm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?</a:t>
            </a:r>
          </a:p>
          <a:p>
            <a:endParaRPr lang="vi-VN" dirty="0"/>
          </a:p>
        </p:txBody>
      </p:sp>
      <p:pic>
        <p:nvPicPr>
          <p:cNvPr id="11267" name="Picture 3" descr="E:\GIAO AN\SGV lop 2\chan trời sang tạo lớp 1\hình ảnh minh họa\dgfgfcc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14600"/>
            <a:ext cx="3124200" cy="2119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GIAO AN\SGV lop 2\chan trời sang tạo lớp 1\hình ảnh minh họa\xsCc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24200"/>
            <a:ext cx="5166360" cy="3228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Administrator\Downloads\pngegg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04" y="4718358"/>
            <a:ext cx="1883391" cy="1883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7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329">
        <p:blinds dir="vert"/>
      </p:transition>
    </mc:Choice>
    <mc:Fallback xmlns="">
      <p:transition spd="slow" advTm="3532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ownloads\pngwing.com (5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27756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91629" y="599182"/>
            <a:ext cx="6774611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hoàn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khảo</a:t>
            </a:r>
            <a:endParaRPr lang="en-US" sz="2400" dirty="0">
              <a:solidFill>
                <a:srgbClr val="00B050"/>
              </a:solidFill>
              <a:latin typeface="iCiel Cadena" pitchFamily="2" charset="-93"/>
              <a:cs typeface="Times New Roman" pitchFamily="18" charset="0"/>
            </a:endParaRPr>
          </a:p>
          <a:p>
            <a:r>
              <a:rPr lang="en-US" sz="23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endParaRPr lang="vi-VN" dirty="0"/>
          </a:p>
        </p:txBody>
      </p:sp>
      <p:pic>
        <p:nvPicPr>
          <p:cNvPr id="12291" name="Picture 3" descr="E:\GIAO AN\SGV lop 2\chan trời sang tạo lớp 1\hình ảnh minh họa\dsafs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30" y="3825548"/>
            <a:ext cx="4238960" cy="28038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GIAO AN\SGV lop 2\chan trời sang tạo lớp 1\hình ảnh minh họa\fedsfds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51" y="1676400"/>
            <a:ext cx="5055649" cy="3597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Administrator\Downloads\pngegg (2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01142"/>
            <a:ext cx="2019300" cy="188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39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590">
        <p:blinds dir="vert"/>
      </p:transition>
    </mc:Choice>
    <mc:Fallback xmlns="">
      <p:transition spd="slow" advTm="1659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90800" y="1639669"/>
            <a:ext cx="450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1030069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3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6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759">
        <p:blinds dir="vert"/>
      </p:transition>
    </mc:Choice>
    <mc:Fallback xmlns="">
      <p:transition spd="slow" advTm="775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" y="17060"/>
            <a:ext cx="9129215" cy="68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01078" y="457200"/>
            <a:ext cx="7371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vi-VN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1066800"/>
            <a:ext cx="65758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C:\Users\Administrator\Downloads\kisspng-paper-plane-airplane-drawing-airplane-paper-5b40ce69b994b8.74156760153097380176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63660"/>
            <a:ext cx="3418779" cy="234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11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623">
        <p:blinds dir="vert"/>
      </p:transition>
    </mc:Choice>
    <mc:Fallback xmlns="">
      <p:transition spd="slow" advTm="1662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62200" y="1295400"/>
            <a:ext cx="435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đánh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giá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762000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4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6676" y="1994384"/>
            <a:ext cx="60919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15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671">
        <p:blinds dir="vert"/>
      </p:transition>
    </mc:Choice>
    <mc:Fallback xmlns="">
      <p:transition spd="slow" advTm="1467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00" y="1295400"/>
            <a:ext cx="47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-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Phát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triển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76200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5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5501" y="1905000"/>
            <a:ext cx="5142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61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435">
        <p:blinds dir="vert"/>
      </p:transition>
    </mc:Choice>
    <mc:Fallback xmlns="">
      <p:transition spd="slow" advTm="1143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76200"/>
            <a:ext cx="2864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  <a:cs typeface="Times New Roman" pitchFamily="18" charset="0"/>
              </a:rPr>
              <a:t>KHỞI ĐỘNG </a:t>
            </a:r>
            <a:endParaRPr lang="vi-VN" sz="4000" dirty="0">
              <a:solidFill>
                <a:srgbClr val="00B05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Ciel Cadena" pitchFamily="2" charset="-93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1508" y="836866"/>
            <a:ext cx="39210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Chơi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trò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chơi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: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Đố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vui</a:t>
            </a:r>
            <a:endParaRPr lang="en-US" sz="3200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iCiel Cadena" pitchFamily="2" charset="-93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gì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?</a:t>
            </a:r>
          </a:p>
          <a:p>
            <a:endParaRPr lang="vi-VN" sz="3200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iCiel Cadena" pitchFamily="2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72" y="-457200"/>
            <a:ext cx="2448566" cy="24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344" y="330696"/>
            <a:ext cx="19208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4260" y="2209800"/>
            <a:ext cx="2971800" cy="18158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Con gì ăn cỏ </a:t>
            </a:r>
          </a:p>
          <a:p>
            <a:r>
              <a:rPr lang="vi-VN" sz="2800" dirty="0">
                <a:latin typeface="+mj-lt"/>
              </a:rPr>
              <a:t>Đầu có 2 sừng</a:t>
            </a:r>
          </a:p>
          <a:p>
            <a:r>
              <a:rPr lang="vi-VN" sz="2800" dirty="0">
                <a:latin typeface="+mj-lt"/>
              </a:rPr>
              <a:t>Lỗ mũi buộc thừng</a:t>
            </a:r>
          </a:p>
          <a:p>
            <a:r>
              <a:rPr lang="vi-VN" sz="2800" dirty="0">
                <a:latin typeface="+mj-lt"/>
              </a:rPr>
              <a:t>Kéo cày rất giỏi </a:t>
            </a:r>
          </a:p>
        </p:txBody>
      </p:sp>
      <p:pic>
        <p:nvPicPr>
          <p:cNvPr id="4098" name="Picture 2" descr="E:\GIAO AN\SGV lop 2\chan trời sang tạo lớp 1\hình ảnh minh họa\thuyet-minh-ve-con-trau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546" y="2895600"/>
            <a:ext cx="5219854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GIAO AN\SGV lop 2\chan trời sang tạo lớp 1\hình ảnh minh họa\free-vector-000557-phim-hoat-hinh-de-thuong-trau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51" y="3963851"/>
            <a:ext cx="2741749" cy="274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25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302">
        <p:blinds dir="vert"/>
      </p:transition>
    </mc:Choice>
    <mc:Fallback xmlns="">
      <p:transition spd="slow" advTm="1930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SGV lop 2\chan trời sang tạo lớp 1\hình ảnh minh họa\hinh-anh-hinh-nen-mam-non-vui-c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4"/>
            <a:ext cx="9144000" cy="68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SGV lop 2\chan trời sang tạo lớp 1\hình ảnh minh họa\grergdf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95600"/>
            <a:ext cx="2667000" cy="20904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chan trời sang tạo lớp 1\hình ảnh minh họa\bgfnbgffnf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"/>
            <a:ext cx="2667000" cy="2016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SGV lop 2\chan trời sang tạo lớp 1\hình ảnh minh họa\unnam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5257800" cy="3912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4274403"/>
            <a:ext cx="5017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chai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40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590">
        <p:blinds dir="vert"/>
      </p:transition>
    </mc:Choice>
    <mc:Fallback xmlns="">
      <p:transition spd="slow" advTm="3059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7400" y="1085671"/>
            <a:ext cx="53591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66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65">
        <p:blinds dir="vert"/>
      </p:transition>
    </mc:Choice>
    <mc:Fallback xmlns="">
      <p:transition spd="slow" advTm="706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610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212">
        <p:blinds dir="vert"/>
      </p:transition>
    </mc:Choice>
    <mc:Fallback xmlns="">
      <p:transition spd="slow" advTm="1921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72" y="-457200"/>
            <a:ext cx="2448566" cy="24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344" y="330696"/>
            <a:ext cx="19208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600" y="914400"/>
            <a:ext cx="2971800" cy="2677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Con gì đuôi ngắn tai dài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Mắt hồng lông mượt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Có tài chạy nhanh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Là con gì? </a:t>
            </a:r>
          </a:p>
        </p:txBody>
      </p:sp>
      <p:pic>
        <p:nvPicPr>
          <p:cNvPr id="3074" name="Picture 2" descr="E:\GIAO AN\SGV lop 2\chan trời sang tạo lớp 1\hình ảnh minh họa\con-tho-trang-co-mat-do-1024x91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330" y="2667000"/>
            <a:ext cx="4409107" cy="391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GIAO AN\SGV lop 2\chan trời sang tạo lớp 1\hình ảnh minh họa\tải xuố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38600"/>
            <a:ext cx="1887302" cy="2305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883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717">
        <p:blinds dir="vert"/>
      </p:transition>
    </mc:Choice>
    <mc:Fallback xmlns="">
      <p:transition spd="slow" advTm="1571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72" y="-457200"/>
            <a:ext cx="2448566" cy="24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344" y="330696"/>
            <a:ext cx="19208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SGV lop 2\chan trời sang tạo lớp 1\hình ảnh minh họa\mo-thay-con-vi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6248197" cy="46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6700" y="468123"/>
            <a:ext cx="3505200" cy="18158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Con gì chân ngắn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Mà lại có màng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Mỏ bẹt màu vàng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Hay kêu cạp cạp? </a:t>
            </a:r>
          </a:p>
        </p:txBody>
      </p:sp>
      <p:pic>
        <p:nvPicPr>
          <p:cNvPr id="5123" name="Picture 3" descr="E:\GIAO AN\SGV lop 2\chan trời sang tạo lớp 1\hình ảnh minh họa\20-Hướng-dẫn-cách-vẽ-con-vịt-dễ-thương-Vẽ-tranh-cùng-c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962401"/>
            <a:ext cx="2142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883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445">
        <p:blinds dir="vert"/>
      </p:transition>
    </mc:Choice>
    <mc:Fallback xmlns="">
      <p:transition spd="slow" advTm="1644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-533400"/>
            <a:ext cx="2905766" cy="290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489" y="528851"/>
            <a:ext cx="2200911" cy="239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9018" y="767083"/>
            <a:ext cx="3679582" cy="18158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Con gì cổ dài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Ăn lá trên cao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Da lốm đốm sao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Sống trên đồng cỏ? </a:t>
            </a:r>
          </a:p>
        </p:txBody>
      </p:sp>
      <p:pic>
        <p:nvPicPr>
          <p:cNvPr id="2052" name="Picture 4" descr="E:\GIAO AN\SGV lop 2\chan trời sang tạo lớp 1\hình ảnh minh họa\Anh-4142-15058988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124200"/>
            <a:ext cx="489348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56198"/>
            <a:ext cx="4551553" cy="6659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18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604">
        <p:blinds dir="vert"/>
      </p:transition>
    </mc:Choice>
    <mc:Fallback xmlns="">
      <p:transition spd="slow" advTm="1760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5825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0"/>
            <a:ext cx="6272767" cy="593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0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600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09" y="3962400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385">
        <p:blinds dir="vert"/>
      </p:transition>
    </mc:Choice>
    <mc:Fallback xmlns="">
      <p:transition spd="slow" advTm="1738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990600"/>
            <a:ext cx="41809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6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6000" dirty="0">
                <a:solidFill>
                  <a:srgbClr val="FF0000"/>
                </a:solidFill>
                <a:latin typeface="iCiel Cadena" pitchFamily="2" charset="-93"/>
              </a:rPr>
              <a:t> 1</a:t>
            </a:r>
          </a:p>
          <a:p>
            <a:r>
              <a:rPr lang="en-US" sz="6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-93"/>
              </a:rPr>
              <a:t>Khám</a:t>
            </a:r>
            <a:r>
              <a:rPr lang="en-US" sz="6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-93"/>
              </a:rPr>
              <a:t>phá</a:t>
            </a:r>
            <a:r>
              <a:rPr lang="en-US" sz="6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endParaRPr lang="vi-VN" sz="60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22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947">
        <p:blinds dir="vert"/>
      </p:transition>
    </mc:Choice>
    <mc:Fallback xmlns="">
      <p:transition spd="slow" advTm="594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kisspng-clip-art-portable-network-graphics-peafowl-compute-peacock-png-transparent-image-freepngimage-com-5c109af4372fa5.629809261544592116226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" y="531167"/>
            <a:ext cx="5532022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GIAO AN\SGV lop 2\chan trời sang tạo lớp 1\hình ảnh minh họa\unna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19400"/>
            <a:ext cx="389364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istrator\Downloads\animal-1297938_64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546" y="4489217"/>
            <a:ext cx="3120085" cy="214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istrator\Downloads\kisspng-vector-graphics-insect-drawing-illustration-stock-5d26ef62e05e81.52915258156283273891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04590"/>
            <a:ext cx="1905000" cy="211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4364" y="4114800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09582" y="3195935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7200" y="6091535"/>
            <a:ext cx="1976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930" y="6091535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987" y="193258"/>
            <a:ext cx="4415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Chấm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trong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tự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nhiên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 </a:t>
            </a:r>
            <a:endParaRPr lang="vi-VN" sz="3600" dirty="0">
              <a:solidFill>
                <a:schemeClr val="tx1">
                  <a:lumMod val="85000"/>
                  <a:lumOff val="15000"/>
                </a:schemeClr>
              </a:solidFill>
              <a:latin typeface="iCiel Cadena" pitchFamily="2" charset="-93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016">
        <p:blinds dir="vert"/>
      </p:transition>
    </mc:Choice>
    <mc:Fallback xmlns="">
      <p:transition spd="slow" advTm="4601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4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987" y="0"/>
            <a:ext cx="3862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Chấm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trong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tranh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endParaRPr lang="vi-VN" sz="3600" dirty="0">
              <a:solidFill>
                <a:prstClr val="black">
                  <a:lumMod val="85000"/>
                  <a:lumOff val="15000"/>
                </a:prstClr>
              </a:solidFill>
              <a:latin typeface="iCiel Cadena" pitchFamily="2" charset="-93"/>
            </a:endParaRPr>
          </a:p>
        </p:txBody>
      </p:sp>
      <p:pic>
        <p:nvPicPr>
          <p:cNvPr id="7170" name="Picture 2" descr="E:\GIAO AN\SGV lop 2\chan trời sang tạo lớp 1\hình ảnh minh họa\rgf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762000"/>
            <a:ext cx="2438400" cy="2575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GIAO AN\SGV lop 2\chan trời sang tạo lớp 1\hình ảnh minh họa\dfgf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618378"/>
            <a:ext cx="2362199" cy="30509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93232" y="5595919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93232" y="6363381"/>
            <a:ext cx="2098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93232" y="4909654"/>
            <a:ext cx="2374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590987" y="645194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endParaRPr lang="vi-VN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52400" y="5356192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vi-VN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336932" y="6324600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endParaRPr lang="vi-VN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336432" y="5598560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vi-VN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36932" y="4823261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endParaRPr lang="vi-VN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174" name="Picture 6" descr="E:\GIAO AN\SGV lop 2\chan trời sang tạo lớp 1\hình ảnh minh họa\fgffbd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762000"/>
            <a:ext cx="5494021" cy="3733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8229600" y="464361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endParaRPr lang="vi-VN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622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5021">
        <p:blinds dir="vert"/>
      </p:transition>
    </mc:Choice>
    <mc:Fallback xmlns="">
      <p:transition spd="slow" advTm="2502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15" grpId="0"/>
      <p:bldP spid="18" grpId="0"/>
      <p:bldP spid="5" grpId="0" animBg="1"/>
      <p:bldP spid="19" grpId="0" animBg="1"/>
      <p:bldP spid="22" grpId="0" animBg="1"/>
      <p:bldP spid="23" grpId="0" animBg="1"/>
      <p:bldP spid="24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1.6|1.5|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9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1|6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7.7|4|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|2.1|3.5|8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|0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4|1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6|0.5|6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0.5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4|6.4|4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1|8.8|6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7.2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4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0.2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.4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9.2|7.3|7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5|1.9|3|4.5|3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4992</TotalTime>
  <Words>379</Words>
  <Application>Microsoft Office PowerPoint</Application>
  <PresentationFormat>On-screen Show (4:3)</PresentationFormat>
  <Paragraphs>82</Paragraphs>
  <Slides>22</Slides>
  <Notes>1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10</cp:lastModifiedBy>
  <cp:revision>455</cp:revision>
  <dcterms:created xsi:type="dcterms:W3CDTF">2020-08-13T08:18:23Z</dcterms:created>
  <dcterms:modified xsi:type="dcterms:W3CDTF">2024-09-28T06:03:19Z</dcterms:modified>
</cp:coreProperties>
</file>