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5 Lobster" panose="020B0604020202020204" charset="0"/>
      <p:regular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179E9-13E1-4DA2-A103-89C9531BCC3C}" v="112" dt="2024-08-07T13:40:58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647B8-91B1-33AB-9FB0-6C3016D5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96890-A276-F2D4-3FA6-8C4F74BD0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EB71-1C6D-6D0B-02D5-65695DFD8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030DD-8FBA-4060-BE4B-B04E86C69F04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B2E2-A2AC-36DA-DE6C-BC740D50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78565-8AB3-B720-4E0A-570C3D1F8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30237F3-47BB-2BBD-677A-BE1E94608F55}"/>
              </a:ext>
            </a:extLst>
          </p:cNvPr>
          <p:cNvGrpSpPr/>
          <p:nvPr/>
        </p:nvGrpSpPr>
        <p:grpSpPr>
          <a:xfrm>
            <a:off x="3319272" y="466344"/>
            <a:ext cx="5189882" cy="1446550"/>
            <a:chOff x="3227832" y="283464"/>
            <a:chExt cx="5189882" cy="1446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218D76-3F87-BDB9-6B41-926A9781C645}"/>
                </a:ext>
              </a:extLst>
            </p:cNvPr>
            <p:cNvSpPr txBox="1"/>
            <p:nvPr/>
          </p:nvSpPr>
          <p:spPr>
            <a:xfrm>
              <a:off x="3227832" y="283464"/>
              <a:ext cx="518988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ln w="4191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Whimsy" panose="02040603050506020204" pitchFamily="18" charset="0"/>
                </a:rPr>
                <a:t>TRÒ CHƠI</a:t>
              </a:r>
              <a:endParaRPr lang="vi-VN" sz="8800" dirty="0">
                <a:ln w="4191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F492C2-6A01-5121-69DD-E435BEFB8DC4}"/>
                </a:ext>
              </a:extLst>
            </p:cNvPr>
            <p:cNvSpPr txBox="1"/>
            <p:nvPr/>
          </p:nvSpPr>
          <p:spPr>
            <a:xfrm>
              <a:off x="3227832" y="283464"/>
              <a:ext cx="518988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solidFill>
                    <a:srgbClr val="D20063"/>
                  </a:solidFill>
                  <a:latin typeface="SVN-Whimsy" panose="02040603050506020204" pitchFamily="18" charset="0"/>
                </a:rPr>
                <a:t>TRÒ CHƠI</a:t>
              </a:r>
              <a:endParaRPr lang="vi-VN" sz="8800" dirty="0">
                <a:solidFill>
                  <a:srgbClr val="D2006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25DC47-8068-A74F-CDB5-B3BEAA264ECF}"/>
              </a:ext>
            </a:extLst>
          </p:cNvPr>
          <p:cNvGrpSpPr/>
          <p:nvPr/>
        </p:nvGrpSpPr>
        <p:grpSpPr>
          <a:xfrm>
            <a:off x="1947672" y="2272274"/>
            <a:ext cx="9071714" cy="1561114"/>
            <a:chOff x="1947672" y="2272274"/>
            <a:chExt cx="9071714" cy="15611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C55A6E-CD29-8C5E-AFAD-528DB1F45EE4}"/>
                </a:ext>
              </a:extLst>
            </p:cNvPr>
            <p:cNvSpPr txBox="1"/>
            <p:nvPr/>
          </p:nvSpPr>
          <p:spPr>
            <a:xfrm>
              <a:off x="1947672" y="2272274"/>
              <a:ext cx="907171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ln w="317500">
                    <a:solidFill>
                      <a:srgbClr val="D20063"/>
                    </a:solidFill>
                  </a:ln>
                  <a:latin typeface="SVN-Whimsy" panose="02040603050506020204" pitchFamily="18" charset="0"/>
                </a:rPr>
                <a:t>LẬT MẢNH GHÉP</a:t>
              </a:r>
              <a:endParaRPr lang="vi-VN" sz="8800" dirty="0">
                <a:ln w="317500">
                  <a:solidFill>
                    <a:srgbClr val="D20063"/>
                  </a:solidFill>
                </a:ln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DBF4D1-AF15-69B8-8C53-48926916A34F}"/>
                </a:ext>
              </a:extLst>
            </p:cNvPr>
            <p:cNvSpPr txBox="1"/>
            <p:nvPr/>
          </p:nvSpPr>
          <p:spPr>
            <a:xfrm>
              <a:off x="1947672" y="2386838"/>
              <a:ext cx="907171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  <a:latin typeface="SVN-Whimsy" panose="02040603050506020204" pitchFamily="18" charset="0"/>
                </a:rPr>
                <a:t>LẬT MẢNH GHÉP</a:t>
              </a:r>
              <a:endParaRPr lang="vi-VN" sz="8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14">
            <a:extLst>
              <a:ext uri="{FF2B5EF4-FFF2-40B4-BE49-F238E27FC236}">
                <a16:creationId xmlns:a16="http://schemas.microsoft.com/office/drawing/2014/main" id="{E2A0763E-796A-E1B0-10F6-7D01D8783E00}"/>
              </a:ext>
            </a:extLst>
          </p:cNvPr>
          <p:cNvSpPr/>
          <p:nvPr/>
        </p:nvSpPr>
        <p:spPr>
          <a:xfrm>
            <a:off x="-81679" y="3843137"/>
            <a:ext cx="4058702" cy="4295901"/>
          </a:xfrm>
          <a:custGeom>
            <a:avLst/>
            <a:gdLst/>
            <a:ahLst/>
            <a:cxnLst/>
            <a:rect l="l" t="t" r="r" b="b"/>
            <a:pathLst>
              <a:path w="2235852" h="2375407">
                <a:moveTo>
                  <a:pt x="0" y="0"/>
                </a:moveTo>
                <a:lnTo>
                  <a:pt x="2235852" y="0"/>
                </a:lnTo>
                <a:lnTo>
                  <a:pt x="2235852" y="2375407"/>
                </a:lnTo>
                <a:lnTo>
                  <a:pt x="0" y="2375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579293" y="3718824"/>
            <a:ext cx="3330070" cy="400457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885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275844" y="466344"/>
            <a:ext cx="11640312" cy="1115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Dựa vào bài tập ở bài viết 1, tìm ý và sắp xếp ý cho đoạn văn giới thiệu một nhân vật văn học mà em đã chọn.</a:t>
            </a:r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1959864" y="1856350"/>
            <a:ext cx="8026400" cy="45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5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7541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Hoạt động 2: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D20063"/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Tìm hiểu cách tìm ý và sắp xếp ý bằng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64338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Sơ đồ tư duy trong sách giáo </a:t>
              </a:r>
              <a:r>
                <a:rPr kumimoji="0" lang="vi-V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kh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oa</a:t>
              </a:r>
              <a:r>
                <a:rPr kumimoji="0" lang="vi-V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giới thiệu nhân vật nào?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33658B-58D0-F1A9-3329-512B3B81320D}"/>
              </a:ext>
            </a:extLst>
          </p:cNvPr>
          <p:cNvSpPr/>
          <p:nvPr/>
        </p:nvSpPr>
        <p:spPr>
          <a:xfrm flipH="1">
            <a:off x="8158226" y="2286000"/>
            <a:ext cx="3986784" cy="2532888"/>
          </a:xfrm>
          <a:prstGeom prst="wedgeEllipseCallout">
            <a:avLst>
              <a:gd name="adj1" fmla="val 45910"/>
              <a:gd name="adj2" fmla="val 57085"/>
            </a:avLst>
          </a:prstGeom>
          <a:solidFill>
            <a:schemeClr val="bg1"/>
          </a:solidFill>
          <a:ln w="38100">
            <a:solidFill>
              <a:srgbClr val="D2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>
                <a:solidFill>
                  <a:schemeClr val="tx2"/>
                </a:solidFill>
              </a:rPr>
              <a:t>Giới thiệu về chú mèo Giô ba</a:t>
            </a:r>
          </a:p>
        </p:txBody>
      </p:sp>
    </p:spTree>
    <p:extLst>
      <p:ext uri="{BB962C8B-B14F-4D97-AF65-F5344CB8AC3E}">
        <p14:creationId xmlns:p14="http://schemas.microsoft.com/office/powerpoint/2010/main" val="24504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 mấy ý chính cần tìm, là những ý nào?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33658B-58D0-F1A9-3329-512B3B81320D}"/>
              </a:ext>
            </a:extLst>
          </p:cNvPr>
          <p:cNvSpPr/>
          <p:nvPr/>
        </p:nvSpPr>
        <p:spPr>
          <a:xfrm flipH="1">
            <a:off x="8158226" y="1856351"/>
            <a:ext cx="3986784" cy="3410593"/>
          </a:xfrm>
          <a:prstGeom prst="wedgeEllipseCallout">
            <a:avLst>
              <a:gd name="adj1" fmla="val 45910"/>
              <a:gd name="adj2" fmla="val 57085"/>
            </a:avLst>
          </a:prstGeom>
          <a:solidFill>
            <a:schemeClr val="bg1"/>
          </a:solidFill>
          <a:ln w="38100">
            <a:solidFill>
              <a:srgbClr val="D2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chemeClr val="tx2"/>
                </a:solidFill>
              </a:rPr>
              <a:t>Các ý chính cần tìm là: </a:t>
            </a:r>
            <a:r>
              <a:rPr lang="vi-VN" sz="2400" b="1" i="1" dirty="0">
                <a:solidFill>
                  <a:schemeClr val="tx2"/>
                </a:solidFill>
              </a:rPr>
              <a:t>ngoại hình của nhân vật; hoạt động, tính cách của nhân vật; tình cảm của người giới thiệu với nhân vật. </a:t>
            </a:r>
          </a:p>
        </p:txBody>
      </p:sp>
    </p:spTree>
    <p:extLst>
      <p:ext uri="{BB962C8B-B14F-4D97-AF65-F5344CB8AC3E}">
        <p14:creationId xmlns:p14="http://schemas.microsoft.com/office/powerpoint/2010/main" val="125546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 mỗi ý chính ta cần làm gì?</a:t>
              </a:r>
              <a:endParaRPr kumimoji="0" lang="vi-VN" sz="23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8046-8F9F-D24D-3E0B-4522097EAC31}"/>
              </a:ext>
            </a:extLst>
          </p:cNvPr>
          <p:cNvGrpSpPr/>
          <p:nvPr/>
        </p:nvGrpSpPr>
        <p:grpSpPr>
          <a:xfrm>
            <a:off x="8561324" y="2368296"/>
            <a:ext cx="3386100" cy="3639312"/>
            <a:chOff x="8561324" y="2368296"/>
            <a:chExt cx="3386100" cy="36393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7CF226-C20A-C45C-F767-0E0216FBD529}"/>
                </a:ext>
              </a:extLst>
            </p:cNvPr>
            <p:cNvGrpSpPr/>
            <p:nvPr/>
          </p:nvGrpSpPr>
          <p:grpSpPr>
            <a:xfrm>
              <a:off x="8561324" y="2368296"/>
              <a:ext cx="3308858" cy="3639312"/>
              <a:chOff x="8561324" y="2368296"/>
              <a:chExt cx="3308858" cy="36393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1A661D3-36B9-8D9A-3081-139F3BFD2AAD}"/>
                  </a:ext>
                </a:extLst>
              </p:cNvPr>
              <p:cNvSpPr/>
              <p:nvPr/>
            </p:nvSpPr>
            <p:spPr>
              <a:xfrm>
                <a:off x="8561324" y="2368296"/>
                <a:ext cx="3255264" cy="3255264"/>
              </a:xfrm>
              <a:prstGeom prst="roundRect">
                <a:avLst/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8188929-EE7D-9346-71DC-FA09DC5444A7}"/>
                  </a:ext>
                </a:extLst>
              </p:cNvPr>
              <p:cNvSpPr/>
              <p:nvPr/>
            </p:nvSpPr>
            <p:spPr>
              <a:xfrm rot="339586">
                <a:off x="8614918" y="2752344"/>
                <a:ext cx="3255264" cy="325526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28AB08-DA70-335F-2CAC-B2721209D12B}"/>
                </a:ext>
              </a:extLst>
            </p:cNvPr>
            <p:cNvSpPr txBox="1"/>
            <p:nvPr/>
          </p:nvSpPr>
          <p:spPr>
            <a:xfrm rot="238700">
              <a:off x="8651774" y="3357621"/>
              <a:ext cx="329565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i="1" dirty="0"/>
                <a:t>Với mỗi ý ta cần tìm các từ ngữ thể hiện nổi bật ý đó.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19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Khi sử dụng sơ đồ từ duy ta cần chú ý điều gì?</a:t>
              </a:r>
              <a:endParaRPr kumimoji="0" lang="vi-VN" sz="85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17" name="Freeform 20">
            <a:extLst>
              <a:ext uri="{FF2B5EF4-FFF2-40B4-BE49-F238E27FC236}">
                <a16:creationId xmlns:a16="http://schemas.microsoft.com/office/drawing/2014/main" id="{3777AD6A-6102-BF0C-5278-3DAC98274DD3}"/>
              </a:ext>
            </a:extLst>
          </p:cNvPr>
          <p:cNvSpPr/>
          <p:nvPr/>
        </p:nvSpPr>
        <p:spPr>
          <a:xfrm>
            <a:off x="10221524" y="5583629"/>
            <a:ext cx="1260728" cy="1220279"/>
          </a:xfrm>
          <a:custGeom>
            <a:avLst/>
            <a:gdLst/>
            <a:ahLst/>
            <a:cxnLst/>
            <a:rect l="l" t="t" r="r" b="b"/>
            <a:pathLst>
              <a:path w="1260728" h="1220279">
                <a:moveTo>
                  <a:pt x="0" y="0"/>
                </a:moveTo>
                <a:lnTo>
                  <a:pt x="1260727" y="0"/>
                </a:lnTo>
                <a:lnTo>
                  <a:pt x="1260727" y="1220280"/>
                </a:lnTo>
                <a:lnTo>
                  <a:pt x="0" y="122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348B-5DE5-A464-D42A-179CA38346A6}"/>
              </a:ext>
            </a:extLst>
          </p:cNvPr>
          <p:cNvGrpSpPr/>
          <p:nvPr/>
        </p:nvGrpSpPr>
        <p:grpSpPr>
          <a:xfrm>
            <a:off x="816355" y="2106750"/>
            <a:ext cx="4378399" cy="4593042"/>
            <a:chOff x="816355" y="2106750"/>
            <a:chExt cx="4378399" cy="45930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F88046-8F9F-D24D-3E0B-4522097EAC31}"/>
                </a:ext>
              </a:extLst>
            </p:cNvPr>
            <p:cNvGrpSpPr/>
            <p:nvPr/>
          </p:nvGrpSpPr>
          <p:grpSpPr>
            <a:xfrm>
              <a:off x="816355" y="2106750"/>
              <a:ext cx="4378399" cy="4156890"/>
              <a:chOff x="8561324" y="2368296"/>
              <a:chExt cx="3386100" cy="36393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7CF226-C20A-C45C-F767-0E0216FBD529}"/>
                  </a:ext>
                </a:extLst>
              </p:cNvPr>
              <p:cNvGrpSpPr/>
              <p:nvPr/>
            </p:nvGrpSpPr>
            <p:grpSpPr>
              <a:xfrm>
                <a:off x="8561324" y="2368296"/>
                <a:ext cx="3308858" cy="3639312"/>
                <a:chOff x="8561324" y="2368296"/>
                <a:chExt cx="3308858" cy="3639312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1A661D3-36B9-8D9A-3081-139F3BFD2AAD}"/>
                    </a:ext>
                  </a:extLst>
                </p:cNvPr>
                <p:cNvSpPr/>
                <p:nvPr/>
              </p:nvSpPr>
              <p:spPr>
                <a:xfrm>
                  <a:off x="8561324" y="2368296"/>
                  <a:ext cx="3255264" cy="3255264"/>
                </a:xfrm>
                <a:prstGeom prst="roundRect">
                  <a:avLst/>
                </a:prstGeom>
                <a:solidFill>
                  <a:srgbClr val="00CC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8188929-EE7D-9346-71DC-FA09DC5444A7}"/>
                    </a:ext>
                  </a:extLst>
                </p:cNvPr>
                <p:cNvSpPr/>
                <p:nvPr/>
              </p:nvSpPr>
              <p:spPr>
                <a:xfrm rot="339586">
                  <a:off x="8614918" y="2752344"/>
                  <a:ext cx="3255264" cy="325526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CC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28AB08-DA70-335F-2CAC-B2721209D12B}"/>
                  </a:ext>
                </a:extLst>
              </p:cNvPr>
              <p:cNvSpPr txBox="1"/>
              <p:nvPr/>
            </p:nvSpPr>
            <p:spPr>
              <a:xfrm rot="238700">
                <a:off x="8651774" y="4188617"/>
                <a:ext cx="3295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vi-VN" sz="3600" i="1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8253A-B3EB-7043-4DE8-EED9BA55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3382" y="5428780"/>
              <a:ext cx="1081583" cy="12710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A8AFE-7613-4DF6-7877-CAE15D063DFE}"/>
                </a:ext>
              </a:extLst>
            </p:cNvPr>
            <p:cNvSpPr txBox="1"/>
            <p:nvPr/>
          </p:nvSpPr>
          <p:spPr>
            <a:xfrm rot="433613">
              <a:off x="968384" y="2741426"/>
              <a:ext cx="4066381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chemeClr val="accent4">
                      <a:lumMod val="75000"/>
                    </a:schemeClr>
                  </a:solidFill>
                </a:rPr>
                <a:t>Viết ra các từ nêu đặc điểm nổi bật về ngoại hình, hoạt động, tính cách của nhân vật và tình cảm của em đối với nhân vật đó (từ </a:t>
              </a:r>
              <a:r>
                <a:rPr lang="vi-VN" sz="2800" i="1" dirty="0" err="1">
                  <a:solidFill>
                    <a:schemeClr val="accent4">
                      <a:lumMod val="75000"/>
                    </a:schemeClr>
                  </a:solidFill>
                </a:rPr>
                <a:t>khoá</a:t>
              </a:r>
              <a:r>
                <a:rPr lang="vi-VN" sz="2800" i="1" dirty="0">
                  <a:solidFill>
                    <a:schemeClr val="accent4">
                      <a:lumMod val="75000"/>
                    </a:schemeClr>
                  </a:solidFill>
                </a:rPr>
                <a:t>).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FBF614-CE9B-F3E1-28FF-41EF3BFBA0AE}"/>
              </a:ext>
            </a:extLst>
          </p:cNvPr>
          <p:cNvGrpSpPr/>
          <p:nvPr/>
        </p:nvGrpSpPr>
        <p:grpSpPr>
          <a:xfrm>
            <a:off x="5632096" y="1857528"/>
            <a:ext cx="6354907" cy="2027835"/>
            <a:chOff x="5632096" y="1857528"/>
            <a:chExt cx="6354907" cy="20278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0778EA-B187-3D2E-546B-3F62238033D2}"/>
                </a:ext>
              </a:extLst>
            </p:cNvPr>
            <p:cNvGrpSpPr/>
            <p:nvPr/>
          </p:nvGrpSpPr>
          <p:grpSpPr>
            <a:xfrm>
              <a:off x="5632096" y="1857528"/>
              <a:ext cx="6218527" cy="1635480"/>
              <a:chOff x="5632096" y="1857528"/>
              <a:chExt cx="6218527" cy="163548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BACCFF8-2763-00F1-9031-9C7B5FD17394}"/>
                  </a:ext>
                </a:extLst>
              </p:cNvPr>
              <p:cNvGrpSpPr/>
              <p:nvPr/>
            </p:nvGrpSpPr>
            <p:grpSpPr>
              <a:xfrm>
                <a:off x="5632096" y="1857528"/>
                <a:ext cx="6218527" cy="1635480"/>
                <a:chOff x="8561324" y="2368296"/>
                <a:chExt cx="3386100" cy="363931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FE5377E-A53F-660E-B8E9-6AAD10250F64}"/>
                    </a:ext>
                  </a:extLst>
                </p:cNvPr>
                <p:cNvGrpSpPr/>
                <p:nvPr/>
              </p:nvGrpSpPr>
              <p:grpSpPr>
                <a:xfrm>
                  <a:off x="8561324" y="2368296"/>
                  <a:ext cx="3308858" cy="3639312"/>
                  <a:chOff x="8561324" y="2368296"/>
                  <a:chExt cx="3308858" cy="3639312"/>
                </a:xfrm>
              </p:grpSpPr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F0D4DE18-B363-03D0-0E27-2C6484E6FBC9}"/>
                      </a:ext>
                    </a:extLst>
                  </p:cNvPr>
                  <p:cNvSpPr/>
                  <p:nvPr/>
                </p:nvSpPr>
                <p:spPr>
                  <a:xfrm>
                    <a:off x="8561324" y="2368296"/>
                    <a:ext cx="3255264" cy="3255264"/>
                  </a:xfrm>
                  <a:prstGeom prst="roundRect">
                    <a:avLst/>
                  </a:prstGeom>
                  <a:solidFill>
                    <a:srgbClr val="D200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C8A70FBF-DD33-6C8E-81A1-3BB2B6D14E85}"/>
                      </a:ext>
                    </a:extLst>
                  </p:cNvPr>
                  <p:cNvSpPr/>
                  <p:nvPr/>
                </p:nvSpPr>
                <p:spPr>
                  <a:xfrm rot="339586">
                    <a:off x="8614918" y="2752344"/>
                    <a:ext cx="3255264" cy="3255264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D2006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>
                      <a:solidFill>
                        <a:srgbClr val="D20063"/>
                      </a:solidFill>
                    </a:endParaRP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CF223E-D129-887D-EDE6-5CA3BB29943B}"/>
                    </a:ext>
                  </a:extLst>
                </p:cNvPr>
                <p:cNvSpPr txBox="1"/>
                <p:nvPr/>
              </p:nvSpPr>
              <p:spPr>
                <a:xfrm rot="238700">
                  <a:off x="8651774" y="4188617"/>
                  <a:ext cx="329565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vi-VN" sz="3600" i="1" dirty="0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02F3C00-D187-F276-CF22-F73B4D5D9176}"/>
                  </a:ext>
                </a:extLst>
              </p:cNvPr>
              <p:cNvSpPr txBox="1"/>
              <p:nvPr/>
            </p:nvSpPr>
            <p:spPr>
              <a:xfrm rot="457065">
                <a:off x="6027936" y="2151733"/>
                <a:ext cx="509214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srgbClr val="D2006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Bỏ bớt những từ không phù hợp hoặc không cần thiết.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1A2325-0829-D719-B064-83C7F365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12516" y="2996771"/>
              <a:ext cx="874487" cy="88859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3FC743-A3B1-CED6-9495-AF59B9D10314}"/>
              </a:ext>
            </a:extLst>
          </p:cNvPr>
          <p:cNvGrpSpPr/>
          <p:nvPr/>
        </p:nvGrpSpPr>
        <p:grpSpPr>
          <a:xfrm>
            <a:off x="5634880" y="4611040"/>
            <a:ext cx="6386024" cy="2033767"/>
            <a:chOff x="5634880" y="4611040"/>
            <a:chExt cx="6386024" cy="20337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C9B348-408E-1AA3-2AD5-EAFC136ADA47}"/>
                </a:ext>
              </a:extLst>
            </p:cNvPr>
            <p:cNvGrpSpPr/>
            <p:nvPr/>
          </p:nvGrpSpPr>
          <p:grpSpPr>
            <a:xfrm>
              <a:off x="5634880" y="4611040"/>
              <a:ext cx="6076673" cy="1635480"/>
              <a:chOff x="8561324" y="2368296"/>
              <a:chExt cx="3308858" cy="363931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07419189-E767-C7B2-925A-6470995C0D19}"/>
                  </a:ext>
                </a:extLst>
              </p:cNvPr>
              <p:cNvSpPr/>
              <p:nvPr/>
            </p:nvSpPr>
            <p:spPr>
              <a:xfrm>
                <a:off x="8561324" y="2368296"/>
                <a:ext cx="3255264" cy="325526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2A4A564-7354-FB20-01FF-72E214FC39F0}"/>
                  </a:ext>
                </a:extLst>
              </p:cNvPr>
              <p:cNvSpPr/>
              <p:nvPr/>
            </p:nvSpPr>
            <p:spPr>
              <a:xfrm rot="339586">
                <a:off x="8614918" y="2752344"/>
                <a:ext cx="3255264" cy="325526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kern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Nối các từ </a:t>
                </a:r>
                <a:r>
                  <a:rPr lang="vi-VN" sz="3200" kern="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khoá</a:t>
                </a:r>
                <a:r>
                  <a:rPr lang="vi-VN" sz="3200" kern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có quan hệ với nhau thành nhóm.</a:t>
                </a:r>
                <a:endParaRPr lang="vi-VN" sz="32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19298F6C-059C-09E7-0188-84629D31521B}"/>
                </a:ext>
              </a:extLst>
            </p:cNvPr>
            <p:cNvSpPr/>
            <p:nvPr/>
          </p:nvSpPr>
          <p:spPr>
            <a:xfrm>
              <a:off x="11216889" y="5824973"/>
              <a:ext cx="804015" cy="819834"/>
            </a:xfrm>
            <a:custGeom>
              <a:avLst/>
              <a:gdLst/>
              <a:ahLst/>
              <a:cxnLst/>
              <a:rect l="l" t="t" r="r" b="b"/>
              <a:pathLst>
                <a:path w="1509564" h="1536452">
                  <a:moveTo>
                    <a:pt x="0" y="0"/>
                  </a:moveTo>
                  <a:lnTo>
                    <a:pt x="1509565" y="0"/>
                  </a:lnTo>
                  <a:lnTo>
                    <a:pt x="1509565" y="1536452"/>
                  </a:lnTo>
                  <a:lnTo>
                    <a:pt x="0" y="1536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2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7541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Hoạt động 3: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D20063"/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Thực hành vẽ sơ đồ tư duy về nhân vật văn học mình muốn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126990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2882646" y="2878000"/>
            <a:ext cx="7541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HS hoàn thành sơ đồ tư duy và báo cáo trước lớp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DFC271-5BEB-E7F8-D893-7D0B99E57318}"/>
              </a:ext>
            </a:extLst>
          </p:cNvPr>
          <p:cNvGrpSpPr/>
          <p:nvPr/>
        </p:nvGrpSpPr>
        <p:grpSpPr>
          <a:xfrm>
            <a:off x="4617720" y="1030288"/>
            <a:ext cx="3727302" cy="932577"/>
            <a:chOff x="4050792" y="1672551"/>
            <a:chExt cx="3727302" cy="9325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4FDBD4-1AA9-CB01-40C1-89A57CFE5A70}"/>
                </a:ext>
              </a:extLst>
            </p:cNvPr>
            <p:cNvSpPr txBox="1"/>
            <p:nvPr/>
          </p:nvSpPr>
          <p:spPr>
            <a:xfrm>
              <a:off x="4050792" y="1681798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 err="1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GB" sz="5400" b="0" i="0" u="none" strike="noStrike" kern="1200" cap="none" spc="0" normalizeH="0" baseline="0" noProof="0" dirty="0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5400" b="0" i="0" u="none" strike="noStrike" kern="1200" cap="none" spc="0" normalizeH="0" baseline="0" noProof="0" dirty="0" err="1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Việt</a:t>
              </a:r>
              <a:endParaRPr kumimoji="0" lang="vi-VN" sz="5400" b="0" i="0" u="none" strike="noStrike" kern="1200" cap="none" spc="0" normalizeH="0" baseline="0" noProof="0" dirty="0">
                <a:ln w="317500">
                  <a:solidFill>
                    <a:srgbClr val="00CC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9605D-99B1-0920-E01F-AC324D77FE94}"/>
                </a:ext>
              </a:extLst>
            </p:cNvPr>
            <p:cNvSpPr txBox="1"/>
            <p:nvPr/>
          </p:nvSpPr>
          <p:spPr>
            <a:xfrm>
              <a:off x="4050792" y="1672551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Việt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D3A9C7-F0A1-455B-58A7-0CDD714502D2}"/>
              </a:ext>
            </a:extLst>
          </p:cNvPr>
          <p:cNvSpPr txBox="1"/>
          <p:nvPr/>
        </p:nvSpPr>
        <p:spPr>
          <a:xfrm>
            <a:off x="2937891" y="2707284"/>
            <a:ext cx="7413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Tạm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biệt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và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hẹn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gặp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lại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các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em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!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579293" y="3718824"/>
            <a:ext cx="3330070" cy="400457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D777EB-DCAF-5F4F-DA55-885F5B12C425}"/>
              </a:ext>
            </a:extLst>
          </p:cNvPr>
          <p:cNvSpPr/>
          <p:nvPr/>
        </p:nvSpPr>
        <p:spPr>
          <a:xfrm>
            <a:off x="813816" y="576072"/>
            <a:ext cx="3291840" cy="2231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C6893-E246-A29C-732F-D55BB362C317}"/>
              </a:ext>
            </a:extLst>
          </p:cNvPr>
          <p:cNvSpPr/>
          <p:nvPr/>
        </p:nvSpPr>
        <p:spPr>
          <a:xfrm>
            <a:off x="4105656" y="576072"/>
            <a:ext cx="3291840" cy="2231136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39C8E-ECDC-ABAE-9FC4-F1B67327ED37}"/>
              </a:ext>
            </a:extLst>
          </p:cNvPr>
          <p:cNvSpPr/>
          <p:nvPr/>
        </p:nvSpPr>
        <p:spPr>
          <a:xfrm>
            <a:off x="813816" y="2807208"/>
            <a:ext cx="3291840" cy="2231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502EE-40E0-9876-FD36-676899A599A3}"/>
              </a:ext>
            </a:extLst>
          </p:cNvPr>
          <p:cNvSpPr/>
          <p:nvPr/>
        </p:nvSpPr>
        <p:spPr>
          <a:xfrm>
            <a:off x="4105656" y="2807208"/>
            <a:ext cx="3291840" cy="223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CAD9E14E-CCC0-D67E-4BB9-EE9A211AB30B}"/>
              </a:ext>
            </a:extLst>
          </p:cNvPr>
          <p:cNvSpPr/>
          <p:nvPr/>
        </p:nvSpPr>
        <p:spPr>
          <a:xfrm>
            <a:off x="1810512" y="123444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1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1" name="Oval 10">
            <a:hlinkClick r:id="rId5" action="ppaction://hlinksldjump"/>
            <a:extLst>
              <a:ext uri="{FF2B5EF4-FFF2-40B4-BE49-F238E27FC236}">
                <a16:creationId xmlns:a16="http://schemas.microsoft.com/office/drawing/2014/main" id="{F8A16333-18C5-8E38-1A0D-5CC9C2C6113D}"/>
              </a:ext>
            </a:extLst>
          </p:cNvPr>
          <p:cNvSpPr/>
          <p:nvPr/>
        </p:nvSpPr>
        <p:spPr>
          <a:xfrm>
            <a:off x="5486400" y="123444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2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2" name="Oval 11">
            <a:hlinkClick r:id="rId6" action="ppaction://hlinksldjump"/>
            <a:extLst>
              <a:ext uri="{FF2B5EF4-FFF2-40B4-BE49-F238E27FC236}">
                <a16:creationId xmlns:a16="http://schemas.microsoft.com/office/drawing/2014/main" id="{1BAC09C4-04F8-B1C0-0111-74B5845FFF07}"/>
              </a:ext>
            </a:extLst>
          </p:cNvPr>
          <p:cNvSpPr/>
          <p:nvPr/>
        </p:nvSpPr>
        <p:spPr>
          <a:xfrm>
            <a:off x="1810512" y="3261624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3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3" name="Oval 12">
            <a:hlinkClick r:id="rId7" action="ppaction://hlinksldjump"/>
            <a:extLst>
              <a:ext uri="{FF2B5EF4-FFF2-40B4-BE49-F238E27FC236}">
                <a16:creationId xmlns:a16="http://schemas.microsoft.com/office/drawing/2014/main" id="{FC3A637D-1A48-6A3E-0C9E-D2D65A3263D5}"/>
              </a:ext>
            </a:extLst>
          </p:cNvPr>
          <p:cNvSpPr/>
          <p:nvPr/>
        </p:nvSpPr>
        <p:spPr>
          <a:xfrm>
            <a:off x="5486400" y="338327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4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CE5CD9C9-AA81-5721-1E40-E94A78231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347472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Nhắc lại cấu tạo của đoạn văn giới thiệu một nhân vật văn học.</a:t>
              </a: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</a:rPr>
              <a:t>Hát một bài hát có tên một con vật</a:t>
            </a:r>
          </a:p>
        </p:txBody>
      </p:sp>
    </p:spTree>
    <p:extLst>
      <p:ext uri="{BB962C8B-B14F-4D97-AF65-F5344CB8AC3E}">
        <p14:creationId xmlns:p14="http://schemas.microsoft.com/office/powerpoint/2010/main" val="73436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Nhắc lại dự định giới thiệu một nhân vật văn học mà em chuẩn bị ở tiết trước.</a:t>
            </a:r>
          </a:p>
        </p:txBody>
      </p:sp>
    </p:spTree>
    <p:extLst>
      <p:ext uri="{BB962C8B-B14F-4D97-AF65-F5344CB8AC3E}">
        <p14:creationId xmlns:p14="http://schemas.microsoft.com/office/powerpoint/2010/main" val="50660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</a:rPr>
              <a:t>Kể tên một nhân vật trong tác phẩm mà em thích nhất.</a:t>
            </a:r>
          </a:p>
        </p:txBody>
      </p:sp>
    </p:spTree>
    <p:extLst>
      <p:ext uri="{BB962C8B-B14F-4D97-AF65-F5344CB8AC3E}">
        <p14:creationId xmlns:p14="http://schemas.microsoft.com/office/powerpoint/2010/main" val="36128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DFC271-5BEB-E7F8-D893-7D0B99E57318}"/>
              </a:ext>
            </a:extLst>
          </p:cNvPr>
          <p:cNvGrpSpPr/>
          <p:nvPr/>
        </p:nvGrpSpPr>
        <p:grpSpPr>
          <a:xfrm>
            <a:off x="4617720" y="1030288"/>
            <a:ext cx="3727302" cy="932577"/>
            <a:chOff x="4050792" y="1672551"/>
            <a:chExt cx="3727302" cy="9325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4FDBD4-1AA9-CB01-40C1-89A57CFE5A70}"/>
                </a:ext>
              </a:extLst>
            </p:cNvPr>
            <p:cNvSpPr txBox="1"/>
            <p:nvPr/>
          </p:nvSpPr>
          <p:spPr>
            <a:xfrm>
              <a:off x="4050792" y="1681798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Tiếng</a:t>
              </a:r>
              <a:r>
                <a:rPr lang="en-GB" sz="5400" dirty="0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 </a:t>
              </a:r>
              <a:r>
                <a:rPr lang="en-GB" sz="5400" dirty="0" err="1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Việt</a:t>
              </a:r>
              <a:endParaRPr lang="vi-VN" sz="5400" dirty="0">
                <a:ln w="317500">
                  <a:solidFill>
                    <a:srgbClr val="00CCFF"/>
                  </a:solidFill>
                </a:ln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9605D-99B1-0920-E01F-AC324D77FE94}"/>
                </a:ext>
              </a:extLst>
            </p:cNvPr>
            <p:cNvSpPr txBox="1"/>
            <p:nvPr/>
          </p:nvSpPr>
          <p:spPr>
            <a:xfrm>
              <a:off x="4050792" y="1672551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solidFill>
                    <a:schemeClr val="bg1"/>
                  </a:solidFill>
                  <a:latin typeface="SVN-Whimsy" panose="02040603050506020204" pitchFamily="18" charset="0"/>
                </a:rPr>
                <a:t>Tiếng</a:t>
              </a:r>
              <a:r>
                <a:rPr lang="en-GB" sz="5400" dirty="0">
                  <a:solidFill>
                    <a:schemeClr val="bg1"/>
                  </a:solidFill>
                  <a:latin typeface="SVN-Whimsy" panose="02040603050506020204" pitchFamily="18" charset="0"/>
                </a:rPr>
                <a:t> </a:t>
              </a:r>
              <a:r>
                <a:rPr lang="en-GB" sz="5400" dirty="0" err="1">
                  <a:solidFill>
                    <a:schemeClr val="bg1"/>
                  </a:solidFill>
                  <a:latin typeface="SVN-Whimsy" panose="02040603050506020204" pitchFamily="18" charset="0"/>
                </a:rPr>
                <a:t>Việt</a:t>
              </a:r>
              <a:endParaRPr lang="vi-VN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D3A9C7-F0A1-455B-58A7-0CDD714502D2}"/>
              </a:ext>
            </a:extLst>
          </p:cNvPr>
          <p:cNvSpPr txBox="1"/>
          <p:nvPr/>
        </p:nvSpPr>
        <p:spPr>
          <a:xfrm>
            <a:off x="2507742" y="2083484"/>
            <a:ext cx="74317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chemeClr val="accent4">
                    <a:lumMod val="75000"/>
                  </a:schemeClr>
                </a:solidFill>
                <a:latin typeface="#9Slide05 Lobster" panose="02000506000000020003" pitchFamily="2" charset="-93"/>
              </a:rPr>
              <a:t>Luyện tập viết đoạn văn giới thiệu một nhân vật văn học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4BEA0-1758-6548-8009-41AC0B9E7828}"/>
              </a:ext>
            </a:extLst>
          </p:cNvPr>
          <p:cNvSpPr txBox="1"/>
          <p:nvPr/>
        </p:nvSpPr>
        <p:spPr>
          <a:xfrm>
            <a:off x="3048762" y="4760882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5 Lobster" panose="02000506000000020003" pitchFamily="2" charset="-93"/>
              </a:rPr>
              <a:t>(Tìm ý, sắp xếp ý)</a:t>
            </a:r>
          </a:p>
        </p:txBody>
      </p:sp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67551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D20063"/>
                </a:solidFill>
                <a:latin typeface="#9Slide05 Lobster" panose="02000506000000020003" pitchFamily="2" charset="-93"/>
              </a:rPr>
              <a:t>Hoạt động 1: </a:t>
            </a:r>
            <a:endParaRPr lang="en-GB" sz="5400" dirty="0">
              <a:solidFill>
                <a:srgbClr val="D20063"/>
              </a:solidFill>
              <a:latin typeface="#9Slide05 Lobster" panose="02000506000000020003" pitchFamily="2" charset="-93"/>
            </a:endParaRPr>
          </a:p>
          <a:p>
            <a:pPr algn="ctr"/>
            <a:r>
              <a:rPr lang="vi-VN" sz="5400" dirty="0">
                <a:latin typeface="#9Slide05 Lobster" panose="02000506000000020003" pitchFamily="2" charset="-93"/>
              </a:rPr>
              <a:t>Xác định nhân vật văn học em định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267358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275844" y="466344"/>
            <a:ext cx="11640312" cy="1115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Dựa vào bài tập ở bài viết 1, tìm ý và sắp xếp ý cho đoạn văn giới thiệu một nhân vật văn học mà em đã chọn.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82296" y="1581912"/>
            <a:ext cx="11998452" cy="4553712"/>
            <a:chOff x="-82296" y="1581912"/>
            <a:chExt cx="11998452" cy="4553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4"/>
              <a:ext cx="11020044" cy="3977640"/>
            </a:xfrm>
            <a:custGeom>
              <a:avLst/>
              <a:gdLst>
                <a:gd name="connsiteX0" fmla="*/ 0 w 11020044"/>
                <a:gd name="connsiteY0" fmla="*/ 662953 h 3977640"/>
                <a:gd name="connsiteX1" fmla="*/ 662953 w 11020044"/>
                <a:gd name="connsiteY1" fmla="*/ 0 h 3977640"/>
                <a:gd name="connsiteX2" fmla="*/ 1064567 w 11020044"/>
                <a:gd name="connsiteY2" fmla="*/ 0 h 3977640"/>
                <a:gd name="connsiteX3" fmla="*/ 1660064 w 11020044"/>
                <a:gd name="connsiteY3" fmla="*/ 0 h 3977640"/>
                <a:gd name="connsiteX4" fmla="*/ 2546386 w 11020044"/>
                <a:gd name="connsiteY4" fmla="*/ 0 h 3977640"/>
                <a:gd name="connsiteX5" fmla="*/ 3238824 w 11020044"/>
                <a:gd name="connsiteY5" fmla="*/ 0 h 3977640"/>
                <a:gd name="connsiteX6" fmla="*/ 3737380 w 11020044"/>
                <a:gd name="connsiteY6" fmla="*/ 0 h 3977640"/>
                <a:gd name="connsiteX7" fmla="*/ 4138994 w 11020044"/>
                <a:gd name="connsiteY7" fmla="*/ 0 h 3977640"/>
                <a:gd name="connsiteX8" fmla="*/ 4928374 w 11020044"/>
                <a:gd name="connsiteY8" fmla="*/ 0 h 3977640"/>
                <a:gd name="connsiteX9" fmla="*/ 5523871 w 11020044"/>
                <a:gd name="connsiteY9" fmla="*/ 0 h 3977640"/>
                <a:gd name="connsiteX10" fmla="*/ 6410192 w 11020044"/>
                <a:gd name="connsiteY10" fmla="*/ 0 h 3977640"/>
                <a:gd name="connsiteX11" fmla="*/ 6908748 w 11020044"/>
                <a:gd name="connsiteY11" fmla="*/ 0 h 3977640"/>
                <a:gd name="connsiteX12" fmla="*/ 7504245 w 11020044"/>
                <a:gd name="connsiteY12" fmla="*/ 0 h 3977640"/>
                <a:gd name="connsiteX13" fmla="*/ 8293624 w 11020044"/>
                <a:gd name="connsiteY13" fmla="*/ 0 h 3977640"/>
                <a:gd name="connsiteX14" fmla="*/ 8889122 w 11020044"/>
                <a:gd name="connsiteY14" fmla="*/ 0 h 3977640"/>
                <a:gd name="connsiteX15" fmla="*/ 9290736 w 11020044"/>
                <a:gd name="connsiteY15" fmla="*/ 0 h 3977640"/>
                <a:gd name="connsiteX16" fmla="*/ 10357091 w 11020044"/>
                <a:gd name="connsiteY16" fmla="*/ 0 h 3977640"/>
                <a:gd name="connsiteX17" fmla="*/ 11020044 w 11020044"/>
                <a:gd name="connsiteY17" fmla="*/ 662953 h 3977640"/>
                <a:gd name="connsiteX18" fmla="*/ 11020044 w 11020044"/>
                <a:gd name="connsiteY18" fmla="*/ 1272852 h 3977640"/>
                <a:gd name="connsiteX19" fmla="*/ 11020044 w 11020044"/>
                <a:gd name="connsiteY19" fmla="*/ 1935785 h 3977640"/>
                <a:gd name="connsiteX20" fmla="*/ 11020044 w 11020044"/>
                <a:gd name="connsiteY20" fmla="*/ 2598719 h 3977640"/>
                <a:gd name="connsiteX21" fmla="*/ 11020044 w 11020044"/>
                <a:gd name="connsiteY21" fmla="*/ 3314687 h 3977640"/>
                <a:gd name="connsiteX22" fmla="*/ 10357091 w 11020044"/>
                <a:gd name="connsiteY22" fmla="*/ 3977640 h 3977640"/>
                <a:gd name="connsiteX23" fmla="*/ 9664653 w 11020044"/>
                <a:gd name="connsiteY23" fmla="*/ 3977640 h 3977640"/>
                <a:gd name="connsiteX24" fmla="*/ 9069156 w 11020044"/>
                <a:gd name="connsiteY24" fmla="*/ 3977640 h 3977640"/>
                <a:gd name="connsiteX25" fmla="*/ 8279776 w 11020044"/>
                <a:gd name="connsiteY25" fmla="*/ 3977640 h 3977640"/>
                <a:gd name="connsiteX26" fmla="*/ 7878161 w 11020044"/>
                <a:gd name="connsiteY26" fmla="*/ 3977640 h 3977640"/>
                <a:gd name="connsiteX27" fmla="*/ 6991840 w 11020044"/>
                <a:gd name="connsiteY27" fmla="*/ 3977640 h 3977640"/>
                <a:gd name="connsiteX28" fmla="*/ 6105519 w 11020044"/>
                <a:gd name="connsiteY28" fmla="*/ 3977640 h 3977640"/>
                <a:gd name="connsiteX29" fmla="*/ 5219198 w 11020044"/>
                <a:gd name="connsiteY29" fmla="*/ 3977640 h 3977640"/>
                <a:gd name="connsiteX30" fmla="*/ 4332877 w 11020044"/>
                <a:gd name="connsiteY30" fmla="*/ 3977640 h 3977640"/>
                <a:gd name="connsiteX31" fmla="*/ 3640438 w 11020044"/>
                <a:gd name="connsiteY31" fmla="*/ 3977640 h 3977640"/>
                <a:gd name="connsiteX32" fmla="*/ 2948000 w 11020044"/>
                <a:gd name="connsiteY32" fmla="*/ 3977640 h 3977640"/>
                <a:gd name="connsiteX33" fmla="*/ 2255561 w 11020044"/>
                <a:gd name="connsiteY33" fmla="*/ 3977640 h 3977640"/>
                <a:gd name="connsiteX34" fmla="*/ 1369240 w 11020044"/>
                <a:gd name="connsiteY34" fmla="*/ 3977640 h 3977640"/>
                <a:gd name="connsiteX35" fmla="*/ 662953 w 11020044"/>
                <a:gd name="connsiteY35" fmla="*/ 3977640 h 3977640"/>
                <a:gd name="connsiteX36" fmla="*/ 0 w 11020044"/>
                <a:gd name="connsiteY36" fmla="*/ 3314687 h 3977640"/>
                <a:gd name="connsiteX37" fmla="*/ 0 w 11020044"/>
                <a:gd name="connsiteY37" fmla="*/ 2678271 h 3977640"/>
                <a:gd name="connsiteX38" fmla="*/ 0 w 11020044"/>
                <a:gd name="connsiteY38" fmla="*/ 1988820 h 3977640"/>
                <a:gd name="connsiteX39" fmla="*/ 0 w 11020044"/>
                <a:gd name="connsiteY39" fmla="*/ 1272852 h 3977640"/>
                <a:gd name="connsiteX40" fmla="*/ 0 w 11020044"/>
                <a:gd name="connsiteY40" fmla="*/ 662953 h 397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020044" h="3977640" fill="none" extrusionOk="0">
                  <a:moveTo>
                    <a:pt x="0" y="662953"/>
                  </a:moveTo>
                  <a:cubicBezTo>
                    <a:pt x="-75637" y="321889"/>
                    <a:pt x="322485" y="-5003"/>
                    <a:pt x="662953" y="0"/>
                  </a:cubicBezTo>
                  <a:cubicBezTo>
                    <a:pt x="807039" y="11310"/>
                    <a:pt x="909438" y="-8037"/>
                    <a:pt x="1064567" y="0"/>
                  </a:cubicBezTo>
                  <a:cubicBezTo>
                    <a:pt x="1219696" y="8037"/>
                    <a:pt x="1459907" y="-21643"/>
                    <a:pt x="1660064" y="0"/>
                  </a:cubicBezTo>
                  <a:cubicBezTo>
                    <a:pt x="1860221" y="21643"/>
                    <a:pt x="2164988" y="284"/>
                    <a:pt x="2546386" y="0"/>
                  </a:cubicBezTo>
                  <a:cubicBezTo>
                    <a:pt x="2927784" y="-284"/>
                    <a:pt x="2954567" y="10312"/>
                    <a:pt x="3238824" y="0"/>
                  </a:cubicBezTo>
                  <a:cubicBezTo>
                    <a:pt x="3523081" y="-10312"/>
                    <a:pt x="3600371" y="10159"/>
                    <a:pt x="3737380" y="0"/>
                  </a:cubicBezTo>
                  <a:cubicBezTo>
                    <a:pt x="3874389" y="-10159"/>
                    <a:pt x="4003639" y="-14745"/>
                    <a:pt x="4138994" y="0"/>
                  </a:cubicBezTo>
                  <a:cubicBezTo>
                    <a:pt x="4274349" y="14745"/>
                    <a:pt x="4645332" y="-17714"/>
                    <a:pt x="4928374" y="0"/>
                  </a:cubicBezTo>
                  <a:cubicBezTo>
                    <a:pt x="5211416" y="17714"/>
                    <a:pt x="5237296" y="9514"/>
                    <a:pt x="5523871" y="0"/>
                  </a:cubicBezTo>
                  <a:cubicBezTo>
                    <a:pt x="5810446" y="-9514"/>
                    <a:pt x="6228891" y="33780"/>
                    <a:pt x="6410192" y="0"/>
                  </a:cubicBezTo>
                  <a:cubicBezTo>
                    <a:pt x="6591493" y="-33780"/>
                    <a:pt x="6730475" y="17567"/>
                    <a:pt x="6908748" y="0"/>
                  </a:cubicBezTo>
                  <a:cubicBezTo>
                    <a:pt x="7087021" y="-17567"/>
                    <a:pt x="7242580" y="-26235"/>
                    <a:pt x="7504245" y="0"/>
                  </a:cubicBezTo>
                  <a:cubicBezTo>
                    <a:pt x="7765910" y="26235"/>
                    <a:pt x="8048546" y="19835"/>
                    <a:pt x="8293624" y="0"/>
                  </a:cubicBezTo>
                  <a:cubicBezTo>
                    <a:pt x="8538702" y="-19835"/>
                    <a:pt x="8630459" y="7558"/>
                    <a:pt x="8889122" y="0"/>
                  </a:cubicBezTo>
                  <a:cubicBezTo>
                    <a:pt x="9147785" y="-7558"/>
                    <a:pt x="9107879" y="1799"/>
                    <a:pt x="9290736" y="0"/>
                  </a:cubicBezTo>
                  <a:cubicBezTo>
                    <a:pt x="9473593" y="-1799"/>
                    <a:pt x="10141177" y="-5515"/>
                    <a:pt x="10357091" y="0"/>
                  </a:cubicBezTo>
                  <a:cubicBezTo>
                    <a:pt x="10727486" y="9985"/>
                    <a:pt x="11000469" y="313713"/>
                    <a:pt x="11020044" y="662953"/>
                  </a:cubicBezTo>
                  <a:cubicBezTo>
                    <a:pt x="11036215" y="850627"/>
                    <a:pt x="11031423" y="1126524"/>
                    <a:pt x="11020044" y="1272852"/>
                  </a:cubicBezTo>
                  <a:cubicBezTo>
                    <a:pt x="11008665" y="1419180"/>
                    <a:pt x="11004848" y="1749815"/>
                    <a:pt x="11020044" y="1935785"/>
                  </a:cubicBezTo>
                  <a:cubicBezTo>
                    <a:pt x="11035240" y="2121755"/>
                    <a:pt x="11011301" y="2306038"/>
                    <a:pt x="11020044" y="2598719"/>
                  </a:cubicBezTo>
                  <a:cubicBezTo>
                    <a:pt x="11028787" y="2891400"/>
                    <a:pt x="11019580" y="3027214"/>
                    <a:pt x="11020044" y="3314687"/>
                  </a:cubicBezTo>
                  <a:cubicBezTo>
                    <a:pt x="11033538" y="3725465"/>
                    <a:pt x="10711375" y="3977501"/>
                    <a:pt x="10357091" y="3977640"/>
                  </a:cubicBezTo>
                  <a:cubicBezTo>
                    <a:pt x="10134831" y="3943340"/>
                    <a:pt x="9826946" y="3958983"/>
                    <a:pt x="9664653" y="3977640"/>
                  </a:cubicBezTo>
                  <a:cubicBezTo>
                    <a:pt x="9502360" y="3996297"/>
                    <a:pt x="9271520" y="3948425"/>
                    <a:pt x="9069156" y="3977640"/>
                  </a:cubicBezTo>
                  <a:cubicBezTo>
                    <a:pt x="8866792" y="4006855"/>
                    <a:pt x="8504250" y="3939067"/>
                    <a:pt x="8279776" y="3977640"/>
                  </a:cubicBezTo>
                  <a:cubicBezTo>
                    <a:pt x="8055302" y="4016213"/>
                    <a:pt x="8064235" y="3971634"/>
                    <a:pt x="7878161" y="3977640"/>
                  </a:cubicBezTo>
                  <a:cubicBezTo>
                    <a:pt x="7692087" y="3983646"/>
                    <a:pt x="7303780" y="3986888"/>
                    <a:pt x="6991840" y="3977640"/>
                  </a:cubicBezTo>
                  <a:cubicBezTo>
                    <a:pt x="6679900" y="3968392"/>
                    <a:pt x="6355709" y="3959964"/>
                    <a:pt x="6105519" y="3977640"/>
                  </a:cubicBezTo>
                  <a:cubicBezTo>
                    <a:pt x="5855329" y="3995316"/>
                    <a:pt x="5406242" y="3965914"/>
                    <a:pt x="5219198" y="3977640"/>
                  </a:cubicBezTo>
                  <a:cubicBezTo>
                    <a:pt x="5032154" y="3989366"/>
                    <a:pt x="4721613" y="3939470"/>
                    <a:pt x="4332877" y="3977640"/>
                  </a:cubicBezTo>
                  <a:cubicBezTo>
                    <a:pt x="3944141" y="4015810"/>
                    <a:pt x="3869322" y="4006512"/>
                    <a:pt x="3640438" y="3977640"/>
                  </a:cubicBezTo>
                  <a:cubicBezTo>
                    <a:pt x="3411554" y="3948768"/>
                    <a:pt x="3122797" y="3949934"/>
                    <a:pt x="2948000" y="3977640"/>
                  </a:cubicBezTo>
                  <a:cubicBezTo>
                    <a:pt x="2773203" y="4005346"/>
                    <a:pt x="2544808" y="3970321"/>
                    <a:pt x="2255561" y="3977640"/>
                  </a:cubicBezTo>
                  <a:cubicBezTo>
                    <a:pt x="1966314" y="3984959"/>
                    <a:pt x="1763788" y="4012819"/>
                    <a:pt x="1369240" y="3977640"/>
                  </a:cubicBezTo>
                  <a:cubicBezTo>
                    <a:pt x="974692" y="3942461"/>
                    <a:pt x="994391" y="3946641"/>
                    <a:pt x="662953" y="3977640"/>
                  </a:cubicBezTo>
                  <a:cubicBezTo>
                    <a:pt x="321831" y="4045699"/>
                    <a:pt x="53372" y="3681093"/>
                    <a:pt x="0" y="3314687"/>
                  </a:cubicBezTo>
                  <a:cubicBezTo>
                    <a:pt x="22750" y="3035570"/>
                    <a:pt x="-7049" y="2940656"/>
                    <a:pt x="0" y="2678271"/>
                  </a:cubicBezTo>
                  <a:cubicBezTo>
                    <a:pt x="7049" y="2415886"/>
                    <a:pt x="29489" y="2317370"/>
                    <a:pt x="0" y="1988820"/>
                  </a:cubicBezTo>
                  <a:cubicBezTo>
                    <a:pt x="-29489" y="1660270"/>
                    <a:pt x="-17151" y="1575720"/>
                    <a:pt x="0" y="1272852"/>
                  </a:cubicBezTo>
                  <a:cubicBezTo>
                    <a:pt x="17151" y="969984"/>
                    <a:pt x="-17232" y="909712"/>
                    <a:pt x="0" y="662953"/>
                  </a:cubicBezTo>
                  <a:close/>
                </a:path>
                <a:path w="11020044" h="3977640" stroke="0" extrusionOk="0">
                  <a:moveTo>
                    <a:pt x="0" y="662953"/>
                  </a:moveTo>
                  <a:cubicBezTo>
                    <a:pt x="19008" y="374022"/>
                    <a:pt x="306811" y="10682"/>
                    <a:pt x="662953" y="0"/>
                  </a:cubicBezTo>
                  <a:cubicBezTo>
                    <a:pt x="813914" y="-2428"/>
                    <a:pt x="1056792" y="-15184"/>
                    <a:pt x="1161509" y="0"/>
                  </a:cubicBezTo>
                  <a:cubicBezTo>
                    <a:pt x="1266226" y="15184"/>
                    <a:pt x="1551226" y="10417"/>
                    <a:pt x="1757006" y="0"/>
                  </a:cubicBezTo>
                  <a:cubicBezTo>
                    <a:pt x="1962786" y="-10417"/>
                    <a:pt x="2190953" y="8639"/>
                    <a:pt x="2449444" y="0"/>
                  </a:cubicBezTo>
                  <a:cubicBezTo>
                    <a:pt x="2707935" y="-8639"/>
                    <a:pt x="2852375" y="-24932"/>
                    <a:pt x="3141883" y="0"/>
                  </a:cubicBezTo>
                  <a:cubicBezTo>
                    <a:pt x="3431391" y="24932"/>
                    <a:pt x="3662070" y="-22030"/>
                    <a:pt x="3834321" y="0"/>
                  </a:cubicBezTo>
                  <a:cubicBezTo>
                    <a:pt x="4006572" y="22030"/>
                    <a:pt x="4300212" y="-30187"/>
                    <a:pt x="4526759" y="0"/>
                  </a:cubicBezTo>
                  <a:cubicBezTo>
                    <a:pt x="4753306" y="30187"/>
                    <a:pt x="5051655" y="-29063"/>
                    <a:pt x="5316139" y="0"/>
                  </a:cubicBezTo>
                  <a:cubicBezTo>
                    <a:pt x="5580623" y="29063"/>
                    <a:pt x="5567356" y="6714"/>
                    <a:pt x="5814695" y="0"/>
                  </a:cubicBezTo>
                  <a:cubicBezTo>
                    <a:pt x="6062034" y="-6714"/>
                    <a:pt x="6125700" y="11957"/>
                    <a:pt x="6216309" y="0"/>
                  </a:cubicBezTo>
                  <a:cubicBezTo>
                    <a:pt x="6306918" y="-11957"/>
                    <a:pt x="6592223" y="19449"/>
                    <a:pt x="6811806" y="0"/>
                  </a:cubicBezTo>
                  <a:cubicBezTo>
                    <a:pt x="7031389" y="-19449"/>
                    <a:pt x="7109581" y="16466"/>
                    <a:pt x="7310362" y="0"/>
                  </a:cubicBezTo>
                  <a:cubicBezTo>
                    <a:pt x="7511143" y="-16466"/>
                    <a:pt x="7851748" y="-41016"/>
                    <a:pt x="8196683" y="0"/>
                  </a:cubicBezTo>
                  <a:cubicBezTo>
                    <a:pt x="8541618" y="41016"/>
                    <a:pt x="8421453" y="15783"/>
                    <a:pt x="8598297" y="0"/>
                  </a:cubicBezTo>
                  <a:cubicBezTo>
                    <a:pt x="8775141" y="-15783"/>
                    <a:pt x="9113386" y="-10844"/>
                    <a:pt x="9290736" y="0"/>
                  </a:cubicBezTo>
                  <a:cubicBezTo>
                    <a:pt x="9468086" y="10844"/>
                    <a:pt x="10084541" y="-27225"/>
                    <a:pt x="10357091" y="0"/>
                  </a:cubicBezTo>
                  <a:cubicBezTo>
                    <a:pt x="10726704" y="-17564"/>
                    <a:pt x="10977984" y="260825"/>
                    <a:pt x="11020044" y="662953"/>
                  </a:cubicBezTo>
                  <a:cubicBezTo>
                    <a:pt x="10999054" y="847246"/>
                    <a:pt x="11000821" y="1023351"/>
                    <a:pt x="11020044" y="1299369"/>
                  </a:cubicBezTo>
                  <a:cubicBezTo>
                    <a:pt x="11039267" y="1575387"/>
                    <a:pt x="11004579" y="1730276"/>
                    <a:pt x="11020044" y="1962303"/>
                  </a:cubicBezTo>
                  <a:cubicBezTo>
                    <a:pt x="11035509" y="2194330"/>
                    <a:pt x="11025589" y="2376491"/>
                    <a:pt x="11020044" y="2678271"/>
                  </a:cubicBezTo>
                  <a:cubicBezTo>
                    <a:pt x="11014499" y="2980051"/>
                    <a:pt x="10997366" y="3101141"/>
                    <a:pt x="11020044" y="3314687"/>
                  </a:cubicBezTo>
                  <a:cubicBezTo>
                    <a:pt x="11009001" y="3605321"/>
                    <a:pt x="10765571" y="3969403"/>
                    <a:pt x="10357091" y="3977640"/>
                  </a:cubicBezTo>
                  <a:cubicBezTo>
                    <a:pt x="10136850" y="3941869"/>
                    <a:pt x="9809406" y="3949010"/>
                    <a:pt x="9567711" y="3977640"/>
                  </a:cubicBezTo>
                  <a:cubicBezTo>
                    <a:pt x="9326016" y="4006270"/>
                    <a:pt x="9210467" y="3952891"/>
                    <a:pt x="9069156" y="3977640"/>
                  </a:cubicBezTo>
                  <a:cubicBezTo>
                    <a:pt x="8927845" y="4002389"/>
                    <a:pt x="8570105" y="3945389"/>
                    <a:pt x="8182834" y="3977640"/>
                  </a:cubicBezTo>
                  <a:cubicBezTo>
                    <a:pt x="7795563" y="4009891"/>
                    <a:pt x="7640110" y="3975785"/>
                    <a:pt x="7393455" y="3977640"/>
                  </a:cubicBezTo>
                  <a:cubicBezTo>
                    <a:pt x="7146800" y="3979495"/>
                    <a:pt x="7072933" y="3991882"/>
                    <a:pt x="6797957" y="3977640"/>
                  </a:cubicBezTo>
                  <a:cubicBezTo>
                    <a:pt x="6522981" y="3963398"/>
                    <a:pt x="6596586" y="3982940"/>
                    <a:pt x="6396343" y="3977640"/>
                  </a:cubicBezTo>
                  <a:cubicBezTo>
                    <a:pt x="6196100" y="3972340"/>
                    <a:pt x="6127295" y="3967099"/>
                    <a:pt x="5897788" y="3977640"/>
                  </a:cubicBezTo>
                  <a:cubicBezTo>
                    <a:pt x="5668281" y="3988181"/>
                    <a:pt x="5347975" y="3950474"/>
                    <a:pt x="5205349" y="3977640"/>
                  </a:cubicBezTo>
                  <a:cubicBezTo>
                    <a:pt x="5062723" y="4004806"/>
                    <a:pt x="4827802" y="3968876"/>
                    <a:pt x="4706793" y="3977640"/>
                  </a:cubicBezTo>
                  <a:cubicBezTo>
                    <a:pt x="4585784" y="3986404"/>
                    <a:pt x="4444676" y="3981179"/>
                    <a:pt x="4305179" y="3977640"/>
                  </a:cubicBezTo>
                  <a:cubicBezTo>
                    <a:pt x="4165682" y="3974101"/>
                    <a:pt x="3778280" y="4007022"/>
                    <a:pt x="3515799" y="3977640"/>
                  </a:cubicBezTo>
                  <a:cubicBezTo>
                    <a:pt x="3253318" y="3948258"/>
                    <a:pt x="3286938" y="3983900"/>
                    <a:pt x="3114185" y="3977640"/>
                  </a:cubicBezTo>
                  <a:cubicBezTo>
                    <a:pt x="2941432" y="3971380"/>
                    <a:pt x="2508327" y="4001435"/>
                    <a:pt x="2324805" y="3977640"/>
                  </a:cubicBezTo>
                  <a:cubicBezTo>
                    <a:pt x="2141283" y="3953845"/>
                    <a:pt x="1986495" y="3967891"/>
                    <a:pt x="1826250" y="3977640"/>
                  </a:cubicBezTo>
                  <a:cubicBezTo>
                    <a:pt x="1666006" y="3987389"/>
                    <a:pt x="955517" y="3945849"/>
                    <a:pt x="662953" y="3977640"/>
                  </a:cubicBezTo>
                  <a:cubicBezTo>
                    <a:pt x="327455" y="3963922"/>
                    <a:pt x="-2927" y="3691467"/>
                    <a:pt x="0" y="3314687"/>
                  </a:cubicBezTo>
                  <a:cubicBezTo>
                    <a:pt x="14071" y="3080448"/>
                    <a:pt x="-20594" y="2893660"/>
                    <a:pt x="0" y="2651754"/>
                  </a:cubicBezTo>
                  <a:cubicBezTo>
                    <a:pt x="20594" y="2409848"/>
                    <a:pt x="-6677" y="2125606"/>
                    <a:pt x="0" y="1935785"/>
                  </a:cubicBezTo>
                  <a:cubicBezTo>
                    <a:pt x="6677" y="1745964"/>
                    <a:pt x="26514" y="1542148"/>
                    <a:pt x="0" y="1246334"/>
                  </a:cubicBezTo>
                  <a:cubicBezTo>
                    <a:pt x="-26514" y="950520"/>
                    <a:pt x="22390" y="876684"/>
                    <a:pt x="0" y="6629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374499" y="2190574"/>
                <a:ext cx="14205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dirty="0" err="1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Gợi</a:t>
                </a:r>
                <a:r>
                  <a:rPr lang="en-GB" sz="4800" dirty="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 ý</a:t>
                </a:r>
                <a:endParaRPr lang="vi-VN" sz="48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1893736" y="2165306"/>
              <a:ext cx="10022420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Xác định nhân vật sẽ giới thiệu: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 vật em định giới thiệu là ai?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Đó là nhân vật trong tác phẩm (câu chuyện hoặc bộ phim, vở kịch) nào?</a:t>
              </a:r>
            </a:p>
            <a:p>
              <a:r>
                <a:rPr lang="vi-VN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Sử dụng sơ đồ tư duy để tìm ý: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Viết ra các từ nêu đặc điểm nổi bật về ngoại hình, hoạt động, tính cách của nhân vật và tình cảm của em đối với nhân vật đó (từ </a:t>
              </a:r>
              <a:r>
                <a:rPr lang="vi-VN" sz="2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khoá</a:t>
              </a:r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Bỏ bớt những từ không phù hợp hoặc không cần thiết.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Nối các từ </a:t>
              </a:r>
              <a:r>
                <a:rPr lang="vi-VN" sz="2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khoá</a:t>
              </a:r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có quan hệ với nhau thành nhóm.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510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Times New Roman</vt:lpstr>
      <vt:lpstr>Aptos Display</vt:lpstr>
      <vt:lpstr>Aptos</vt:lpstr>
      <vt:lpstr>#9Slide05 Lobster</vt:lpstr>
      <vt:lpstr>SVN-Whimsy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AA</cp:lastModifiedBy>
  <cp:revision>4</cp:revision>
  <dcterms:created xsi:type="dcterms:W3CDTF">2024-08-07T12:55:24Z</dcterms:created>
  <dcterms:modified xsi:type="dcterms:W3CDTF">2024-09-13T01:05:00Z</dcterms:modified>
</cp:coreProperties>
</file>