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9" r:id="rId7"/>
    <p:sldId id="260" r:id="rId8"/>
    <p:sldId id="261" r:id="rId9"/>
    <p:sldId id="268" r:id="rId10"/>
    <p:sldId id="263" r:id="rId11"/>
    <p:sldId id="265" r:id="rId12"/>
    <p:sldId id="262" r:id="rId13"/>
    <p:sldId id="266"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56"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91E62D-B8C8-4098-AEE4-B227A35CEA83}"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25032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1E62D-B8C8-4098-AEE4-B227A35CEA83}"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28516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1E62D-B8C8-4098-AEE4-B227A35CEA83}"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198971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1E62D-B8C8-4098-AEE4-B227A35CEA83}"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60918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91E62D-B8C8-4098-AEE4-B227A35CEA83}"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71978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91E62D-B8C8-4098-AEE4-B227A35CEA83}"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9838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91E62D-B8C8-4098-AEE4-B227A35CEA83}" type="datetimeFigureOut">
              <a:rPr lang="en-US" smtClean="0"/>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30943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91E62D-B8C8-4098-AEE4-B227A35CEA83}" type="datetimeFigureOut">
              <a:rPr lang="en-US" smtClean="0"/>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72739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1E62D-B8C8-4098-AEE4-B227A35CEA83}" type="datetimeFigureOut">
              <a:rPr lang="en-US" smtClean="0"/>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7672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1E62D-B8C8-4098-AEE4-B227A35CEA83}"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84145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1E62D-B8C8-4098-AEE4-B227A35CEA83}"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401208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1E62D-B8C8-4098-AEE4-B227A35CEA83}" type="datetimeFigureOut">
              <a:rPr lang="en-US" smtClean="0"/>
              <a:t>3/17/2025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2218D-91C5-40EB-80C6-81EB67F4C278}" type="slidenum">
              <a:rPr lang="en-US" smtClean="0"/>
              <a:t>‹#›</a:t>
            </a:fld>
            <a:endParaRPr lang="en-US"/>
          </a:p>
        </p:txBody>
      </p:sp>
    </p:spTree>
    <p:extLst>
      <p:ext uri="{BB962C8B-B14F-4D97-AF65-F5344CB8AC3E}">
        <p14:creationId xmlns:p14="http://schemas.microsoft.com/office/powerpoint/2010/main" val="59117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449504"/>
            <a:ext cx="8280920" cy="1569660"/>
          </a:xfrm>
          <a:prstGeom prst="rect">
            <a:avLst/>
          </a:prstGeom>
        </p:spPr>
        <p:txBody>
          <a:bodyPr wrap="square">
            <a:spAutoFit/>
          </a:bodyPr>
          <a:lstStyle/>
          <a:p>
            <a:pPr algn="ct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CHÀO MỪNG </a:t>
            </a: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CÁC EM ĐẾN VỚI TIẾT HỌC</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267744" y="2564904"/>
            <a:ext cx="4005840" cy="707886"/>
          </a:xfrm>
          <a:prstGeom prst="rect">
            <a:avLst/>
          </a:prstGeom>
        </p:spPr>
        <p:txBody>
          <a:bodyPr wrap="none">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MĨ THUẬT – LỚP 2</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53291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2555776" y="1844824"/>
            <a:ext cx="3690434" cy="769441"/>
          </a:xfrm>
          <a:prstGeom prst="rect">
            <a:avLst/>
          </a:prstGeom>
        </p:spPr>
        <p:txBody>
          <a:bodyPr wrap="none">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THỰC HÀNH</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907704" y="2831345"/>
            <a:ext cx="6192688" cy="1938992"/>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Vẽ</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tắc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kè</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hoa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yêu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thích</a:t>
            </a:r>
            <a:endParaRPr lang="en-US" sz="4000" b="1" dirty="0" smtClean="0">
              <a:latin typeface="Times New Roman" panose="02020603050405020304" pitchFamily="18" charset="0"/>
              <a:cs typeface="Times New Roman" panose="02020603050405020304" pitchFamily="18" charset="0"/>
            </a:endParaRPr>
          </a:p>
          <a:p>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Vẽ</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màu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sinh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động</a:t>
            </a:r>
            <a:endParaRPr lang="en-US" sz="4000" b="1" dirty="0" smtClean="0">
              <a:latin typeface="Times New Roman" panose="02020603050405020304" pitchFamily="18" charset="0"/>
              <a:cs typeface="Times New Roman" panose="02020603050405020304" pitchFamily="18" charset="0"/>
            </a:endParaRPr>
          </a:p>
          <a:p>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Vẽ</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trên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giấy</a:t>
            </a:r>
            <a:r>
              <a:rPr lang="en-US" sz="4000" b="1" dirty="0" smtClean="0">
                <a:latin typeface="Times New Roman" panose="02020603050405020304" pitchFamily="18" charset="0"/>
                <a:cs typeface="Times New Roman" panose="02020603050405020304" pitchFamily="18" charset="0"/>
              </a:rPr>
              <a:t> a4</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59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5" name="Rectangle 4"/>
          <p:cNvSpPr/>
          <p:nvPr/>
        </p:nvSpPr>
        <p:spPr>
          <a:xfrm>
            <a:off x="395536" y="764704"/>
            <a:ext cx="8272201"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TRƯNG BÀY SẢN PHẨM VÀ CHIA SẺ</a:t>
            </a:r>
            <a:endParaRPr lang="en-US" sz="3600" dirty="0"/>
          </a:p>
        </p:txBody>
      </p:sp>
    </p:spTree>
    <p:extLst>
      <p:ext uri="{BB962C8B-B14F-4D97-AF65-F5344CB8AC3E}">
        <p14:creationId xmlns:p14="http://schemas.microsoft.com/office/powerpoint/2010/main" val="124410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91440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TẠO BỨC TRANH TẮC KÈ HOA TRONG RỪNG CÂY</a:t>
            </a:r>
            <a:endParaRPr lang="en-US"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06489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4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additive="base">
                                        <p:cTn id="14" dur="500" fill="hold"/>
                                        <p:tgtEl>
                                          <p:spTgt spid="6146"/>
                                        </p:tgtEl>
                                        <p:attrNameLst>
                                          <p:attrName>ppt_x</p:attrName>
                                        </p:attrNameLst>
                                      </p:cBhvr>
                                      <p:tavLst>
                                        <p:tav tm="0">
                                          <p:val>
                                            <p:strVal val="#ppt_x"/>
                                          </p:val>
                                        </p:tav>
                                        <p:tav tm="100000">
                                          <p:val>
                                            <p:strVal val="#ppt_x"/>
                                          </p:val>
                                        </p:tav>
                                      </p:tavLst>
                                    </p:anim>
                                    <p:anim calcmode="lin" valueType="num">
                                      <p:cBhvr additive="base">
                                        <p:cTn id="15"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71800" y="836712"/>
            <a:ext cx="2593980" cy="830997"/>
          </a:xfrm>
          <a:prstGeom prst="rect">
            <a:avLst/>
          </a:prstGeom>
        </p:spPr>
        <p:txBody>
          <a:bodyPr wrap="none">
            <a:spAutoFit/>
          </a:bodyPr>
          <a:lstStyle/>
          <a:p>
            <a:r>
              <a:rPr lang="en-US" sz="4800" b="1" dirty="0" smtClean="0">
                <a:latin typeface="Times New Roman" panose="02020603050405020304" pitchFamily="18" charset="0"/>
                <a:cs typeface="Times New Roman" panose="02020603050405020304" pitchFamily="18" charset="0"/>
              </a:rPr>
              <a:t>DẶN DÒ</a:t>
            </a:r>
            <a:endParaRPr lang="en-US" sz="4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619672" y="2348880"/>
            <a:ext cx="6120680" cy="1938992"/>
          </a:xfrm>
          <a:prstGeom prst="rect">
            <a:avLst/>
          </a:prstGeom>
        </p:spPr>
        <p:txBody>
          <a:bodyPr wrap="square">
            <a:spAutoFit/>
          </a:bodyPr>
          <a:lstStyle/>
          <a:p>
            <a:r>
              <a:rPr lang="vi-VN" dirty="0"/>
              <a:t> </a:t>
            </a:r>
            <a:r>
              <a:rPr lang="en-US" sz="4000" b="1" dirty="0" err="1" smtClean="0">
                <a:latin typeface="Times New Roman" panose="02020603050405020304" pitchFamily="18" charset="0"/>
                <a:cs typeface="Times New Roman" panose="02020603050405020304" pitchFamily="18" charset="0"/>
              </a:rPr>
              <a:t>Hoàn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thành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tiếp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bài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vẽ</a:t>
            </a:r>
            <a:r>
              <a:rPr lang="en-US" sz="4000" b="1" dirty="0" smtClean="0">
                <a:latin typeface="Times New Roman" panose="02020603050405020304" pitchFamily="18" charset="0"/>
                <a:cs typeface="Times New Roman" panose="02020603050405020304" pitchFamily="18" charset="0"/>
              </a:rPr>
              <a:t> </a:t>
            </a:r>
          </a:p>
          <a:p>
            <a:r>
              <a:rPr lang="en-US" sz="4000" b="1" dirty="0" err="1" smtClean="0">
                <a:latin typeface="Times New Roman" panose="02020603050405020304" pitchFamily="18" charset="0"/>
                <a:cs typeface="Times New Roman" panose="02020603050405020304" pitchFamily="18" charset="0"/>
              </a:rPr>
              <a:t>Chuẩn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bị</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đồ</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dùng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bài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học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sau</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87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340768"/>
            <a:ext cx="9298058" cy="2462213"/>
          </a:xfrm>
          <a:prstGeom prst="rect">
            <a:avLst/>
          </a:prstGeom>
          <a:noFill/>
        </p:spPr>
        <p:txBody>
          <a:bodyPr wrap="none" rtlCol="0">
            <a:spAutoFit/>
          </a:bodyPr>
          <a:lstStyle/>
          <a:p>
            <a:r>
              <a:rPr lang="en-US" sz="4400" b="1" dirty="0" smtClean="0">
                <a:solidFill>
                  <a:srgbClr val="FFC000"/>
                </a:solidFill>
                <a:latin typeface="Times New Roman" panose="02020603050405020304" pitchFamily="18" charset="0"/>
                <a:cs typeface="Times New Roman" panose="02020603050405020304" pitchFamily="18" charset="0"/>
              </a:rPr>
              <a:t>BÀI HỌC ĐẾN ĐÂY LÀ KẾT THÚC</a:t>
            </a:r>
          </a:p>
          <a:p>
            <a:r>
              <a:rPr lang="en-US" sz="4400" b="1" dirty="0" smtClean="0">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                    </a:t>
            </a:r>
            <a:r>
              <a:rPr lang="en-US" sz="6600" b="1" dirty="0" smtClean="0">
                <a:solidFill>
                  <a:srgbClr val="FFC000"/>
                </a:solidFill>
                <a:latin typeface="Times New Roman" panose="02020603050405020304" pitchFamily="18" charset="0"/>
                <a:cs typeface="Times New Roman" panose="02020603050405020304" pitchFamily="18" charset="0"/>
              </a:rPr>
              <a:t>THANKS!</a:t>
            </a:r>
            <a:endParaRPr lang="en-US" sz="66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46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KIỂM TRA ĐỒ DÙNG HỌC TẬP</a:t>
            </a:r>
            <a:br>
              <a:rPr lang="en-US" b="1" dirty="0" smtClean="0">
                <a:solidFill>
                  <a:srgbClr val="FF0000"/>
                </a:solidFill>
                <a:latin typeface="Times New Roman" panose="02020603050405020304" pitchFamily="18" charset="0"/>
                <a:cs typeface="Times New Roman" panose="02020603050405020304" pitchFamily="18" charset="0"/>
              </a:rPr>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7992888" cy="4896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3098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467544" y="1268760"/>
            <a:ext cx="8563883" cy="2554545"/>
          </a:xfrm>
          <a:prstGeom prst="rect">
            <a:avLst/>
          </a:prstGeom>
        </p:spPr>
        <p:txBody>
          <a:bodyPr wrap="non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                  MĨ THUẬT</a:t>
            </a:r>
          </a:p>
          <a:p>
            <a:endParaRPr lang="en-US" sz="4000" b="1" dirty="0" smtClean="0">
              <a:solidFill>
                <a:srgbClr val="FF0000"/>
              </a:solidFill>
              <a:latin typeface="Times New Roman" panose="02020603050405020304" pitchFamily="18" charset="0"/>
              <a:cs typeface="Times New Roman" panose="02020603050405020304" pitchFamily="18" charset="0"/>
            </a:endParaRPr>
          </a:p>
          <a:p>
            <a:r>
              <a:rPr lang="en-US" sz="4000" b="1" dirty="0" smtClean="0">
                <a:solidFill>
                  <a:schemeClr val="tx2">
                    <a:lumMod val="60000"/>
                    <a:lumOff val="40000"/>
                  </a:schemeClr>
                </a:solidFill>
                <a:latin typeface="Times New Roman" panose="02020603050405020304" pitchFamily="18" charset="0"/>
                <a:cs typeface="Times New Roman" panose="02020603050405020304" pitchFamily="18" charset="0"/>
              </a:rPr>
              <a:t>CHỦ ĐỀ 4: KHU RỪNG NHIỆT ĐỚI</a:t>
            </a:r>
          </a:p>
          <a:p>
            <a:r>
              <a:rPr lang="en-US" sz="40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BÀI 3: TẮC KÈ HOA</a:t>
            </a:r>
            <a:endParaRPr lang="en-US" sz="3600" dirty="0"/>
          </a:p>
        </p:txBody>
      </p:sp>
    </p:spTree>
    <p:extLst>
      <p:ext uri="{BB962C8B-B14F-4D97-AF65-F5344CB8AC3E}">
        <p14:creationId xmlns:p14="http://schemas.microsoft.com/office/powerpoint/2010/main" val="358880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686800" cy="1143000"/>
          </a:xfrm>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NHẬN BIẾT ĐẶC ĐIỂM CỦA TẮC KÈ HOA</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8024" y="844279"/>
            <a:ext cx="4059675" cy="2224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403244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140968"/>
            <a:ext cx="7432068" cy="247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5639682"/>
            <a:ext cx="6348148"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Tăc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kè</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maù</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sắc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ntn</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78604" y="6169407"/>
            <a:ext cx="6388287"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tắc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kè</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biệt</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59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barn(inVertical)">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arn(inVertical)">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463"/>
            <a:ext cx="8229600" cy="1143000"/>
          </a:xfrm>
        </p:spPr>
        <p:txBody>
          <a:bodyPr>
            <a:norm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CẤU TẠO TẮC KÈ HOA</a:t>
            </a:r>
            <a:endParaRPr lang="en-US" sz="36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2060847"/>
            <a:ext cx="5112567" cy="3168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a:xfrm flipV="1">
            <a:off x="6084168" y="1700808"/>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20272" y="1412776"/>
            <a:ext cx="561372" cy="369332"/>
          </a:xfrm>
          <a:prstGeom prst="rect">
            <a:avLst/>
          </a:prstGeom>
          <a:noFill/>
        </p:spPr>
        <p:txBody>
          <a:bodyPr wrap="none" rtlCol="0">
            <a:spAutoFit/>
          </a:bodyPr>
          <a:lstStyle/>
          <a:p>
            <a:r>
              <a:rPr lang="en-US" dirty="0" err="1" smtClean="0"/>
              <a:t>Đầu</a:t>
            </a:r>
            <a:endParaRPr lang="en-US" dirty="0"/>
          </a:p>
        </p:txBody>
      </p:sp>
      <p:cxnSp>
        <p:nvCxnSpPr>
          <p:cNvPr id="12" name="Straight Arrow Connector 11"/>
          <p:cNvCxnSpPr/>
          <p:nvPr/>
        </p:nvCxnSpPr>
        <p:spPr>
          <a:xfrm flipH="1">
            <a:off x="1187624" y="4509120"/>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560" y="5877272"/>
            <a:ext cx="625492" cy="369332"/>
          </a:xfrm>
          <a:prstGeom prst="rect">
            <a:avLst/>
          </a:prstGeom>
          <a:noFill/>
        </p:spPr>
        <p:txBody>
          <a:bodyPr wrap="none" rtlCol="0">
            <a:spAutoFit/>
          </a:bodyPr>
          <a:lstStyle/>
          <a:p>
            <a:r>
              <a:rPr lang="en-US" dirty="0" err="1" smtClean="0"/>
              <a:t>Đuôi</a:t>
            </a:r>
            <a:endParaRPr lang="en-US" dirty="0"/>
          </a:p>
        </p:txBody>
      </p:sp>
      <p:cxnSp>
        <p:nvCxnSpPr>
          <p:cNvPr id="16" name="Straight Arrow Connector 15"/>
          <p:cNvCxnSpPr/>
          <p:nvPr/>
        </p:nvCxnSpPr>
        <p:spPr>
          <a:xfrm>
            <a:off x="4932040" y="364502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32040" y="3645024"/>
            <a:ext cx="1440160"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80212" y="5877272"/>
            <a:ext cx="1101432" cy="369332"/>
          </a:xfrm>
          <a:prstGeom prst="rect">
            <a:avLst/>
          </a:prstGeom>
          <a:noFill/>
        </p:spPr>
        <p:txBody>
          <a:bodyPr wrap="square" rtlCol="0">
            <a:spAutoFit/>
          </a:bodyPr>
          <a:lstStyle/>
          <a:p>
            <a:r>
              <a:rPr lang="en-US" dirty="0" err="1" smtClean="0"/>
              <a:t>Chân</a:t>
            </a:r>
            <a:endParaRPr lang="en-US" dirty="0"/>
          </a:p>
        </p:txBody>
      </p:sp>
      <p:cxnSp>
        <p:nvCxnSpPr>
          <p:cNvPr id="22" name="Straight Arrow Connector 21"/>
          <p:cNvCxnSpPr/>
          <p:nvPr/>
        </p:nvCxnSpPr>
        <p:spPr>
          <a:xfrm>
            <a:off x="1907704" y="1782108"/>
            <a:ext cx="1296144" cy="740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87624" y="1597442"/>
            <a:ext cx="651140" cy="369332"/>
          </a:xfrm>
          <a:prstGeom prst="rect">
            <a:avLst/>
          </a:prstGeom>
          <a:noFill/>
        </p:spPr>
        <p:txBody>
          <a:bodyPr wrap="none" rtlCol="0">
            <a:spAutoFit/>
          </a:bodyPr>
          <a:lstStyle/>
          <a:p>
            <a:r>
              <a:rPr lang="en-US" dirty="0" err="1" smtClean="0"/>
              <a:t>Thân</a:t>
            </a:r>
            <a:endParaRPr lang="en-US" dirty="0"/>
          </a:p>
        </p:txBody>
      </p:sp>
      <p:cxnSp>
        <p:nvCxnSpPr>
          <p:cNvPr id="27" name="Straight Arrow Connector 26"/>
          <p:cNvCxnSpPr/>
          <p:nvPr/>
        </p:nvCxnSpPr>
        <p:spPr>
          <a:xfrm>
            <a:off x="6876256" y="2780928"/>
            <a:ext cx="705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00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5" name="Rectangle 4"/>
          <p:cNvSpPr/>
          <p:nvPr/>
        </p:nvSpPr>
        <p:spPr>
          <a:xfrm>
            <a:off x="434543" y="836712"/>
            <a:ext cx="8424936" cy="4216539"/>
          </a:xfrm>
          <a:prstGeom prst="rect">
            <a:avLst/>
          </a:prstGeom>
        </p:spPr>
        <p:txBody>
          <a:bodyPr wrap="square">
            <a:spAutoFit/>
          </a:bodyPr>
          <a:lstStyle/>
          <a:p>
            <a:r>
              <a:rPr lang="en-US" sz="2800" b="1" i="1" dirty="0" smtClean="0">
                <a:latin typeface="Times New Roman" panose="02020603050405020304" pitchFamily="18" charset="0"/>
                <a:cs typeface="Times New Roman" panose="02020603050405020304" pitchFamily="18" charset="0"/>
              </a:rPr>
              <a:t>                         </a:t>
            </a:r>
            <a:r>
              <a:rPr lang="en-US" sz="4400" b="1" i="1" dirty="0" smtClean="0">
                <a:latin typeface="Times New Roman" panose="02020603050405020304" pitchFamily="18" charset="0"/>
                <a:cs typeface="Times New Roman" panose="02020603050405020304" pitchFamily="18" charset="0"/>
              </a:rPr>
              <a:t>KÊT LUẬN</a:t>
            </a:r>
          </a:p>
          <a:p>
            <a:endParaRPr lang="en-US" sz="2800" b="1" i="1" dirty="0" smtClean="0">
              <a:latin typeface="Times New Roman" panose="02020603050405020304" pitchFamily="18" charset="0"/>
              <a:cs typeface="Times New Roman" panose="02020603050405020304" pitchFamily="18" charset="0"/>
            </a:endParaRPr>
          </a:p>
          <a:p>
            <a:r>
              <a:rPr lang="en-US" sz="2800" b="1" i="1" dirty="0" smtClean="0">
                <a:latin typeface="Times New Roman" panose="02020603050405020304" pitchFamily="18" charset="0"/>
                <a:cs typeface="Times New Roman" panose="02020603050405020304" pitchFamily="18" charset="0"/>
              </a:rPr>
              <a:t>- T</a:t>
            </a:r>
            <a:r>
              <a:rPr lang="vi-VN" sz="2800" b="1" i="1" dirty="0" smtClean="0">
                <a:latin typeface="Times New Roman" panose="02020603050405020304" pitchFamily="18" charset="0"/>
                <a:cs typeface="Times New Roman" panose="02020603050405020304" pitchFamily="18" charset="0"/>
              </a:rPr>
              <a:t>ắc </a:t>
            </a:r>
            <a:r>
              <a:rPr lang="vi-VN" sz="2800" b="1" i="1" dirty="0">
                <a:latin typeface="Times New Roman" panose="02020603050405020304" pitchFamily="18" charset="0"/>
                <a:cs typeface="Times New Roman" panose="02020603050405020304" pitchFamily="18" charset="0"/>
              </a:rPr>
              <a:t>kè là loài bò sát có khả năng đổi màu rất tài tình, khiến nhiều người cảm thấy thích thú. Chúng đã dùng khả năng này để ngụy trang cho mình nhằm tránh thoát khỏi móng vuốt của kẻ </a:t>
            </a:r>
            <a:r>
              <a:rPr lang="vi-VN" sz="2800" b="1" i="1" dirty="0" smtClean="0">
                <a:latin typeface="Times New Roman" panose="02020603050405020304" pitchFamily="18" charset="0"/>
                <a:cs typeface="Times New Roman" panose="02020603050405020304" pitchFamily="18" charset="0"/>
              </a:rPr>
              <a:t>thù</a:t>
            </a:r>
            <a:r>
              <a:rPr lang="en-US" sz="2800" b="1" i="1" dirty="0" smtClean="0">
                <a:latin typeface="Times New Roman" panose="02020603050405020304" pitchFamily="18" charset="0"/>
                <a:cs typeface="Times New Roman" panose="02020603050405020304" pitchFamily="18" charset="0"/>
              </a:rPr>
              <a:t>.</a:t>
            </a:r>
          </a:p>
          <a:p>
            <a:r>
              <a:rPr lang="en-US" sz="2800" dirty="0" smtClean="0"/>
              <a:t>-</a:t>
            </a:r>
            <a:r>
              <a:rPr lang="vi-VN" sz="2800" dirty="0"/>
              <a:t> </a:t>
            </a:r>
            <a:r>
              <a:rPr lang="vi-VN" sz="2800" b="1" i="1" dirty="0">
                <a:latin typeface="+mj-lt"/>
              </a:rPr>
              <a:t>Cơ thể tắc kè có cấu tạo hoàn chỉnh với cái đầu dẹt, có hình tam giác nhọn hướng về phía mõm và được bao phủ bởi một lớp vảy nhỏ, dạng hạt, xếp xen kẽ.</a:t>
            </a:r>
            <a:endParaRPr lang="en-US" sz="2800" b="1" i="1" dirty="0">
              <a:latin typeface="+mj-lt"/>
              <a:cs typeface="Times New Roman" panose="02020603050405020304" pitchFamily="18" charset="0"/>
            </a:endParaRPr>
          </a:p>
        </p:txBody>
      </p:sp>
    </p:spTree>
    <p:extLst>
      <p:ext uri="{BB962C8B-B14F-4D97-AF65-F5344CB8AC3E}">
        <p14:creationId xmlns:p14="http://schemas.microsoft.com/office/powerpoint/2010/main" val="3422984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50" y="-243408"/>
            <a:ext cx="8229600" cy="1143000"/>
          </a:xfrm>
        </p:spPr>
        <p:txBody>
          <a:bodyPr>
            <a:norm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CÁCH VẼ TẮC KÈ HOA</a:t>
            </a:r>
            <a:endParaRPr lang="en-US" sz="3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0800" y="1323262"/>
            <a:ext cx="3743325" cy="204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71" y="3919589"/>
            <a:ext cx="37338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948796"/>
            <a:ext cx="3528392" cy="228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71" y="1344222"/>
            <a:ext cx="3511481" cy="202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9643" y="636336"/>
            <a:ext cx="6660798" cy="707886"/>
          </a:xfrm>
          <a:prstGeom prst="rect">
            <a:avLst/>
          </a:prstGeom>
          <a:noFill/>
        </p:spPr>
        <p:txBody>
          <a:bodyPr wrap="none" rtlCol="0">
            <a:spAutoFit/>
          </a:bodyPr>
          <a:lstStyle/>
          <a:p>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Nêu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bước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vẽ</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tắc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kè</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hoa</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282691" y="3367401"/>
            <a:ext cx="3677802"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B1: </a:t>
            </a:r>
            <a:r>
              <a:rPr lang="en-US" sz="2000" b="1" dirty="0" err="1" smtClean="0">
                <a:latin typeface="Times New Roman" panose="02020603050405020304" pitchFamily="18" charset="0"/>
                <a:cs typeface="Times New Roman" panose="02020603050405020304" pitchFamily="18" charset="0"/>
              </a:rPr>
              <a:t>Vẽ</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tắc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kè</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hoa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bằng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nét</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35037" y="6224639"/>
            <a:ext cx="4302973"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B2:Trang </a:t>
            </a:r>
            <a:r>
              <a:rPr lang="en-US" sz="2000" b="1" dirty="0" err="1" smtClean="0">
                <a:latin typeface="Times New Roman" panose="02020603050405020304" pitchFamily="18" charset="0"/>
                <a:cs typeface="Times New Roman" panose="02020603050405020304" pitchFamily="18" charset="0"/>
              </a:rPr>
              <a:t>trí</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tắc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kè</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hoa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bằng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nét,màu</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99992" y="6273283"/>
            <a:ext cx="4844788"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B3: </a:t>
            </a:r>
            <a:r>
              <a:rPr lang="en-US" sz="2000" b="1" dirty="0" err="1" smtClean="0">
                <a:latin typeface="Times New Roman" panose="02020603050405020304" pitchFamily="18" charset="0"/>
                <a:cs typeface="Times New Roman" panose="02020603050405020304" pitchFamily="18" charset="0"/>
              </a:rPr>
              <a:t>Vẽ</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màu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tắc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kè</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hoa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thêm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sinh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động</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45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barn(inVertical)">
                                      <p:cBhvr>
                                        <p:cTn id="19" dur="500"/>
                                        <p:tgtEl>
                                          <p:spTgt spid="410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arn(inVertical)">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barn(inVertical)">
                                      <p:cBhvr>
                                        <p:cTn id="34" dur="5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100"/>
                                        </p:tgtEl>
                                        <p:attrNameLst>
                                          <p:attrName>style.visibility</p:attrName>
                                        </p:attrNameLst>
                                      </p:cBhvr>
                                      <p:to>
                                        <p:strVal val="visible"/>
                                      </p:to>
                                    </p:set>
                                    <p:animEffect transition="in" filter="fade">
                                      <p:cBhvr>
                                        <p:cTn id="44" dur="1000"/>
                                        <p:tgtEl>
                                          <p:spTgt spid="4100"/>
                                        </p:tgtEl>
                                      </p:cBhvr>
                                    </p:animEffect>
                                    <p:anim calcmode="lin" valueType="num">
                                      <p:cBhvr>
                                        <p:cTn id="45" dur="1000" fill="hold"/>
                                        <p:tgtEl>
                                          <p:spTgt spid="4100"/>
                                        </p:tgtEl>
                                        <p:attrNameLst>
                                          <p:attrName>ppt_x</p:attrName>
                                        </p:attrNameLst>
                                      </p:cBhvr>
                                      <p:tavLst>
                                        <p:tav tm="0">
                                          <p:val>
                                            <p:strVal val="#ppt_x"/>
                                          </p:val>
                                        </p:tav>
                                        <p:tav tm="100000">
                                          <p:val>
                                            <p:strVal val="#ppt_x"/>
                                          </p:val>
                                        </p:tav>
                                      </p:tavLst>
                                    </p:anim>
                                    <p:anim calcmode="lin" valueType="num">
                                      <p:cBhvr>
                                        <p:cTn id="4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BÀI THAM KHẢO</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565" y="1437592"/>
            <a:ext cx="3810000" cy="206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228996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365" y="3550722"/>
            <a:ext cx="360040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437" y="1460076"/>
            <a:ext cx="2190750" cy="439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barn(inVertical)">
                                      <p:cBhvr>
                                        <p:cTn id="17" dur="5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barn(inVertical)">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barn(inVertical)">
                                      <p:cBhvr>
                                        <p:cTn id="2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BÀI THAM KHẢO</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8184" y="1340385"/>
            <a:ext cx="2448272"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12776"/>
            <a:ext cx="284797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6" y="1412776"/>
            <a:ext cx="307352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365104"/>
            <a:ext cx="273630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88" y="4221088"/>
            <a:ext cx="3044851"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4992" y="4296219"/>
            <a:ext cx="286474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71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barn(inVertical)">
                                      <p:cBhvr>
                                        <p:cTn id="14" dur="500"/>
                                        <p:tgtEl>
                                          <p:spTgt spid="102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Effect transition="in" filter="wipe(down)">
                                      <p:cBhvr>
                                        <p:cTn id="19" dur="500"/>
                                        <p:tgtEl>
                                          <p:spTgt spid="102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42"/>
                                        </p:tgtEl>
                                        <p:attrNameLst>
                                          <p:attrName>style.visibility</p:attrName>
                                        </p:attrNameLst>
                                      </p:cBhvr>
                                      <p:to>
                                        <p:strVal val="visible"/>
                                      </p:to>
                                    </p:set>
                                    <p:animEffect transition="in" filter="barn(inVertical)">
                                      <p:cBhvr>
                                        <p:cTn id="24" dur="500"/>
                                        <p:tgtEl>
                                          <p:spTgt spid="102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47"/>
                                        </p:tgtEl>
                                        <p:attrNameLst>
                                          <p:attrName>style.visibility</p:attrName>
                                        </p:attrNameLst>
                                      </p:cBhvr>
                                      <p:to>
                                        <p:strVal val="visible"/>
                                      </p:to>
                                    </p:set>
                                    <p:animEffect transition="in" filter="wipe(down)">
                                      <p:cBhvr>
                                        <p:cTn id="29" dur="500"/>
                                        <p:tgtEl>
                                          <p:spTgt spid="1024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500"/>
                                        <p:tgtEl>
                                          <p:spTgt spid="1024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246"/>
                                        </p:tgtEl>
                                        <p:attrNameLst>
                                          <p:attrName>style.visibility</p:attrName>
                                        </p:attrNameLst>
                                      </p:cBhvr>
                                      <p:to>
                                        <p:strVal val="visible"/>
                                      </p:to>
                                    </p:set>
                                    <p:animEffect transition="in" filter="barn(inVertical)">
                                      <p:cBhvr>
                                        <p:cTn id="39"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223</Words>
  <Application>Microsoft Office PowerPoint</Application>
  <PresentationFormat>On-screen Show (4:3)</PresentationFormat>
  <Paragraphs>38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KIỂM TRA ĐỒ DÙNG HỌC TẬP </vt:lpstr>
      <vt:lpstr>PowerPoint Presentation</vt:lpstr>
      <vt:lpstr>NHẬN BIẾT ĐẶC ĐIỂM CỦA TẮC KÈ HOA</vt:lpstr>
      <vt:lpstr>CẤU TẠO TẮC KÈ HOA</vt:lpstr>
      <vt:lpstr>PowerPoint Presentation</vt:lpstr>
      <vt:lpstr>CÁCH VẼ TẮC KÈ HOA</vt:lpstr>
      <vt:lpstr>BÀI THAM KHẢO</vt:lpstr>
      <vt:lpstr>BÀI THAM KHẢO</vt:lpstr>
      <vt:lpstr>PowerPoint Presentation</vt:lpstr>
      <vt:lpstr>PowerPoint Presentation</vt:lpstr>
      <vt:lpstr>TẠO BỨC TRANH TẮC KÈ HOA TRONG RỪNG CÂY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21AK22.COM</dc:creator>
  <cp:lastModifiedBy>Windows 10</cp:lastModifiedBy>
  <cp:revision>21</cp:revision>
  <dcterms:created xsi:type="dcterms:W3CDTF">2021-07-23T15:11:22Z</dcterms:created>
  <dcterms:modified xsi:type="dcterms:W3CDTF">2025-03-17T14:02:08Z</dcterms:modified>
</cp:coreProperties>
</file>