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369" r:id="rId4"/>
    <p:sldId id="370" r:id="rId5"/>
    <p:sldId id="380" r:id="rId6"/>
    <p:sldId id="381" r:id="rId7"/>
    <p:sldId id="316" r:id="rId8"/>
    <p:sldId id="386" r:id="rId9"/>
    <p:sldId id="375" r:id="rId10"/>
    <p:sldId id="377" r:id="rId11"/>
    <p:sldId id="378" r:id="rId12"/>
    <p:sldId id="379" r:id="rId13"/>
    <p:sldId id="360" r:id="rId14"/>
    <p:sldId id="361" r:id="rId15"/>
    <p:sldId id="354" r:id="rId16"/>
    <p:sldId id="35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3333CC"/>
    <a:srgbClr val="D5E1EF"/>
    <a:srgbClr val="66FFFF"/>
    <a:srgbClr val="FFFF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>
      <p:cViewPr varScale="1">
        <p:scale>
          <a:sx n="90" d="100"/>
          <a:sy n="90" d="100"/>
        </p:scale>
        <p:origin x="126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E47D5-ECC5-4515-8866-AFA40A68BE61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1E2D7-A4E5-4896-B5EA-85A89FAC85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5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E1E2D7-A4E5-4896-B5EA-85A89FAC85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81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1E2D7-A4E5-4896-B5EA-85A89FAC85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7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A3FD3-DE2A-445C-B73D-6C4BC5603C2C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32DB0-33C2-4D07-AFE5-EBACD59A9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file:///D:\MUSIC\CHILDREN%20SONGS\Santa-Clause-Is-Coming-To-Town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audio" Target="../media/media1.wma"/><Relationship Id="rId16" Type="http://schemas.openxmlformats.org/officeDocument/2006/relationships/image" Target="../media/image23.png"/><Relationship Id="rId1" Type="http://schemas.microsoft.com/office/2007/relationships/media" Target="../media/media1.wma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3825" y="-3755"/>
            <a:ext cx="9267825" cy="6858000"/>
          </a:xfrm>
          <a:prstGeom prst="rect">
            <a:avLst/>
          </a:prstGeom>
          <a:noFill/>
          <a:ln w="9525">
            <a:solidFill>
              <a:srgbClr val="CCFF33"/>
            </a:solidFill>
            <a:miter lim="800000"/>
            <a:headEnd/>
            <a:tailEnd/>
          </a:ln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5781675"/>
            <a:ext cx="9144000" cy="107632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6000">
              <a:solidFill>
                <a:srgbClr val="0000FF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5791200"/>
            <a:ext cx="914400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Bodoni MT Black" pitchFamily="18" charset="0"/>
              </a:rPr>
              <a:t>Teacher</a:t>
            </a:r>
            <a:r>
              <a:rPr lang="en-US" sz="3200" dirty="0">
                <a:solidFill>
                  <a:srgbClr val="0000FF"/>
                </a:solidFill>
                <a:latin typeface="Bodoni MT Black" pitchFamily="18" charset="0"/>
              </a:rPr>
              <a:t>: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</a:t>
            </a:r>
          </a:p>
          <a:p>
            <a:pPr algn="ctr">
              <a:spcBef>
                <a:spcPct val="50000"/>
              </a:spcBef>
            </a:pP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3078" name="Picture 15" descr="flora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1975" y="0"/>
            <a:ext cx="962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7" descr="flora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815181"/>
            <a:ext cx="962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9" descr="flora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0"/>
            <a:ext cx="962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21" descr="flora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6270" y="-108600"/>
            <a:ext cx="962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WordArt 22"/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91400" cy="3657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WELCOME TO  OUR CLASS</a:t>
            </a:r>
          </a:p>
        </p:txBody>
      </p:sp>
      <p:pic>
        <p:nvPicPr>
          <p:cNvPr id="13337" name="Santa-Clause-Is-Coming-To-Town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8392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26" descr="engel_3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4191000"/>
            <a:ext cx="1905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Text Box 27"/>
          <p:cNvSpPr txBox="1">
            <a:spLocks noChangeArrowheads="1"/>
          </p:cNvSpPr>
          <p:nvPr/>
        </p:nvSpPr>
        <p:spPr bwMode="auto">
          <a:xfrm>
            <a:off x="3657600" y="838200"/>
            <a:ext cx="158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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</a:t>
            </a:r>
            <a:endParaRPr lang="vi-VN" dirty="0">
              <a:sym typeface="Wingdings" pitchFamily="2" charset="2"/>
            </a:endParaRPr>
          </a:p>
        </p:txBody>
      </p:sp>
      <p:pic>
        <p:nvPicPr>
          <p:cNvPr id="3098" name="Picture 40" descr="flora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916" y="883730"/>
            <a:ext cx="962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" name="Picture 46" descr="flora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9" y="71871"/>
            <a:ext cx="962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Picture 47" descr="flora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2" y="404019"/>
            <a:ext cx="962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2" name="WordArt 60"/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91400" cy="3657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WELCOME TO OUR CLASS</a:t>
            </a:r>
          </a:p>
        </p:txBody>
      </p:sp>
      <p:sp>
        <p:nvSpPr>
          <p:cNvPr id="39" name="Text Box 56"/>
          <p:cNvSpPr txBox="1">
            <a:spLocks noChangeArrowheads="1"/>
          </p:cNvSpPr>
          <p:nvPr/>
        </p:nvSpPr>
        <p:spPr bwMode="auto">
          <a:xfrm>
            <a:off x="1143000" y="146844"/>
            <a:ext cx="7086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PHU GIAO EDUCATION AND TRAINING DEPARTMENT</a:t>
            </a:r>
            <a:endParaRPr lang="vi-VN" sz="2000" b="1" dirty="0">
              <a:solidFill>
                <a:srgbClr val="0000FF"/>
              </a:solidFill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AN THAI PRIMARY SCHOOL</a:t>
            </a:r>
          </a:p>
        </p:txBody>
      </p:sp>
    </p:spTree>
    <p:custDataLst>
      <p:tags r:id="rId1"/>
    </p:custData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DF7CEA7E-22D4-4E54-85D9-E1FE5858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64964"/>
            <a:ext cx="830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1. How many seasons are there in a year?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0C40955D-E744-4174-8820-29107038F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41" y="2707346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-&gt;There are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four seasons 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in a year.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F9B3C996-28F6-48AD-BDE1-D7199A486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41" y="3365718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2. What are they?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DFE5D23E-0978-42F8-9E70-DE7BA41CC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33" y="4015657"/>
            <a:ext cx="85682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-&gt;They are: Spring, summer, autumn (fall), winter.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B1866E8B-B5A2-4118-81BC-B4C41D5DB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11" y="3365718"/>
            <a:ext cx="832505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There are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four seasons 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in a year: spring, summer, autumn (fall), winter.</a:t>
            </a:r>
          </a:p>
          <a:p>
            <a:pPr>
              <a:spcBef>
                <a:spcPct val="50000"/>
              </a:spcBef>
            </a:pPr>
            <a:endParaRPr lang="en-US" sz="3200" b="1" dirty="0">
              <a:solidFill>
                <a:srgbClr val="0000CC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21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6" grpId="0"/>
      <p:bldP spid="6" grpId="1"/>
      <p:bldP spid="7" grpId="0"/>
      <p:bldP spid="7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B47E2C6B-6BB0-40C5-A2DF-1040F893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15340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3. What’s the weather like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in spring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434C67C2-7488-4CAD-8972-34B454052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065279"/>
            <a:ext cx="85682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-&gt;It’s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fine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and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warm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DA6DE249-D577-4512-843B-E29F157D0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49241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4. What’s the weather like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in summer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?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6E5C6BD9-C783-459A-9ACA-B0392CC67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33" y="3299180"/>
            <a:ext cx="85682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-&gt;It’s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sunny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and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hot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300DD6D5-9CFD-44AA-B2AE-DED01BDD7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08" y="3957586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5. What’s the weather like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in autumn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?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1D2BE490-4C5A-4DD8-B9C9-17FA748C3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07525"/>
            <a:ext cx="85682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-&gt;It’s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windy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and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cool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D28FB4BE-9308-4204-8C7E-0B383945C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41" y="5166086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6. What’s the weather like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in winter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?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19DDDF4-DCF8-4AC6-9CA0-DABE3B4DA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33" y="5816025"/>
            <a:ext cx="85682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-&gt;It’s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snowy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and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cold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3177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BD4F7721-BB98-47F3-8CCD-D6EA270D6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41" y="1143000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What’s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your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favorite season?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4E779CF6-1527-4CE5-A875-1E0163B81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33" y="1792939"/>
            <a:ext cx="85682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My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favorite season is </a:t>
            </a:r>
            <a:r>
              <a:rPr lang="en-US" sz="3200" b="1" u="sng" dirty="0">
                <a:solidFill>
                  <a:srgbClr val="0000CC"/>
                </a:solidFill>
                <a:latin typeface="Amasis MT Pro Black" panose="02040A04050005020304" pitchFamily="18" charset="0"/>
              </a:rPr>
              <a:t>spring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DBB8B65E-0A40-4962-BB49-99AFCDF60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7" y="2409011"/>
            <a:ext cx="85682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I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like </a:t>
            </a:r>
            <a:r>
              <a:rPr lang="en-US" sz="3200" b="1" u="sng" dirty="0">
                <a:solidFill>
                  <a:srgbClr val="0000CC"/>
                </a:solidFill>
                <a:latin typeface="Amasis MT Pro Black" panose="02040A04050005020304" pitchFamily="18" charset="0"/>
              </a:rPr>
              <a:t>spring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501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228208-11C4-4E11-B7F8-EE8C007D3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67" y="1297627"/>
            <a:ext cx="8001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  * </a:t>
            </a:r>
            <a:r>
              <a:rPr lang="en-US" sz="2400" b="1" dirty="0">
                <a:solidFill>
                  <a:srgbClr val="FF0000"/>
                </a:solidFill>
                <a:latin typeface="Amasis MT Pro Black" panose="02040A04050005020304" pitchFamily="18" charset="0"/>
                <a:cs typeface="Times New Roman" pitchFamily="18" charset="0"/>
              </a:rPr>
              <a:t>twelve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months (12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):</a:t>
            </a:r>
          </a:p>
          <a:p>
            <a:pPr marL="457200" indent="-457200" eaLnBrk="1" hangingPunct="1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January: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1	    - July: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7</a:t>
            </a:r>
          </a:p>
          <a:p>
            <a:pPr marL="457200" indent="-457200" eaLnBrk="1" hangingPunct="1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February: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2	    - August: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8</a:t>
            </a:r>
          </a:p>
          <a:p>
            <a:pPr marL="457200" indent="-457200" eaLnBrk="1" hangingPunct="1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March: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3	    - September: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9</a:t>
            </a:r>
          </a:p>
          <a:p>
            <a:pPr marL="457200" indent="-457200" eaLnBrk="1" hangingPunct="1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April: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4		    - October: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10</a:t>
            </a:r>
          </a:p>
          <a:p>
            <a:pPr marL="457200" indent="-457200" eaLnBrk="1" hangingPunct="1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May: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5		    - November: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11</a:t>
            </a:r>
          </a:p>
          <a:p>
            <a:pPr marL="457200" indent="-457200" eaLnBrk="1" hangingPunct="1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June: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6		    - December: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12</a:t>
            </a:r>
            <a:endParaRPr lang="vi-VN" sz="2400" b="1" dirty="0">
              <a:solidFill>
                <a:srgbClr val="0000CC"/>
              </a:solidFill>
              <a:latin typeface="Amasis MT Pro Black" panose="02040A04050005020304" pitchFamily="18" charset="0"/>
              <a:cs typeface="Times New Roman" pitchFamily="18" charset="0"/>
            </a:endParaRPr>
          </a:p>
          <a:p>
            <a:pPr eaLnBrk="1" hangingPunct="1"/>
            <a:r>
              <a:rPr lang="vi-VN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 * Các tháng đều viết hoa.</a:t>
            </a:r>
            <a:endParaRPr lang="en-US" sz="2400" b="1" dirty="0">
              <a:solidFill>
                <a:srgbClr val="0000CC"/>
              </a:solidFill>
              <a:latin typeface="Amasis MT Pro Black" panose="02040A04050005020304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F27F2-7CDB-4CAC-A044-44E2256E9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19" y="4253562"/>
            <a:ext cx="90862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  * </a:t>
            </a:r>
            <a:r>
              <a:rPr lang="en-US" sz="2400" b="1" dirty="0">
                <a:solidFill>
                  <a:srgbClr val="FF0000"/>
                </a:solidFill>
                <a:latin typeface="Amasis MT Pro Black" panose="02040A04050005020304" pitchFamily="18" charset="0"/>
                <a:cs typeface="Times New Roman" pitchFamily="18" charset="0"/>
              </a:rPr>
              <a:t>four 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seasons: 4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mùa</a:t>
            </a:r>
            <a:endParaRPr lang="en-US" sz="2400" b="1" dirty="0">
              <a:solidFill>
                <a:srgbClr val="0000CC"/>
              </a:solidFill>
              <a:latin typeface="Amasis MT Pro Black" panose="02040A04050005020304" pitchFamily="18" charset="0"/>
              <a:cs typeface="Times New Roman" pitchFamily="18" charset="0"/>
            </a:endParaRPr>
          </a:p>
          <a:p>
            <a:pPr marL="457200" indent="-457200" eaLnBrk="1" hangingPunct="1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spring: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xuân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	     - autumn = fall: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thu</a:t>
            </a:r>
            <a:endParaRPr lang="en-US" sz="2400" b="1" dirty="0">
              <a:solidFill>
                <a:srgbClr val="0000CC"/>
              </a:solidFill>
              <a:latin typeface="Amasis MT Pro Black" panose="02040A04050005020304" pitchFamily="18" charset="0"/>
              <a:cs typeface="Times New Roman" pitchFamily="18" charset="0"/>
            </a:endParaRPr>
          </a:p>
          <a:p>
            <a:pPr marL="457200" indent="-457200" eaLnBrk="1" hangingPunct="1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summer: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hè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           - winter: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masis MT Pro Black" panose="02040A04050005020304" pitchFamily="18" charset="0"/>
                <a:cs typeface="Times New Roman" pitchFamily="18" charset="0"/>
              </a:rPr>
              <a:t>đông</a:t>
            </a:r>
            <a:endParaRPr lang="en-US" sz="2400" b="1" dirty="0">
              <a:solidFill>
                <a:srgbClr val="0000CC"/>
              </a:solidFill>
              <a:latin typeface="Amasis MT Pro Black" panose="02040A04050005020304" pitchFamily="18" charset="0"/>
              <a:cs typeface="Times New Roman" pitchFamily="18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09A6E201-E2BA-4132-AA0A-A3CD4B4FA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533" y="93130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masis MT Pro Black" panose="02040A04050005020304" pitchFamily="18" charset="0"/>
              </a:rPr>
              <a:t>Friday, October 1</a:t>
            </a:r>
            <a:r>
              <a:rPr lang="en-US" sz="2400" b="1" baseline="30000" dirty="0">
                <a:latin typeface="Amasis MT Pro Black" panose="02040A04050005020304" pitchFamily="18" charset="0"/>
              </a:rPr>
              <a:t>st</a:t>
            </a:r>
            <a:r>
              <a:rPr lang="en-US" sz="2400" b="1" dirty="0">
                <a:latin typeface="Amasis MT Pro Black" panose="02040A04050005020304" pitchFamily="18" charset="0"/>
              </a:rPr>
              <a:t>, 2021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E0560466-102E-496A-8126-F29CB965F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6368"/>
            <a:ext cx="6911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masis MT Pro Black" panose="02040A04050005020304" pitchFamily="18" charset="0"/>
              </a:rPr>
              <a:t>English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5816FAA0-9EA7-4E80-9447-D29F0E2A4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958" y="816351"/>
            <a:ext cx="6911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Review 3 – The months and the seasons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53DB37FB-3850-4118-8553-EB50C5E5B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42" y="542849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What’s </a:t>
            </a:r>
            <a:r>
              <a:rPr lang="en-US" sz="24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your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favorite season?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41372038-53F1-4DD1-B6BD-1B81B2F39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5870077"/>
            <a:ext cx="8568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</a:t>
            </a:r>
            <a:r>
              <a:rPr lang="en-US" sz="24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My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favorite season is </a:t>
            </a:r>
            <a:r>
              <a:rPr lang="en-US" sz="2400" b="1" u="sng" dirty="0">
                <a:solidFill>
                  <a:srgbClr val="0000CC"/>
                </a:solidFill>
                <a:latin typeface="Amasis MT Pro Black" panose="02040A04050005020304" pitchFamily="18" charset="0"/>
              </a:rPr>
              <a:t>spring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D3BE45C6-801B-4B00-BE62-F657F3FE7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37065"/>
            <a:ext cx="8568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</a:t>
            </a:r>
            <a:r>
              <a:rPr lang="en-US" sz="24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I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like </a:t>
            </a:r>
            <a:r>
              <a:rPr lang="en-US" sz="2400" b="1" u="sng" dirty="0">
                <a:solidFill>
                  <a:srgbClr val="0000CC"/>
                </a:solidFill>
                <a:latin typeface="Amasis MT Pro Black" panose="02040A04050005020304" pitchFamily="18" charset="0"/>
              </a:rPr>
              <a:t>spring</a:t>
            </a:r>
            <a:r>
              <a:rPr lang="en-US" sz="24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4406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35E397-52E3-48C5-BF0E-062037C79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85800"/>
            <a:ext cx="8001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Homework (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marL="457200" indent="-457200" eaLnBrk="1" hangingPunct="1">
              <a:buAutoNum type="arabicPeriod"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buAutoNum type="arabicPeriod"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hỏi-đáp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hỏi-đáp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gởi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ZALO CÁ NHÂN CỦA CÔ TRINH. Xin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buAutoNum type="arabicPeriod"/>
            </a:pP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9406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0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4842_bang_tu_thong_minh_tu_xoa_hinh_ngoi_nha_cho_be_tap_ve_tap_vi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9624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838200" y="1524000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Comic Sans MS" pitchFamily="66" charset="0"/>
              </a:rPr>
              <a:t>HOMEWORK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257800" y="3455075"/>
            <a:ext cx="3810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VNI-Cooper" pitchFamily="2" charset="0"/>
              </a:rPr>
              <a:t> Learn by heart the vocabulary.</a:t>
            </a:r>
          </a:p>
          <a:p>
            <a:pPr eaLnBrk="0" hangingPunct="0"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VNI-Cooper" pitchFamily="2" charset="0"/>
              </a:rPr>
              <a:t> Prepare for the next lesson.</a:t>
            </a:r>
            <a:endParaRPr lang="en-US" sz="2000" dirty="0">
              <a:solidFill>
                <a:srgbClr val="FF0000"/>
              </a:solidFill>
              <a:latin typeface="VNI-Cooper" pitchFamily="2" charset="0"/>
            </a:endParaRPr>
          </a:p>
        </p:txBody>
      </p:sp>
      <p:pic>
        <p:nvPicPr>
          <p:cNvPr id="29" name="Picture 6" descr="hoc bai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00400"/>
            <a:ext cx="396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8654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2"/>
          <p:cNvSpPr>
            <a:spLocks noChangeArrowheads="1" noChangeShapeType="1" noTextEdit="1"/>
          </p:cNvSpPr>
          <p:nvPr/>
        </p:nvSpPr>
        <p:spPr bwMode="auto">
          <a:xfrm>
            <a:off x="1143000" y="685800"/>
            <a:ext cx="6629400" cy="160315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60070"/>
              </a:avLst>
            </a:prstTxWarp>
          </a:bodyPr>
          <a:lstStyle/>
          <a:p>
            <a:pPr algn="ctr"/>
            <a:r>
              <a:rPr lang="en-US" sz="44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VNI-Souvir"/>
              </a:rPr>
              <a:t>THANK  YOU  FOR  ATTENTION!</a:t>
            </a:r>
          </a:p>
        </p:txBody>
      </p:sp>
      <p:pic>
        <p:nvPicPr>
          <p:cNvPr id="74755" name="Picture 3" descr="fami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44972">
            <a:off x="2574536" y="2113413"/>
            <a:ext cx="3842525" cy="3609389"/>
          </a:xfrm>
          <a:prstGeom prst="rect">
            <a:avLst/>
          </a:prstGeom>
          <a:noFill/>
        </p:spPr>
      </p:pic>
      <p:sp>
        <p:nvSpPr>
          <p:cNvPr id="74756" name="WordArt 4"/>
          <p:cNvSpPr>
            <a:spLocks noChangeArrowheads="1" noChangeShapeType="1" noTextEdit="1"/>
          </p:cNvSpPr>
          <p:nvPr/>
        </p:nvSpPr>
        <p:spPr bwMode="auto">
          <a:xfrm>
            <a:off x="990600" y="1066800"/>
            <a:ext cx="7010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7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GOODBYE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SEE YOU LATER</a:t>
            </a:r>
          </a:p>
        </p:txBody>
      </p:sp>
      <p:pic>
        <p:nvPicPr>
          <p:cNvPr id="74757" name="Picture 5" descr="thanksfortheadd7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76750"/>
            <a:ext cx="1905000" cy="2381250"/>
          </a:xfrm>
          <a:prstGeom prst="rect">
            <a:avLst/>
          </a:prstGeom>
          <a:noFill/>
        </p:spPr>
      </p:pic>
      <p:pic>
        <p:nvPicPr>
          <p:cNvPr id="74758" name="Picture 6" descr="thanksfortheadd7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4476750"/>
            <a:ext cx="1905000" cy="2381250"/>
          </a:xfrm>
          <a:prstGeom prst="rect">
            <a:avLst/>
          </a:prstGeom>
          <a:noFill/>
        </p:spPr>
      </p:pic>
      <p:pic>
        <p:nvPicPr>
          <p:cNvPr id="74759" name="Picture 7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6096000"/>
            <a:ext cx="342900" cy="342900"/>
          </a:xfrm>
          <a:prstGeom prst="rect">
            <a:avLst/>
          </a:prstGeom>
          <a:noFill/>
        </p:spPr>
      </p:pic>
      <p:pic>
        <p:nvPicPr>
          <p:cNvPr id="74760" name="Picture 8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6096000"/>
            <a:ext cx="342900" cy="342900"/>
          </a:xfrm>
          <a:prstGeom prst="rect">
            <a:avLst/>
          </a:prstGeom>
          <a:noFill/>
        </p:spPr>
      </p:pic>
      <p:pic>
        <p:nvPicPr>
          <p:cNvPr id="74761" name="Picture 9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6096000"/>
            <a:ext cx="342900" cy="342900"/>
          </a:xfrm>
          <a:prstGeom prst="rect">
            <a:avLst/>
          </a:prstGeom>
          <a:noFill/>
        </p:spPr>
      </p:pic>
      <p:pic>
        <p:nvPicPr>
          <p:cNvPr id="74762" name="Picture 10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6096000"/>
            <a:ext cx="342900" cy="342900"/>
          </a:xfrm>
          <a:prstGeom prst="rect">
            <a:avLst/>
          </a:prstGeom>
          <a:noFill/>
        </p:spPr>
      </p:pic>
      <p:pic>
        <p:nvPicPr>
          <p:cNvPr id="74763" name="Picture 11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6096000"/>
            <a:ext cx="342900" cy="342900"/>
          </a:xfrm>
          <a:prstGeom prst="rect">
            <a:avLst/>
          </a:prstGeom>
          <a:noFill/>
        </p:spPr>
      </p:pic>
      <p:pic>
        <p:nvPicPr>
          <p:cNvPr id="74764" name="Picture 12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6096000"/>
            <a:ext cx="342900" cy="342900"/>
          </a:xfrm>
          <a:prstGeom prst="rect">
            <a:avLst/>
          </a:prstGeom>
          <a:noFill/>
        </p:spPr>
      </p:pic>
      <p:pic>
        <p:nvPicPr>
          <p:cNvPr id="74765" name="Picture 13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6096000"/>
            <a:ext cx="342900" cy="342900"/>
          </a:xfrm>
          <a:prstGeom prst="rect">
            <a:avLst/>
          </a:prstGeom>
          <a:noFill/>
        </p:spPr>
      </p:pic>
      <p:pic>
        <p:nvPicPr>
          <p:cNvPr id="74766" name="Picture 14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6096000"/>
            <a:ext cx="342900" cy="342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5532290"/>
      </p:ext>
    </p:extLst>
  </p:cSld>
  <p:clrMapOvr>
    <a:masterClrMapping/>
  </p:clrMapOvr>
  <p:transition spd="slow">
    <p:wipe dir="r"/>
    <p:sndAc>
      <p:stSnd>
        <p:snd r:embed="rId2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animBg="1"/>
      <p:bldP spid="747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7137097" y="1107110"/>
            <a:ext cx="12192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TW" altLang="zh-TW">
              <a:ea typeface="PMingLiU" pitchFamily="18" charset="-12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76823" y="1225435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3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4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476823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5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464122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6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488170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7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488170" y="1239664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9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273622" y="1219610"/>
            <a:ext cx="946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10</a:t>
            </a:r>
          </a:p>
        </p:txBody>
      </p:sp>
      <p:pic>
        <p:nvPicPr>
          <p:cNvPr id="14" name="Picture 16" descr="AG00040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967842" flipH="1">
            <a:off x="6595731" y="295536"/>
            <a:ext cx="2242560" cy="254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273622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11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273621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12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303306" y="1194622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13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303305" y="1192793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14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283436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15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488170" y="1196451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12E672-0F8B-452F-A75F-3134ED0B27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29" t="4845" r="28091" b="11194"/>
          <a:stretch/>
        </p:blipFill>
        <p:spPr>
          <a:xfrm>
            <a:off x="2138207" y="1672057"/>
            <a:ext cx="4005845" cy="3429001"/>
          </a:xfrm>
          <a:prstGeom prst="rect">
            <a:avLst/>
          </a:prstGeom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EC31178A-9A13-43B7-9A97-FBB7C8DA6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257800"/>
            <a:ext cx="585652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January</a:t>
            </a:r>
          </a:p>
        </p:txBody>
      </p:sp>
    </p:spTree>
    <p:extLst>
      <p:ext uri="{BB962C8B-B14F-4D97-AF65-F5344CB8AC3E}">
        <p14:creationId xmlns:p14="http://schemas.microsoft.com/office/powerpoint/2010/main" val="2931658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00"/>
                            </p:stCondLst>
                            <p:childTnLst>
                              <p:par>
                                <p:cTn id="4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9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00"/>
                            </p:stCondLst>
                            <p:childTnLst>
                              <p:par>
                                <p:cTn id="5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300"/>
                            </p:stCondLst>
                            <p:childTnLst>
                              <p:par>
                                <p:cTn id="6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1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900"/>
                            </p:stCondLst>
                            <p:childTnLst>
                              <p:par>
                                <p:cTn id="6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3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100"/>
                            </p:stCondLst>
                            <p:childTnLst>
                              <p:par>
                                <p:cTn id="8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9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700"/>
                            </p:stCondLst>
                            <p:childTnLst>
                              <p:par>
                                <p:cTn id="9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300"/>
                            </p:stCondLst>
                            <p:childTnLst>
                              <p:par>
                                <p:cTn id="10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1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900"/>
                            </p:stCondLst>
                            <p:childTnLst>
                              <p:par>
                                <p:cTn id="10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97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7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3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100"/>
                            </p:stCondLst>
                            <p:childTnLst>
                              <p:par>
                                <p:cTn id="12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900"/>
                            </p:stCondLst>
                            <p:childTnLst>
                              <p:par>
                                <p:cTn id="12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3700"/>
                            </p:stCondLst>
                            <p:childTnLst>
                              <p:par>
                                <p:cTn id="13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4510"/>
                            </p:stCondLst>
                            <p:childTnLst>
                              <p:par>
                                <p:cTn id="1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520"/>
                            </p:stCondLst>
                            <p:childTnLst>
                              <p:par>
                                <p:cTn id="14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6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67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200"/>
                            </p:stCondLst>
                            <p:childTnLst>
                              <p:par>
                                <p:cTn id="1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7137097" y="1107110"/>
            <a:ext cx="12192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TW" altLang="zh-TW">
              <a:ea typeface="PMingLiU" pitchFamily="18" charset="-12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76823" y="1225435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3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4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476823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5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464122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6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488170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7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488170" y="1239664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9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273622" y="1219610"/>
            <a:ext cx="946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10</a:t>
            </a:r>
          </a:p>
        </p:txBody>
      </p:sp>
      <p:pic>
        <p:nvPicPr>
          <p:cNvPr id="14" name="Picture 16" descr="AG00040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967842" flipH="1">
            <a:off x="6595731" y="295536"/>
            <a:ext cx="2242560" cy="254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273622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11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273621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12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303306" y="1194622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13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303305" y="1192793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14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283436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15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488170" y="1196451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0CC963-C145-43AF-AB71-EBC080DEF6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9" t="7042" r="11450" b="11796"/>
          <a:stretch/>
        </p:blipFill>
        <p:spPr>
          <a:xfrm>
            <a:off x="1880206" y="1192792"/>
            <a:ext cx="4596794" cy="4293607"/>
          </a:xfrm>
          <a:prstGeom prst="rect">
            <a:avLst/>
          </a:prstGeom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2102899F-EFDD-47A9-9A3C-D8305E8ED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410200"/>
            <a:ext cx="325596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August</a:t>
            </a:r>
          </a:p>
        </p:txBody>
      </p:sp>
    </p:spTree>
    <p:extLst>
      <p:ext uri="{BB962C8B-B14F-4D97-AF65-F5344CB8AC3E}">
        <p14:creationId xmlns:p14="http://schemas.microsoft.com/office/powerpoint/2010/main" val="1841983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00"/>
                            </p:stCondLst>
                            <p:childTnLst>
                              <p:par>
                                <p:cTn id="4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9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00"/>
                            </p:stCondLst>
                            <p:childTnLst>
                              <p:par>
                                <p:cTn id="5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300"/>
                            </p:stCondLst>
                            <p:childTnLst>
                              <p:par>
                                <p:cTn id="6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1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900"/>
                            </p:stCondLst>
                            <p:childTnLst>
                              <p:par>
                                <p:cTn id="6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3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100"/>
                            </p:stCondLst>
                            <p:childTnLst>
                              <p:par>
                                <p:cTn id="8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9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700"/>
                            </p:stCondLst>
                            <p:childTnLst>
                              <p:par>
                                <p:cTn id="9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300"/>
                            </p:stCondLst>
                            <p:childTnLst>
                              <p:par>
                                <p:cTn id="10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1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900"/>
                            </p:stCondLst>
                            <p:childTnLst>
                              <p:par>
                                <p:cTn id="10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97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7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3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100"/>
                            </p:stCondLst>
                            <p:childTnLst>
                              <p:par>
                                <p:cTn id="12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900"/>
                            </p:stCondLst>
                            <p:childTnLst>
                              <p:par>
                                <p:cTn id="12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3700"/>
                            </p:stCondLst>
                            <p:childTnLst>
                              <p:par>
                                <p:cTn id="13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4510"/>
                            </p:stCondLst>
                            <p:childTnLst>
                              <p:par>
                                <p:cTn id="1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520"/>
                            </p:stCondLst>
                            <p:childTnLst>
                              <p:par>
                                <p:cTn id="14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6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67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7137097" y="1107110"/>
            <a:ext cx="12192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TW" altLang="zh-TW">
              <a:ea typeface="PMingLiU" pitchFamily="18" charset="-12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76823" y="1225435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3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4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476823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5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464122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6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488170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7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488170" y="1239664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9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273622" y="1219610"/>
            <a:ext cx="946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10</a:t>
            </a:r>
          </a:p>
        </p:txBody>
      </p:sp>
      <p:pic>
        <p:nvPicPr>
          <p:cNvPr id="14" name="Picture 16" descr="AG00040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967842" flipH="1">
            <a:off x="6595731" y="295536"/>
            <a:ext cx="2242560" cy="254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273622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11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273621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12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303306" y="1194622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13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303305" y="1192793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14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283436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15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488170" y="1196451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D0B3DD-0793-42DE-A8C9-48F6F2754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1590" y="1239664"/>
            <a:ext cx="5125769" cy="3789449"/>
          </a:xfrm>
          <a:prstGeom prst="rect">
            <a:avLst/>
          </a:prstGeom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7438A403-7ECD-469E-95E1-C375EE5B2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232" y="5105400"/>
            <a:ext cx="585652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3211026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00"/>
                            </p:stCondLst>
                            <p:childTnLst>
                              <p:par>
                                <p:cTn id="4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9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00"/>
                            </p:stCondLst>
                            <p:childTnLst>
                              <p:par>
                                <p:cTn id="5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300"/>
                            </p:stCondLst>
                            <p:childTnLst>
                              <p:par>
                                <p:cTn id="6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1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900"/>
                            </p:stCondLst>
                            <p:childTnLst>
                              <p:par>
                                <p:cTn id="6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3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100"/>
                            </p:stCondLst>
                            <p:childTnLst>
                              <p:par>
                                <p:cTn id="8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9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700"/>
                            </p:stCondLst>
                            <p:childTnLst>
                              <p:par>
                                <p:cTn id="9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300"/>
                            </p:stCondLst>
                            <p:childTnLst>
                              <p:par>
                                <p:cTn id="10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1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900"/>
                            </p:stCondLst>
                            <p:childTnLst>
                              <p:par>
                                <p:cTn id="10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97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7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3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100"/>
                            </p:stCondLst>
                            <p:childTnLst>
                              <p:par>
                                <p:cTn id="12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900"/>
                            </p:stCondLst>
                            <p:childTnLst>
                              <p:par>
                                <p:cTn id="12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3700"/>
                            </p:stCondLst>
                            <p:childTnLst>
                              <p:par>
                                <p:cTn id="13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4510"/>
                            </p:stCondLst>
                            <p:childTnLst>
                              <p:par>
                                <p:cTn id="1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520"/>
                            </p:stCondLst>
                            <p:childTnLst>
                              <p:par>
                                <p:cTn id="14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6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67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200"/>
                            </p:stCondLst>
                            <p:childTnLst>
                              <p:par>
                                <p:cTn id="1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7137097" y="1107110"/>
            <a:ext cx="12192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TW" altLang="zh-TW">
              <a:ea typeface="PMingLiU" pitchFamily="18" charset="-12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76823" y="1225435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3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4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476823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5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464122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6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488170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7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488170" y="1239664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9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273622" y="1219610"/>
            <a:ext cx="946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10</a:t>
            </a:r>
          </a:p>
        </p:txBody>
      </p:sp>
      <p:pic>
        <p:nvPicPr>
          <p:cNvPr id="14" name="Picture 16" descr="AG00040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967842" flipH="1">
            <a:off x="6595731" y="295536"/>
            <a:ext cx="2242560" cy="254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273622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11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273621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12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303306" y="1194622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13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303305" y="1192793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14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283436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15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488170" y="1196451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D0B3DD-0793-42DE-A8C9-48F6F2754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1590" y="1428905"/>
            <a:ext cx="5125769" cy="3410966"/>
          </a:xfrm>
          <a:prstGeom prst="rect">
            <a:avLst/>
          </a:prstGeom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7438A403-7ECD-469E-95E1-C375EE5B2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726" y="5107551"/>
            <a:ext cx="715116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srgbClr val="0000FF"/>
                </a:solidFill>
                <a:latin typeface="Amasis MT Pro Black" panose="02040A04050005020304" pitchFamily="18" charset="0"/>
              </a:rPr>
              <a:t>autumn / fall</a:t>
            </a:r>
          </a:p>
        </p:txBody>
      </p:sp>
    </p:spTree>
    <p:extLst>
      <p:ext uri="{BB962C8B-B14F-4D97-AF65-F5344CB8AC3E}">
        <p14:creationId xmlns:p14="http://schemas.microsoft.com/office/powerpoint/2010/main" val="353936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00"/>
                            </p:stCondLst>
                            <p:childTnLst>
                              <p:par>
                                <p:cTn id="4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9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00"/>
                            </p:stCondLst>
                            <p:childTnLst>
                              <p:par>
                                <p:cTn id="5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300"/>
                            </p:stCondLst>
                            <p:childTnLst>
                              <p:par>
                                <p:cTn id="6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1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900"/>
                            </p:stCondLst>
                            <p:childTnLst>
                              <p:par>
                                <p:cTn id="6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3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100"/>
                            </p:stCondLst>
                            <p:childTnLst>
                              <p:par>
                                <p:cTn id="8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9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700"/>
                            </p:stCondLst>
                            <p:childTnLst>
                              <p:par>
                                <p:cTn id="9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300"/>
                            </p:stCondLst>
                            <p:childTnLst>
                              <p:par>
                                <p:cTn id="10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1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900"/>
                            </p:stCondLst>
                            <p:childTnLst>
                              <p:par>
                                <p:cTn id="10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97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7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3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100"/>
                            </p:stCondLst>
                            <p:childTnLst>
                              <p:par>
                                <p:cTn id="12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900"/>
                            </p:stCondLst>
                            <p:childTnLst>
                              <p:par>
                                <p:cTn id="12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3700"/>
                            </p:stCondLst>
                            <p:childTnLst>
                              <p:par>
                                <p:cTn id="13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4510"/>
                            </p:stCondLst>
                            <p:childTnLst>
                              <p:par>
                                <p:cTn id="1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520"/>
                            </p:stCondLst>
                            <p:childTnLst>
                              <p:par>
                                <p:cTn id="14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6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67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200"/>
                            </p:stCondLst>
                            <p:childTnLst>
                              <p:par>
                                <p:cTn id="1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7137097" y="1107110"/>
            <a:ext cx="1219200" cy="11430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zh-TW" altLang="zh-TW">
              <a:ea typeface="PMingLiU" pitchFamily="18" charset="-12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76823" y="1225435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3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476823" y="1221410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4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476823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5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464122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6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488170" y="1214857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7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488170" y="1239664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9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273622" y="1219610"/>
            <a:ext cx="946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10</a:t>
            </a:r>
          </a:p>
        </p:txBody>
      </p:sp>
      <p:pic>
        <p:nvPicPr>
          <p:cNvPr id="14" name="Picture 16" descr="AG00040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967842" flipH="1">
            <a:off x="6595731" y="295536"/>
            <a:ext cx="2242560" cy="254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273622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11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273621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12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303306" y="1194622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13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303305" y="1192793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14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283436" y="1196451"/>
            <a:ext cx="8867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15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488170" y="1196451"/>
            <a:ext cx="5357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5400" b="1" dirty="0">
                <a:solidFill>
                  <a:srgbClr val="FF0000"/>
                </a:solidFill>
                <a:ea typeface="PMingLiU" pitchFamily="18" charset="-120"/>
              </a:rPr>
              <a:t>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D0B3DD-0793-42DE-A8C9-48F6F2754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728" y="1239664"/>
            <a:ext cx="5522631" cy="3997316"/>
          </a:xfrm>
          <a:prstGeom prst="rect">
            <a:avLst/>
          </a:prstGeom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7438A403-7ECD-469E-95E1-C375EE5B2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478" y="5236980"/>
            <a:ext cx="585652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srgbClr val="0000FF"/>
                </a:solidFill>
                <a:latin typeface="Amasis MT Pro Black" panose="02040A04050005020304" pitchFamily="18" charset="0"/>
              </a:rPr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1525921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00"/>
                            </p:stCondLst>
                            <p:childTnLst>
                              <p:par>
                                <p:cTn id="2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00"/>
                            </p:stCondLst>
                            <p:childTnLst>
                              <p:par>
                                <p:cTn id="4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9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00"/>
                            </p:stCondLst>
                            <p:childTnLst>
                              <p:par>
                                <p:cTn id="5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300"/>
                            </p:stCondLst>
                            <p:childTnLst>
                              <p:par>
                                <p:cTn id="6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1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900"/>
                            </p:stCondLst>
                            <p:childTnLst>
                              <p:par>
                                <p:cTn id="6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7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3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100"/>
                            </p:stCondLst>
                            <p:childTnLst>
                              <p:par>
                                <p:cTn id="8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9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700"/>
                            </p:stCondLst>
                            <p:childTnLst>
                              <p:par>
                                <p:cTn id="9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300"/>
                            </p:stCondLst>
                            <p:childTnLst>
                              <p:par>
                                <p:cTn id="101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1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900"/>
                            </p:stCondLst>
                            <p:childTnLst>
                              <p:par>
                                <p:cTn id="109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97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7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3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100"/>
                            </p:stCondLst>
                            <p:childTnLst>
                              <p:par>
                                <p:cTn id="125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900"/>
                            </p:stCondLst>
                            <p:childTnLst>
                              <p:par>
                                <p:cTn id="12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3700"/>
                            </p:stCondLst>
                            <p:childTnLst>
                              <p:par>
                                <p:cTn id="133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4510"/>
                            </p:stCondLst>
                            <p:childTnLst>
                              <p:par>
                                <p:cTn id="1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520"/>
                            </p:stCondLst>
                            <p:childTnLst>
                              <p:par>
                                <p:cTn id="14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6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67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200"/>
                            </p:stCondLst>
                            <p:childTnLst>
                              <p:par>
                                <p:cTn id="1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800100" y="152400"/>
            <a:ext cx="75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Friday, October 1</a:t>
            </a:r>
            <a:r>
              <a:rPr lang="en-US" sz="3200" b="1" baseline="30000" dirty="0">
                <a:solidFill>
                  <a:srgbClr val="0000CC"/>
                </a:solidFill>
                <a:latin typeface="Amasis MT Pro Black" panose="02040A04050005020304" pitchFamily="18" charset="0"/>
              </a:rPr>
              <a:t>st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, 2021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219200" y="737175"/>
            <a:ext cx="6911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English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133600" y="1299680"/>
            <a:ext cx="6911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Review 4 – Animals</a:t>
            </a:r>
          </a:p>
        </p:txBody>
      </p:sp>
    </p:spTree>
    <p:extLst>
      <p:ext uri="{BB962C8B-B14F-4D97-AF65-F5344CB8AC3E}">
        <p14:creationId xmlns:p14="http://schemas.microsoft.com/office/powerpoint/2010/main" val="2633412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060" y="6044464"/>
            <a:ext cx="2384811" cy="22312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0036" y="5552548"/>
            <a:ext cx="2440172" cy="18301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0861" y="5318548"/>
            <a:ext cx="2854164" cy="16966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826" y="4741979"/>
            <a:ext cx="2434139" cy="21160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4244" y="4768696"/>
            <a:ext cx="2864938" cy="17972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3936" y="4447309"/>
            <a:ext cx="2202507" cy="15971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0971" y="2132513"/>
            <a:ext cx="2039202" cy="2141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6" name="all songs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198" y="5317441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3A2838-7BF4-4130-8657-7FCCAAF06A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6233" y="1651641"/>
            <a:ext cx="1993329" cy="21881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D0A65F-2930-4A2C-9AB0-585798E558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116" y="1922959"/>
            <a:ext cx="2580586" cy="20894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E7343-E732-4573-8242-6B5F8A420D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353" y="2243150"/>
            <a:ext cx="2514601" cy="21626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F31804-DF71-44FB-ABA1-1FE572B304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2243150"/>
            <a:ext cx="2514600" cy="22312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88F352-BC80-4B54-9D82-D92D50179B4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160" y="2417914"/>
            <a:ext cx="2384811" cy="20139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D0A1BA-A8FA-43BB-A41C-507F274D1C7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741" y="2452179"/>
            <a:ext cx="2384811" cy="19536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64DD08-3E3A-49CC-9C67-736BF57A289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2417914"/>
            <a:ext cx="2384811" cy="20221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91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8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0"/>
                            </p:stCondLst>
                            <p:childTnLst>
                              <p:par>
                                <p:cTn id="34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0"/>
                            </p:stCondLst>
                            <p:childTnLst>
                              <p:par>
                                <p:cTn id="3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000"/>
                            </p:stCondLst>
                            <p:childTnLst>
                              <p:par>
                                <p:cTn id="44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000"/>
                            </p:stCondLst>
                            <p:childTnLst>
                              <p:par>
                                <p:cTn id="54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8000"/>
                            </p:stCondLst>
                            <p:childTnLst>
                              <p:par>
                                <p:cTn id="5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DF7CEA7E-22D4-4E54-85D9-E1FE5858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07793"/>
            <a:ext cx="830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1. How many months are there in a year?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0C40955D-E744-4174-8820-29107038F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32" y="2520116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-&gt;There are twelve months in a year.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F9B3C996-28F6-48AD-BDE1-D7199A486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67" y="3229246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2. What are they?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DFE5D23E-0978-42F8-9E70-DE7BA41CC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2" y="3921443"/>
            <a:ext cx="90254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-&gt;They are: January, February, March, April, May, June, July, August, September, October,</a:t>
            </a:r>
            <a:r>
              <a:rPr lang="vi-VN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 November, </a:t>
            </a:r>
            <a:r>
              <a:rPr lang="en-US" sz="3200" b="1" dirty="0">
                <a:solidFill>
                  <a:srgbClr val="0000CC"/>
                </a:solidFill>
                <a:latin typeface="Amasis MT Pro Black" panose="02040A04050005020304" pitchFamily="18" charset="0"/>
              </a:rPr>
              <a:t>December.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A202639E-CE6A-4440-BDAF-DA1382D49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429000"/>
            <a:ext cx="8077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  <a:latin typeface="Amasis MT Pro Black" panose="02040A04050005020304" pitchFamily="18" charset="0"/>
              </a:rPr>
              <a:t>There are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twelve</a:t>
            </a:r>
            <a:r>
              <a:rPr lang="en-US" sz="3200" b="1" dirty="0">
                <a:solidFill>
                  <a:srgbClr val="0033CC"/>
                </a:solidFill>
                <a:latin typeface="Amasis MT Pro Black" panose="02040A040500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months</a:t>
            </a:r>
            <a:r>
              <a:rPr lang="en-US" sz="3200" b="1" dirty="0">
                <a:solidFill>
                  <a:srgbClr val="0033CC"/>
                </a:solidFill>
                <a:latin typeface="Amasis MT Pro Black" panose="02040A04050005020304" pitchFamily="18" charset="0"/>
              </a:rPr>
              <a:t> in a year: January, February, March, April, May, June, July, August, September, October, </a:t>
            </a:r>
            <a:r>
              <a:rPr lang="vi-VN" sz="3200" b="1" dirty="0">
                <a:solidFill>
                  <a:srgbClr val="0033CC"/>
                </a:solidFill>
                <a:latin typeface="Amasis MT Pro Black" panose="02040A04050005020304" pitchFamily="18" charset="0"/>
              </a:rPr>
              <a:t>November, </a:t>
            </a:r>
            <a:r>
              <a:rPr lang="en-US" sz="3200" b="1" dirty="0">
                <a:solidFill>
                  <a:srgbClr val="0033CC"/>
                </a:solidFill>
                <a:latin typeface="Amasis MT Pro Black" panose="02040A04050005020304" pitchFamily="18" charset="0"/>
              </a:rPr>
              <a:t>December.</a:t>
            </a:r>
          </a:p>
        </p:txBody>
      </p:sp>
    </p:spTree>
    <p:extLst>
      <p:ext uri="{BB962C8B-B14F-4D97-AF65-F5344CB8AC3E}">
        <p14:creationId xmlns:p14="http://schemas.microsoft.com/office/powerpoint/2010/main" val="3665556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6" grpId="0"/>
      <p:bldP spid="6" grpId="1"/>
      <p:bldP spid="7" grpId="0"/>
      <p:bldP spid="7" grpId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|3.3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3221</TotalTime>
  <Words>606</Words>
  <Application>Microsoft Office PowerPoint</Application>
  <PresentationFormat>On-screen Show (4:3)</PresentationFormat>
  <Paragraphs>142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Amasis MT Pro Black</vt:lpstr>
      <vt:lpstr>Arial</vt:lpstr>
      <vt:lpstr>Bodoni MT Black</vt:lpstr>
      <vt:lpstr>Calibri</vt:lpstr>
      <vt:lpstr>Comic Sans MS</vt:lpstr>
      <vt:lpstr>Impact</vt:lpstr>
      <vt:lpstr>Times New Roman</vt:lpstr>
      <vt:lpstr>VNI-Cooper</vt:lpstr>
      <vt:lpstr>VNI-Souvir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Đoàn Thị Mộng Trinh</cp:lastModifiedBy>
  <cp:revision>316</cp:revision>
  <dcterms:created xsi:type="dcterms:W3CDTF">2014-10-22T06:53:07Z</dcterms:created>
  <dcterms:modified xsi:type="dcterms:W3CDTF">2021-10-06T05:39:26Z</dcterms:modified>
</cp:coreProperties>
</file>