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embeddedFontLst>
    <p:embeddedFont>
      <p:font typeface="#9Slide03 SVNHarabaras" panose="02040603050506020204" charset="0"/>
      <p:regular r:id="rId19"/>
    </p:embeddedFont>
    <p:embeddedFont>
      <p:font typeface="#9Slide03 AllRoundGothic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7 ChubbyTitle" charset="0"/>
      <p:regular r:id="rId25"/>
    </p:embeddedFont>
    <p:embeddedFont>
      <p:font typeface="#9Slide03 SVN-Avo Bold" panose="020B0604020202020204" charset="0"/>
      <p:bold r:id="rId2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57ECE-70A4-447B-875C-8B23012A1F05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D98BC-8AFB-4779-89AD-5B0DA553EE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750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207D0-EDBB-45D4-868D-3D06D256A4D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66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207D0-EDBB-45D4-868D-3D06D256A4D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26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207D0-EDBB-45D4-868D-3D06D256A4D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D791-C7DA-6E37-1F7B-37B2F6407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B529A8-2A54-7F7F-4463-42FAE76AC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A4B20-4CD8-F6DD-D91F-BB5C0A681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BC995-E721-CBE1-D554-3B35472D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470BE-A64C-2E5B-B1B1-058F9602F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5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7FF1-CBBF-B2B9-6149-7CDE4A156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D8DAA-AF6F-30BD-F7D1-BA4977849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8D4EA-AED5-4182-9D48-7A2C1F92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B38BB-63F6-74B1-8D81-9F1D8488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564E9-7C20-12C7-F2FC-ADD7E995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30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876AF5-F861-BAC1-7CAA-7B7921DB7B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47476-DEE4-44BB-1267-486E917B8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0D992-0C8C-0413-6951-8E9084CC6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7065-98C7-3DCB-DD63-40D04D8B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9A4E7-D0D3-A785-6303-BF518B2F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3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64BE-573E-C4A9-CD5A-3D5B47F0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87228-DB86-294E-5790-1AEF23EA2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20F68-1455-A674-15A9-E752EBEC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8D7FE-0B74-0120-1FA2-43BD7477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3B883-32A9-370B-E624-C499EB225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95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8BCF-2FD9-0779-3782-B396E031B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89927-9579-1867-5CBC-16B72CC97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8FAB2-A075-0044-BB2A-1E413DD7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8D00-2625-2529-EE66-AF7E8E5D0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4733-271A-FCD9-AAE2-1A48F6B74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43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361C1-B8C0-BB3F-F9E6-1805AA860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4234-D455-6190-CF92-A5AEE9BCF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949E6-82D2-DA6E-E50C-713256837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6E6E-897E-19A8-6775-EF0CAD46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84765-AC9B-73DB-C3B0-F2949F4AC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BFA3F-8CB8-BE80-74FA-071CD8CB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35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0EE7D-8B91-76B5-A189-92F55157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C7147-F490-2814-A9E6-8612E0A59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C073E-66E0-36F9-9CF6-02ED43985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3045F-9F91-B8BF-E8D8-232483696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C1025-CFF4-74BF-FF61-59EC507B9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30832E-9B66-38EB-1A97-2AE7846D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BEA37-0F11-88F6-1AD2-78F4E39B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9ACE4-5A1B-BAF4-B2BA-456FA0FE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84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2C39-04B4-B0EA-E64D-4B12243A5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03BA3-66B0-E962-A703-E095F555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005EA-2660-5F52-B0D5-6EF6AEE2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FAA67-27D2-7880-4A3C-50BEF240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8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D23EE-48DB-5AAE-FA42-C9581299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F7038-A0EC-AC02-952F-01863FC4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5B7D-8A42-62DA-B5DD-4F75D942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E0CE-4DC6-69A2-B91C-F126DB12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6D737-62E4-CA07-A955-372F50A38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35442-AD32-D8C2-584D-01AC82C0F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23478-2C55-1593-2F0E-562BE46F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0833A-BCFF-65E0-542B-2AB976F0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9BE38-8F4C-3C7A-C911-809E743F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75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32E2-1551-53E5-3D58-590D488E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C6B5F-DA39-7606-2126-7E56F1CA3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DE7A5-6C35-9B96-0063-5547ED46C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BB7A5-C361-94C0-1126-05F0111B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BB619-3B0F-AF5A-89DD-0190298E2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7D1E9-477D-2FB9-D28C-9D5FF467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1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12A0E-0738-8867-4E65-2FA7EE50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A9551-1692-6293-C0B5-0D7F22F73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B5B5-1E9F-2DA6-B75D-B80B5AE9C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8681A4-D837-48AA-B955-F269645A6832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9C723-399C-F32A-3750-E1821C8AB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84957-E90A-5174-3605-3767B5B76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4B99B7-D781-4330-BC37-B11AD8FC3E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413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B44E-CF62-5359-D763-82C1087095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70F04-E2FC-FE48-9DF4-7397C5F098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hởi động tiết học - Bài 8">
            <a:hlinkClick r:id="" action="ppaction://media"/>
            <a:extLst>
              <a:ext uri="{FF2B5EF4-FFF2-40B4-BE49-F238E27FC236}">
                <a16:creationId xmlns:a16="http://schemas.microsoft.com/office/drawing/2014/main" id="{CCEFD7C0-6C2D-5810-E12F-BCC1EA3F1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-66675"/>
            <a:ext cx="12185650" cy="69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street with a telephone booth and a telephone booth&#10;&#10;Description automatically generated">
            <a:extLst>
              <a:ext uri="{FF2B5EF4-FFF2-40B4-BE49-F238E27FC236}">
                <a16:creationId xmlns:a16="http://schemas.microsoft.com/office/drawing/2014/main" id="{CF6479D1-EFA8-B1E6-9BCD-92816E909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0" y="-24553"/>
            <a:ext cx="12204520" cy="7161281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6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52D83-55B2-BBFC-E2B2-E2516168F374}"/>
              </a:ext>
            </a:extLst>
          </p:cNvPr>
          <p:cNvSpPr txBox="1"/>
          <p:nvPr/>
        </p:nvSpPr>
        <p:spPr>
          <a:xfrm>
            <a:off x="3490026" y="415244"/>
            <a:ext cx="79399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Tuấn đọc một tài liệu về biển, đại dương và biết được thông tin về độ sâu tối đa của một số đại dương như sau:</a:t>
            </a:r>
            <a:endParaRPr lang="vi-VN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78E1E6FA-B210-B3A0-C61A-C9B7B5D29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19108" r="32471" b="59421"/>
          <a:stretch/>
        </p:blipFill>
        <p:spPr>
          <a:xfrm>
            <a:off x="4521384" y="2254613"/>
            <a:ext cx="5219388" cy="225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street with a telephone booth and a telephone booth&#10;&#10;Description automatically generated">
            <a:extLst>
              <a:ext uri="{FF2B5EF4-FFF2-40B4-BE49-F238E27FC236}">
                <a16:creationId xmlns:a16="http://schemas.microsoft.com/office/drawing/2014/main" id="{CF6479D1-EFA8-B1E6-9BCD-92816E909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0" y="-24553"/>
            <a:ext cx="12204520" cy="7161281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6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52D83-55B2-BBFC-E2B2-E2516168F374}"/>
              </a:ext>
            </a:extLst>
          </p:cNvPr>
          <p:cNvSpPr txBox="1"/>
          <p:nvPr/>
        </p:nvSpPr>
        <p:spPr>
          <a:xfrm>
            <a:off x="3490026" y="415244"/>
            <a:ext cx="79399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Em hãy giúp Tuấn làm tròn những số dưới đây đến hàng trăm, hàng nghìn (theo mẫu):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D5BA3CCD-E92F-2E5E-929B-E49C75204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2" t="55542" r="4358" b="12500"/>
          <a:stretch/>
        </p:blipFill>
        <p:spPr>
          <a:xfrm>
            <a:off x="3352800" y="1465030"/>
            <a:ext cx="7867366" cy="2226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838DBD-2B0B-3AF1-1D3D-139B84296402}"/>
              </a:ext>
            </a:extLst>
          </p:cNvPr>
          <p:cNvSpPr txBox="1"/>
          <p:nvPr/>
        </p:nvSpPr>
        <p:spPr>
          <a:xfrm>
            <a:off x="3486978" y="3895344"/>
            <a:ext cx="77331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Em hãy đặt những câu hỏi liên quan đến bảng trên.</a:t>
            </a:r>
          </a:p>
        </p:txBody>
      </p:sp>
    </p:spTree>
    <p:extLst>
      <p:ext uri="{BB962C8B-B14F-4D97-AF65-F5344CB8AC3E}">
        <p14:creationId xmlns:p14="http://schemas.microsoft.com/office/powerpoint/2010/main" val="42806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street with a telephone booth and a telephone booth&#10;&#10;Description automatically generated">
            <a:extLst>
              <a:ext uri="{FF2B5EF4-FFF2-40B4-BE49-F238E27FC236}">
                <a16:creationId xmlns:a16="http://schemas.microsoft.com/office/drawing/2014/main" id="{CF6479D1-EFA8-B1E6-9BCD-92816E909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0" y="-24553"/>
            <a:ext cx="12204520" cy="7161281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6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52D83-55B2-BBFC-E2B2-E2516168F374}"/>
              </a:ext>
            </a:extLst>
          </p:cNvPr>
          <p:cNvSpPr txBox="1"/>
          <p:nvPr/>
        </p:nvSpPr>
        <p:spPr>
          <a:xfrm>
            <a:off x="3490026" y="415244"/>
            <a:ext cx="7939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GB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F8DD62-D750-A4DE-1C80-82D832CAC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70131"/>
              </p:ext>
            </p:extLst>
          </p:nvPr>
        </p:nvGraphicFramePr>
        <p:xfrm>
          <a:off x="2694889" y="1354772"/>
          <a:ext cx="9091264" cy="2874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88336">
                  <a:extLst>
                    <a:ext uri="{9D8B030D-6E8A-4147-A177-3AD203B41FA5}">
                      <a16:colId xmlns:a16="http://schemas.microsoft.com/office/drawing/2014/main" val="1781438570"/>
                    </a:ext>
                  </a:extLst>
                </a:gridCol>
                <a:gridCol w="1857296">
                  <a:extLst>
                    <a:ext uri="{9D8B030D-6E8A-4147-A177-3AD203B41FA5}">
                      <a16:colId xmlns:a16="http://schemas.microsoft.com/office/drawing/2014/main" val="2468836954"/>
                    </a:ext>
                  </a:extLst>
                </a:gridCol>
                <a:gridCol w="2272816">
                  <a:extLst>
                    <a:ext uri="{9D8B030D-6E8A-4147-A177-3AD203B41FA5}">
                      <a16:colId xmlns:a16="http://schemas.microsoft.com/office/drawing/2014/main" val="4020529454"/>
                    </a:ext>
                  </a:extLst>
                </a:gridCol>
                <a:gridCol w="2272816">
                  <a:extLst>
                    <a:ext uri="{9D8B030D-6E8A-4147-A177-3AD203B41FA5}">
                      <a16:colId xmlns:a16="http://schemas.microsoft.com/office/drawing/2014/main" val="2753115510"/>
                    </a:ext>
                  </a:extLst>
                </a:gridCol>
              </a:tblGrid>
              <a:tr h="568350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lang="vi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sâu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(m)</a:t>
                      </a:r>
                      <a:endParaRPr lang="vi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endParaRPr lang="vi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885232"/>
                  </a:ext>
                </a:extLst>
              </a:tr>
              <a:tr h="568350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GB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GB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vi-V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GB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GB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vi-V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22947"/>
                  </a:ext>
                </a:extLst>
              </a:tr>
              <a:tr h="568350"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Đại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Tây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Dương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8 486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8 500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8 000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36983"/>
                  </a:ext>
                </a:extLst>
              </a:tr>
              <a:tr h="56835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Thái Bình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Dương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11 100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11 100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11 000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275534"/>
                  </a:ext>
                </a:extLst>
              </a:tr>
              <a:tr h="568350"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Ấn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Độ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Dương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7 258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7 300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7 000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89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0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street with a telephone booth and a telephone booth&#10;&#10;Description automatically generated">
            <a:extLst>
              <a:ext uri="{FF2B5EF4-FFF2-40B4-BE49-F238E27FC236}">
                <a16:creationId xmlns:a16="http://schemas.microsoft.com/office/drawing/2014/main" id="{CF6479D1-EFA8-B1E6-9BCD-92816E909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0" y="-24553"/>
            <a:ext cx="12204520" cy="7161281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6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52D83-55B2-BBFC-E2B2-E2516168F374}"/>
              </a:ext>
            </a:extLst>
          </p:cNvPr>
          <p:cNvSpPr txBox="1"/>
          <p:nvPr/>
        </p:nvSpPr>
        <p:spPr>
          <a:xfrm>
            <a:off x="3490026" y="415244"/>
            <a:ext cx="7939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vi-VN" sz="4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F8DD62-D750-A4DE-1C80-82D832CACC38}"/>
              </a:ext>
            </a:extLst>
          </p:cNvPr>
          <p:cNvGraphicFramePr>
            <a:graphicFrameLocks noGrp="1"/>
          </p:cNvGraphicFramePr>
          <p:nvPr/>
        </p:nvGraphicFramePr>
        <p:xfrm>
          <a:off x="2694889" y="1354772"/>
          <a:ext cx="9091264" cy="2874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88336">
                  <a:extLst>
                    <a:ext uri="{9D8B030D-6E8A-4147-A177-3AD203B41FA5}">
                      <a16:colId xmlns:a16="http://schemas.microsoft.com/office/drawing/2014/main" val="1781438570"/>
                    </a:ext>
                  </a:extLst>
                </a:gridCol>
                <a:gridCol w="1857296">
                  <a:extLst>
                    <a:ext uri="{9D8B030D-6E8A-4147-A177-3AD203B41FA5}">
                      <a16:colId xmlns:a16="http://schemas.microsoft.com/office/drawing/2014/main" val="2468836954"/>
                    </a:ext>
                  </a:extLst>
                </a:gridCol>
                <a:gridCol w="2272816">
                  <a:extLst>
                    <a:ext uri="{9D8B030D-6E8A-4147-A177-3AD203B41FA5}">
                      <a16:colId xmlns:a16="http://schemas.microsoft.com/office/drawing/2014/main" val="4020529454"/>
                    </a:ext>
                  </a:extLst>
                </a:gridCol>
                <a:gridCol w="2272816">
                  <a:extLst>
                    <a:ext uri="{9D8B030D-6E8A-4147-A177-3AD203B41FA5}">
                      <a16:colId xmlns:a16="http://schemas.microsoft.com/office/drawing/2014/main" val="2753115510"/>
                    </a:ext>
                  </a:extLst>
                </a:gridCol>
              </a:tblGrid>
              <a:tr h="568350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lang="vi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sâu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(m)</a:t>
                      </a:r>
                      <a:endParaRPr lang="vi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endParaRPr lang="vi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885232"/>
                  </a:ext>
                </a:extLst>
              </a:tr>
              <a:tr h="568350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GB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GB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vi-V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GB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GB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vi-VN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22947"/>
                  </a:ext>
                </a:extLst>
              </a:tr>
              <a:tr h="568350"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Đại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Tây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Dương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8 486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8 500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8 000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36983"/>
                  </a:ext>
                </a:extLst>
              </a:tr>
              <a:tr h="56835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Thái Bình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Dương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11 100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11 100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11 000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275534"/>
                  </a:ext>
                </a:extLst>
              </a:tr>
              <a:tr h="568350"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Ấn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Độ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</a:rPr>
                        <a:t>Dương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7 258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7 300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chemeClr val="tx1"/>
                          </a:solidFill>
                        </a:rPr>
                        <a:t>7 000</a:t>
                      </a:r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890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D0B709-7818-967E-FA70-C3F5E407EF94}"/>
              </a:ext>
            </a:extLst>
          </p:cNvPr>
          <p:cNvSpPr txBox="1"/>
          <p:nvPr/>
        </p:nvSpPr>
        <p:spPr>
          <a:xfrm>
            <a:off x="2884962" y="4325113"/>
            <a:ext cx="87644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- Đại dương nào sâu nhất?</a:t>
            </a:r>
          </a:p>
          <a:p>
            <a:r>
              <a:rPr lang="vi-VN" sz="2800" dirty="0"/>
              <a:t>- Đại dương nào nông nhất?</a:t>
            </a:r>
          </a:p>
          <a:p>
            <a:r>
              <a:rPr lang="vi-VN" sz="2800" dirty="0"/>
              <a:t>- Làm tròn độ sâu có Thái Bình Dương đến hàng trăm thì độ sâu của Thái Bình Dương là bao nhiêu?</a:t>
            </a: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8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97891 -0.013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45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street with buildings and a fence&#10;&#10;Description automatically generated">
            <a:extLst>
              <a:ext uri="{FF2B5EF4-FFF2-40B4-BE49-F238E27FC236}">
                <a16:creationId xmlns:a16="http://schemas.microsoft.com/office/drawing/2014/main" id="{CB5E08E9-0CB5-D122-6932-881475726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230"/>
          </a:xfr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2386584"/>
            <a:ext cx="3764280" cy="4471409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576E3A-FF7D-58F8-1D1C-51126E61DD66}"/>
              </a:ext>
            </a:extLst>
          </p:cNvPr>
          <p:cNvGrpSpPr/>
          <p:nvPr/>
        </p:nvGrpSpPr>
        <p:grpSpPr>
          <a:xfrm>
            <a:off x="3670273" y="581222"/>
            <a:ext cx="6461279" cy="4471409"/>
            <a:chOff x="3670273" y="581222"/>
            <a:chExt cx="6461279" cy="4471409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D8CC9AB4-5483-0D1B-2A61-99B9FDD51220}"/>
                </a:ext>
              </a:extLst>
            </p:cNvPr>
            <p:cNvSpPr/>
            <p:nvPr/>
          </p:nvSpPr>
          <p:spPr>
            <a:xfrm>
              <a:off x="3670273" y="581222"/>
              <a:ext cx="6461279" cy="4471409"/>
            </a:xfrm>
            <a:custGeom>
              <a:avLst/>
              <a:gdLst/>
              <a:ahLst/>
              <a:cxnLst/>
              <a:rect l="l" t="t" r="r" b="b"/>
              <a:pathLst>
                <a:path w="3360839" h="2297974">
                  <a:moveTo>
                    <a:pt x="0" y="0"/>
                  </a:moveTo>
                  <a:lnTo>
                    <a:pt x="3360840" y="0"/>
                  </a:lnTo>
                  <a:lnTo>
                    <a:pt x="3360840" y="2297974"/>
                  </a:lnTo>
                  <a:lnTo>
                    <a:pt x="0" y="2297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B1FD32-7B6E-C2B3-CC83-206B0058BBE0}"/>
                </a:ext>
              </a:extLst>
            </p:cNvPr>
            <p:cNvSpPr txBox="1"/>
            <p:nvPr/>
          </p:nvSpPr>
          <p:spPr>
            <a:xfrm>
              <a:off x="4373880" y="1563624"/>
              <a:ext cx="516916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>
                  <a:latin typeface="#9Slide03 SVN-Avo Bold" panose="02040603050506020204" pitchFamily="18" charset="0"/>
                </a:rPr>
                <a:t>Hoàn </a:t>
              </a:r>
              <a:r>
                <a:rPr lang="en-GB" sz="6600" dirty="0" err="1">
                  <a:latin typeface="#9Slide03 SVN-Avo Bold" panose="02040603050506020204" pitchFamily="18" charset="0"/>
                </a:rPr>
                <a:t>thành</a:t>
              </a:r>
              <a:r>
                <a:rPr lang="en-GB" sz="6600" dirty="0">
                  <a:latin typeface="#9Slide03 SVN-Avo Bold" panose="02040603050506020204" pitchFamily="18" charset="0"/>
                </a:rPr>
                <a:t> </a:t>
              </a:r>
              <a:r>
                <a:rPr lang="en-GB" sz="6600" dirty="0" err="1">
                  <a:latin typeface="#9Slide03 SVN-Avo Bold" panose="02040603050506020204" pitchFamily="18" charset="0"/>
                </a:rPr>
                <a:t>thử</a:t>
              </a:r>
              <a:r>
                <a:rPr lang="en-GB" sz="6600" dirty="0">
                  <a:latin typeface="#9Slide03 SVN-Avo Bold" panose="02040603050506020204" pitchFamily="18" charset="0"/>
                </a:rPr>
                <a:t> </a:t>
              </a:r>
              <a:r>
                <a:rPr lang="en-GB" sz="6600" dirty="0" err="1">
                  <a:latin typeface="#9Slide03 SVN-Avo Bold" panose="02040603050506020204" pitchFamily="18" charset="0"/>
                </a:rPr>
                <a:t>thách</a:t>
              </a:r>
              <a:r>
                <a:rPr lang="en-GB" sz="6600" dirty="0">
                  <a:latin typeface="#9Slide03 SVN-Avo Bold" panose="02040603050506020204" pitchFamily="18" charset="0"/>
                </a:rPr>
                <a:t>!</a:t>
              </a:r>
              <a:endParaRPr lang="vi-VN" sz="6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4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street with buildings and a fence&#10;&#10;Description automatically generated">
            <a:extLst>
              <a:ext uri="{FF2B5EF4-FFF2-40B4-BE49-F238E27FC236}">
                <a16:creationId xmlns:a16="http://schemas.microsoft.com/office/drawing/2014/main" id="{CB5E08E9-0CB5-D122-6932-881475726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23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4F52AE-54F6-8096-8BC1-70569D787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218674"/>
            <a:ext cx="1004707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 children in a field with flowers and a hot air balloon&#10;&#10;Description automatically generated">
            <a:extLst>
              <a:ext uri="{FF2B5EF4-FFF2-40B4-BE49-F238E27FC236}">
                <a16:creationId xmlns:a16="http://schemas.microsoft.com/office/drawing/2014/main" id="{10E3178E-EC53-42E8-4D31-9850EFA80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B5C93CE-3F67-7F1E-5D03-209AD6AAD17C}"/>
              </a:ext>
            </a:extLst>
          </p:cNvPr>
          <p:cNvGrpSpPr/>
          <p:nvPr/>
        </p:nvGrpSpPr>
        <p:grpSpPr>
          <a:xfrm>
            <a:off x="8996710" y="170739"/>
            <a:ext cx="2210837" cy="2209772"/>
            <a:chOff x="9490486" y="51867"/>
            <a:chExt cx="2210837" cy="2209772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92FE5D9B-D7DB-B328-4633-F450E004889B}"/>
                </a:ext>
              </a:extLst>
            </p:cNvPr>
            <p:cNvSpPr/>
            <p:nvPr/>
          </p:nvSpPr>
          <p:spPr>
            <a:xfrm rot="735257">
              <a:off x="9490486" y="51867"/>
              <a:ext cx="2210837" cy="2209772"/>
            </a:xfrm>
            <a:custGeom>
              <a:avLst/>
              <a:gdLst/>
              <a:ahLst/>
              <a:cxnLst/>
              <a:rect l="l" t="t" r="r" b="b"/>
              <a:pathLst>
                <a:path w="1248855" h="1409145">
                  <a:moveTo>
                    <a:pt x="0" y="0"/>
                  </a:moveTo>
                  <a:lnTo>
                    <a:pt x="1248855" y="0"/>
                  </a:lnTo>
                  <a:lnTo>
                    <a:pt x="1248855" y="1409145"/>
                  </a:lnTo>
                  <a:lnTo>
                    <a:pt x="0" y="1409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1BB397-92C5-48CA-4289-AFE6E1B78FA0}"/>
                </a:ext>
              </a:extLst>
            </p:cNvPr>
            <p:cNvGrpSpPr/>
            <p:nvPr/>
          </p:nvGrpSpPr>
          <p:grpSpPr>
            <a:xfrm>
              <a:off x="9534329" y="978406"/>
              <a:ext cx="1967206" cy="923331"/>
              <a:chOff x="9534329" y="978406"/>
              <a:chExt cx="1967206" cy="92333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8457D1-B6C6-F1DC-E1B1-21B9C250C2CD}"/>
                  </a:ext>
                </a:extLst>
              </p:cNvPr>
              <p:cNvSpPr txBox="1"/>
              <p:nvPr/>
            </p:nvSpPr>
            <p:spPr>
              <a:xfrm rot="728911">
                <a:off x="9534330" y="978407"/>
                <a:ext cx="196720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5400" dirty="0">
                    <a:ln w="190500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Showcard" panose="02040603050506020204" pitchFamily="18" charset="0"/>
                  </a:rPr>
                  <a:t>TOÁN</a:t>
                </a:r>
                <a:endParaRPr lang="vi-VN" sz="5400" dirty="0">
                  <a:ln w="190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CDDB1D-B75B-9405-E034-20A7CA4F4FF1}"/>
                  </a:ext>
                </a:extLst>
              </p:cNvPr>
              <p:cNvSpPr txBox="1"/>
              <p:nvPr/>
            </p:nvSpPr>
            <p:spPr>
              <a:xfrm rot="728911">
                <a:off x="9534329" y="978406"/>
                <a:ext cx="196720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5400" dirty="0">
                    <a:ln w="15875">
                      <a:solidFill>
                        <a:schemeClr val="bg2">
                          <a:lumMod val="10000"/>
                        </a:schemeClr>
                      </a:solidFill>
                      <a:prstDash val="sysDash"/>
                    </a:ln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UTM Showcard" panose="02040603050506020204" pitchFamily="18" charset="0"/>
                  </a:rPr>
                  <a:t>T</a:t>
                </a:r>
                <a:r>
                  <a:rPr lang="en-GB" sz="5400" dirty="0">
                    <a:ln w="15875">
                      <a:solidFill>
                        <a:schemeClr val="bg2">
                          <a:lumMod val="10000"/>
                        </a:schemeClr>
                      </a:solidFill>
                      <a:prstDash val="sysDash"/>
                    </a:ln>
                    <a:solidFill>
                      <a:srgbClr val="FFDF92"/>
                    </a:solidFill>
                    <a:latin typeface="UTM Showcard" panose="02040603050506020204" pitchFamily="18" charset="0"/>
                  </a:rPr>
                  <a:t>O</a:t>
                </a:r>
                <a:r>
                  <a:rPr lang="en-GB" sz="5400" dirty="0">
                    <a:ln w="15875">
                      <a:solidFill>
                        <a:schemeClr val="bg2">
                          <a:lumMod val="10000"/>
                        </a:schemeClr>
                      </a:solidFill>
                      <a:prstDash val="sysDash"/>
                    </a:ln>
                    <a:solidFill>
                      <a:srgbClr val="FF87AD"/>
                    </a:solidFill>
                    <a:latin typeface="UTM Showcard" panose="02040603050506020204" pitchFamily="18" charset="0"/>
                  </a:rPr>
                  <a:t>Á</a:t>
                </a:r>
                <a:r>
                  <a:rPr lang="en-GB" sz="5400" dirty="0">
                    <a:ln w="15875">
                      <a:solidFill>
                        <a:schemeClr val="bg2">
                          <a:lumMod val="10000"/>
                        </a:schemeClr>
                      </a:solidFill>
                      <a:prstDash val="sysDash"/>
                    </a:ln>
                    <a:solidFill>
                      <a:srgbClr val="8540CB"/>
                    </a:solidFill>
                    <a:latin typeface="UTM Showcard" panose="02040603050506020204" pitchFamily="18" charset="0"/>
                  </a:rPr>
                  <a:t>N</a:t>
                </a:r>
                <a:endParaRPr lang="vi-VN" sz="5400" dirty="0">
                  <a:ln w="158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solidFill>
                    <a:srgbClr val="8540CB"/>
                  </a:solidFill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B051B7-435D-79BF-13D9-79434E7EEEF4}"/>
              </a:ext>
            </a:extLst>
          </p:cNvPr>
          <p:cNvGrpSpPr/>
          <p:nvPr/>
        </p:nvGrpSpPr>
        <p:grpSpPr>
          <a:xfrm>
            <a:off x="5791153" y="1558943"/>
            <a:ext cx="3085250" cy="799594"/>
            <a:chOff x="6284929" y="1226141"/>
            <a:chExt cx="3085250" cy="799594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079D5CF0-94D3-2BBD-2F22-7274F9DF3315}"/>
                </a:ext>
              </a:extLst>
            </p:cNvPr>
            <p:cNvSpPr/>
            <p:nvPr/>
          </p:nvSpPr>
          <p:spPr>
            <a:xfrm>
              <a:off x="6284929" y="1226141"/>
              <a:ext cx="3085250" cy="799594"/>
            </a:xfrm>
            <a:custGeom>
              <a:avLst/>
              <a:gdLst/>
              <a:ahLst/>
              <a:cxnLst/>
              <a:rect l="l" t="t" r="r" b="b"/>
              <a:pathLst>
                <a:path w="3085250" h="799594">
                  <a:moveTo>
                    <a:pt x="0" y="0"/>
                  </a:moveTo>
                  <a:lnTo>
                    <a:pt x="3085250" y="0"/>
                  </a:lnTo>
                  <a:lnTo>
                    <a:pt x="3085250" y="799594"/>
                  </a:lnTo>
                  <a:lnTo>
                    <a:pt x="0" y="79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9FB9B7-DAF9-1230-588A-64DA3A98533D}"/>
                </a:ext>
              </a:extLst>
            </p:cNvPr>
            <p:cNvSpPr txBox="1"/>
            <p:nvPr/>
          </p:nvSpPr>
          <p:spPr>
            <a:xfrm>
              <a:off x="7350997" y="1271995"/>
              <a:ext cx="14574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err="1">
                  <a:solidFill>
                    <a:schemeClr val="bg1"/>
                  </a:solidFill>
                  <a:latin typeface="#9Slide07 ChubbyTitle" pitchFamily="2" charset="-93"/>
                </a:rPr>
                <a:t>Bài</a:t>
              </a:r>
              <a:r>
                <a:rPr lang="en-GB" sz="4000" dirty="0">
                  <a:solidFill>
                    <a:schemeClr val="bg1"/>
                  </a:solidFill>
                  <a:latin typeface="#9Slide07 ChubbyTitle" pitchFamily="2" charset="-93"/>
                </a:rPr>
                <a:t> 1</a:t>
              </a:r>
              <a:endParaRPr lang="vi-VN" sz="4000" dirty="0">
                <a:solidFill>
                  <a:schemeClr val="bg1"/>
                </a:solidFill>
                <a:latin typeface="#9Slide07 ChubbyTitle" pitchFamily="2" charset="-93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13913C-CDF4-906F-71E8-064DE8F93C89}"/>
              </a:ext>
            </a:extLst>
          </p:cNvPr>
          <p:cNvGrpSpPr/>
          <p:nvPr/>
        </p:nvGrpSpPr>
        <p:grpSpPr>
          <a:xfrm>
            <a:off x="1629872" y="2101588"/>
            <a:ext cx="8593120" cy="3631763"/>
            <a:chOff x="3175208" y="1193260"/>
            <a:chExt cx="8593120" cy="363176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097BF6-080A-C11D-1D12-FA598BE4B24D}"/>
                </a:ext>
              </a:extLst>
            </p:cNvPr>
            <p:cNvSpPr txBox="1"/>
            <p:nvPr/>
          </p:nvSpPr>
          <p:spPr>
            <a:xfrm>
              <a:off x="3182112" y="1193260"/>
              <a:ext cx="858621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ln w="425450">
                    <a:solidFill>
                      <a:schemeClr val="bg1"/>
                    </a:solidFill>
                  </a:ln>
                  <a:effectLst>
                    <a:outerShdw dist="63500" dir="2700000" algn="tl" rotWithShape="0">
                      <a:prstClr val="black"/>
                    </a:outerShdw>
                  </a:effectLst>
                  <a:latin typeface="SVN-Internation" panose="02040603050506020204" pitchFamily="18" charset="0"/>
                </a:rPr>
                <a:t>ÔN TẬP</a:t>
              </a:r>
            </a:p>
            <a:p>
              <a:pPr algn="ctr"/>
              <a:r>
                <a:rPr lang="en-GB" sz="11500" dirty="0">
                  <a:ln w="425450">
                    <a:solidFill>
                      <a:schemeClr val="bg1"/>
                    </a:solidFill>
                  </a:ln>
                  <a:effectLst>
                    <a:outerShdw dist="63500" dir="2700000" algn="tl" rotWithShape="0">
                      <a:prstClr val="black"/>
                    </a:outerShdw>
                  </a:effectLst>
                  <a:latin typeface="SVN-Internation" panose="02040603050506020204" pitchFamily="18" charset="0"/>
                </a:rPr>
                <a:t> VỀ SỐ TỰ NHIÊN</a:t>
              </a:r>
              <a:endParaRPr lang="vi-VN" sz="11500" dirty="0">
                <a:ln w="425450">
                  <a:solidFill>
                    <a:schemeClr val="bg1"/>
                  </a:solidFill>
                </a:ln>
                <a:effectLst>
                  <a:outerShdw dist="635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372CC8-50A7-ADCD-D44F-79DCB18EE869}"/>
                </a:ext>
              </a:extLst>
            </p:cNvPr>
            <p:cNvSpPr txBox="1"/>
            <p:nvPr/>
          </p:nvSpPr>
          <p:spPr>
            <a:xfrm>
              <a:off x="3175208" y="1193260"/>
              <a:ext cx="858621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gradFill>
                    <a:gsLst>
                      <a:gs pos="79000">
                        <a:srgbClr val="00B050"/>
                      </a:gs>
                      <a:gs pos="0">
                        <a:srgbClr val="F7AF17"/>
                      </a:gs>
                      <a:gs pos="100000">
                        <a:srgbClr val="82B625"/>
                      </a:gs>
                    </a:gsLst>
                    <a:lin ang="16200000" scaled="1"/>
                  </a:gradFill>
                  <a:latin typeface="SVN-Internation" panose="02040603050506020204" pitchFamily="18" charset="0"/>
                </a:rPr>
                <a:t>ÔN TẬP</a:t>
              </a:r>
            </a:p>
            <a:p>
              <a:pPr algn="ctr"/>
              <a:r>
                <a:rPr lang="en-GB" sz="11500" dirty="0">
                  <a:gradFill>
                    <a:gsLst>
                      <a:gs pos="79000">
                        <a:srgbClr val="00B050"/>
                      </a:gs>
                      <a:gs pos="0">
                        <a:srgbClr val="F7AF17"/>
                      </a:gs>
                      <a:gs pos="100000">
                        <a:srgbClr val="82B625"/>
                      </a:gs>
                    </a:gsLst>
                    <a:lin ang="16200000" scaled="1"/>
                  </a:gradFill>
                  <a:latin typeface="SVN-Internation" panose="02040603050506020204" pitchFamily="18" charset="0"/>
                </a:rPr>
                <a:t> VỀ SỐ TỰ NHIÊN</a:t>
              </a:r>
              <a:endParaRPr lang="vi-VN" sz="11500" dirty="0">
                <a:gradFill>
                  <a:gsLst>
                    <a:gs pos="79000">
                      <a:srgbClr val="00B050"/>
                    </a:gs>
                    <a:gs pos="0">
                      <a:srgbClr val="F7AF17"/>
                    </a:gs>
                    <a:gs pos="100000">
                      <a:srgbClr val="82B625"/>
                    </a:gs>
                  </a:gsLst>
                  <a:lin ang="16200000" scaled="1"/>
                </a:gra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B549FD-0EB3-38A6-C1D7-1F1A1E3C3131}"/>
              </a:ext>
            </a:extLst>
          </p:cNvPr>
          <p:cNvSpPr txBox="1"/>
          <p:nvPr/>
        </p:nvSpPr>
        <p:spPr>
          <a:xfrm>
            <a:off x="6615472" y="5786347"/>
            <a:ext cx="1436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latin typeface="#9Slide03 SVN-Avo Bold" panose="02040603050506020204" pitchFamily="18" charset="0"/>
              </a:rPr>
              <a:t>Tiết</a:t>
            </a:r>
            <a:r>
              <a:rPr lang="en-GB" sz="4000" dirty="0">
                <a:latin typeface="#9Slide03 SVN-Avo Bold" panose="02040603050506020204" pitchFamily="18" charset="0"/>
              </a:rPr>
              <a:t> 2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6876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2A1D7CF-72EC-363A-09E8-961DF23932EC}"/>
              </a:ext>
            </a:extLst>
          </p:cNvPr>
          <p:cNvSpPr/>
          <p:nvPr/>
        </p:nvSpPr>
        <p:spPr>
          <a:xfrm>
            <a:off x="0" y="-87520"/>
            <a:ext cx="12242800" cy="6945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AB70BBF7-388C-EA7C-F3EB-7EF5D4157F1B}"/>
              </a:ext>
            </a:extLst>
          </p:cNvPr>
          <p:cNvSpPr/>
          <p:nvPr/>
        </p:nvSpPr>
        <p:spPr>
          <a:xfrm>
            <a:off x="1625600" y="14785"/>
            <a:ext cx="8847827" cy="6945520"/>
          </a:xfrm>
          <a:custGeom>
            <a:avLst/>
            <a:gdLst/>
            <a:ahLst/>
            <a:cxnLst/>
            <a:rect l="l" t="t" r="r" b="b"/>
            <a:pathLst>
              <a:path w="2769551" h="2752242">
                <a:moveTo>
                  <a:pt x="0" y="0"/>
                </a:moveTo>
                <a:lnTo>
                  <a:pt x="2769552" y="0"/>
                </a:lnTo>
                <a:lnTo>
                  <a:pt x="2769552" y="2752242"/>
                </a:lnTo>
                <a:lnTo>
                  <a:pt x="0" y="2752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39BD811-3503-2C04-6598-FFF716BA1501}"/>
              </a:ext>
            </a:extLst>
          </p:cNvPr>
          <p:cNvSpPr/>
          <p:nvPr/>
        </p:nvSpPr>
        <p:spPr>
          <a:xfrm>
            <a:off x="1729188" y="3937000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41430F-7BF5-CDF2-9764-287791915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6179" y="-21609"/>
            <a:ext cx="2142227" cy="1825009"/>
          </a:xfrm>
          <a:prstGeom prst="rect">
            <a:avLst/>
          </a:prstGeom>
        </p:spPr>
      </p:pic>
      <p:sp>
        <p:nvSpPr>
          <p:cNvPr id="12" name="Freeform 13">
            <a:extLst>
              <a:ext uri="{FF2B5EF4-FFF2-40B4-BE49-F238E27FC236}">
                <a16:creationId xmlns:a16="http://schemas.microsoft.com/office/drawing/2014/main" id="{DF37CA05-1F04-5A4E-4D0F-53C3DD992200}"/>
              </a:ext>
            </a:extLst>
          </p:cNvPr>
          <p:cNvSpPr/>
          <p:nvPr/>
        </p:nvSpPr>
        <p:spPr>
          <a:xfrm>
            <a:off x="2692400" y="76200"/>
            <a:ext cx="1023289" cy="1016000"/>
          </a:xfrm>
          <a:custGeom>
            <a:avLst/>
            <a:gdLst/>
            <a:ahLst/>
            <a:cxnLst/>
            <a:rect l="l" t="t" r="r" b="b"/>
            <a:pathLst>
              <a:path w="1241067" h="1272889">
                <a:moveTo>
                  <a:pt x="0" y="0"/>
                </a:moveTo>
                <a:lnTo>
                  <a:pt x="1241067" y="0"/>
                </a:lnTo>
                <a:lnTo>
                  <a:pt x="1241067" y="1272889"/>
                </a:lnTo>
                <a:lnTo>
                  <a:pt x="0" y="127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925F325-0C58-77CA-2563-6F4A521504A1}"/>
              </a:ext>
            </a:extLst>
          </p:cNvPr>
          <p:cNvSpPr/>
          <p:nvPr/>
        </p:nvSpPr>
        <p:spPr>
          <a:xfrm>
            <a:off x="8128000" y="4546601"/>
            <a:ext cx="1023289" cy="1016000"/>
          </a:xfrm>
          <a:custGeom>
            <a:avLst/>
            <a:gdLst/>
            <a:ahLst/>
            <a:cxnLst/>
            <a:rect l="l" t="t" r="r" b="b"/>
            <a:pathLst>
              <a:path w="1241067" h="1272889">
                <a:moveTo>
                  <a:pt x="0" y="0"/>
                </a:moveTo>
                <a:lnTo>
                  <a:pt x="1241067" y="0"/>
                </a:lnTo>
                <a:lnTo>
                  <a:pt x="1241067" y="1272889"/>
                </a:lnTo>
                <a:lnTo>
                  <a:pt x="0" y="127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C1A513A-21CE-9001-E0E1-25ACA58D93E0}"/>
              </a:ext>
            </a:extLst>
          </p:cNvPr>
          <p:cNvSpPr/>
          <p:nvPr/>
        </p:nvSpPr>
        <p:spPr>
          <a:xfrm>
            <a:off x="5000441" y="3385240"/>
            <a:ext cx="1023289" cy="1016000"/>
          </a:xfrm>
          <a:custGeom>
            <a:avLst/>
            <a:gdLst/>
            <a:ahLst/>
            <a:cxnLst/>
            <a:rect l="l" t="t" r="r" b="b"/>
            <a:pathLst>
              <a:path w="1241067" h="1272889">
                <a:moveTo>
                  <a:pt x="0" y="0"/>
                </a:moveTo>
                <a:lnTo>
                  <a:pt x="1241067" y="0"/>
                </a:lnTo>
                <a:lnTo>
                  <a:pt x="1241067" y="1272889"/>
                </a:lnTo>
                <a:lnTo>
                  <a:pt x="0" y="127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723CE2-98E8-188D-710A-6FDC889B5283}"/>
              </a:ext>
            </a:extLst>
          </p:cNvPr>
          <p:cNvSpPr/>
          <p:nvPr/>
        </p:nvSpPr>
        <p:spPr>
          <a:xfrm>
            <a:off x="5267198" y="3725080"/>
            <a:ext cx="504355" cy="484875"/>
          </a:xfrm>
          <a:prstGeom prst="ellipse">
            <a:avLst/>
          </a:prstGeom>
          <a:solidFill>
            <a:schemeClr val="bg1"/>
          </a:solidFill>
          <a:ln>
            <a:solidFill>
              <a:srgbClr val="F667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2933" b="1" dirty="0">
                <a:solidFill>
                  <a:srgbClr val="C00000"/>
                </a:solidFill>
                <a:latin typeface="#9Slide03 SVNHarabaras" panose="02040603050506020204" pitchFamily="18" charset="0"/>
              </a:rPr>
              <a:t>5</a:t>
            </a:r>
            <a:endParaRPr lang="vi-VN" sz="2933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D3806E-37B4-6D06-AB99-ACA8111EB09F}"/>
              </a:ext>
            </a:extLst>
          </p:cNvPr>
          <p:cNvSpPr/>
          <p:nvPr/>
        </p:nvSpPr>
        <p:spPr>
          <a:xfrm>
            <a:off x="8387467" y="4835857"/>
            <a:ext cx="504355" cy="484875"/>
          </a:xfrm>
          <a:prstGeom prst="ellipse">
            <a:avLst/>
          </a:prstGeom>
          <a:solidFill>
            <a:schemeClr val="bg1"/>
          </a:solidFill>
          <a:ln>
            <a:solidFill>
              <a:srgbClr val="F667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2933" b="1" dirty="0">
                <a:solidFill>
                  <a:srgbClr val="C00000"/>
                </a:solidFill>
                <a:latin typeface="#9Slide03 SVNHarabaras" panose="02040603050506020204" pitchFamily="18" charset="0"/>
              </a:rPr>
              <a:t>6</a:t>
            </a:r>
            <a:endParaRPr lang="vi-VN" sz="2933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F294CD-82D1-65D8-7D74-3A0620C2E334}"/>
              </a:ext>
            </a:extLst>
          </p:cNvPr>
          <p:cNvSpPr/>
          <p:nvPr/>
        </p:nvSpPr>
        <p:spPr>
          <a:xfrm>
            <a:off x="2944897" y="416041"/>
            <a:ext cx="509503" cy="484875"/>
          </a:xfrm>
          <a:prstGeom prst="ellipse">
            <a:avLst/>
          </a:prstGeom>
          <a:solidFill>
            <a:schemeClr val="bg1"/>
          </a:solidFill>
          <a:ln>
            <a:solidFill>
              <a:srgbClr val="F667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2933" b="1" dirty="0">
                <a:solidFill>
                  <a:srgbClr val="C00000"/>
                </a:solidFill>
                <a:latin typeface="#9Slide03 SVNHarabaras" panose="02040603050506020204" pitchFamily="18" charset="0"/>
              </a:rPr>
              <a:t>4</a:t>
            </a:r>
            <a:endParaRPr lang="vi-VN" sz="2933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9D5C2D-BAFF-3AD4-C4CB-02471D88A931}"/>
              </a:ext>
            </a:extLst>
          </p:cNvPr>
          <p:cNvSpPr txBox="1"/>
          <p:nvPr/>
        </p:nvSpPr>
        <p:spPr>
          <a:xfrm>
            <a:off x="223551" y="873801"/>
            <a:ext cx="3715826" cy="37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5867" dirty="0">
                <a:ln w="317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Gotham Ultra" pitchFamily="50" charset="-93"/>
                <a:cs typeface="iCiel Gotham Ultra" pitchFamily="50" charset="-93"/>
              </a:rPr>
              <a:t>VƯỢT CHƯỚNG NGẠI VẬT</a:t>
            </a:r>
            <a:endParaRPr lang="vi-VN" sz="5867" dirty="0">
              <a:ln w="31750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Gotham Ultra" pitchFamily="50" charset="-93"/>
              <a:cs typeface="iCiel Gotham Ultra" pitchFamily="50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47671-410D-58B8-2943-7750A21CECCB}"/>
              </a:ext>
            </a:extLst>
          </p:cNvPr>
          <p:cNvSpPr txBox="1"/>
          <p:nvPr/>
        </p:nvSpPr>
        <p:spPr>
          <a:xfrm>
            <a:off x="214351" y="842525"/>
            <a:ext cx="3715826" cy="37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5867" dirty="0">
                <a:solidFill>
                  <a:srgbClr val="C00000"/>
                </a:solidFill>
                <a:latin typeface="iCiel Gotham Ultra" pitchFamily="50" charset="-93"/>
                <a:cs typeface="iCiel Gotham Ultra" pitchFamily="50" charset="-93"/>
              </a:rPr>
              <a:t>VƯỢT CHƯỚNG NGẠI VẬT</a:t>
            </a:r>
            <a:endParaRPr lang="vi-VN" sz="5867" dirty="0">
              <a:solidFill>
                <a:srgbClr val="C00000"/>
              </a:solidFill>
              <a:latin typeface="iCiel Gotham Ultra" pitchFamily="50" charset="-93"/>
              <a:cs typeface="iCiel Gotham Ultra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758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reet with shops and trees&#10;&#10;Description automatically generated">
            <a:extLst>
              <a:ext uri="{FF2B5EF4-FFF2-40B4-BE49-F238E27FC236}">
                <a16:creationId xmlns:a16="http://schemas.microsoft.com/office/drawing/2014/main" id="{CC83C964-4791-9B61-361B-8FB808BE4F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 r="1" b="6247"/>
          <a:stretch/>
        </p:blipFill>
        <p:spPr>
          <a:xfrm>
            <a:off x="-6588" y="7"/>
            <a:ext cx="12198588" cy="685799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4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374E-EBAB-9CF5-462D-2D33D3D01812}"/>
              </a:ext>
            </a:extLst>
          </p:cNvPr>
          <p:cNvSpPr txBox="1"/>
          <p:nvPr/>
        </p:nvSpPr>
        <p:spPr>
          <a:xfrm>
            <a:off x="3501399" y="418068"/>
            <a:ext cx="716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GB" sz="3600">
                <a:solidFill>
                  <a:srgbClr val="C00000"/>
                </a:solidFill>
                <a:latin typeface="#9Slide03 AllRoundGothic" panose="020B0703020202020104" pitchFamily="34" charset="-93"/>
              </a:rPr>
              <a:t>Sắp xếp các số sau theo thứ tự:</a:t>
            </a:r>
            <a:endParaRPr lang="vi-VN" sz="3600" dirty="0">
              <a:solidFill>
                <a:srgbClr val="C00000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DB1535C8-808D-820B-FB2E-D02A4F9BC49E}"/>
              </a:ext>
            </a:extLst>
          </p:cNvPr>
          <p:cNvSpPr/>
          <p:nvPr/>
        </p:nvSpPr>
        <p:spPr>
          <a:xfrm>
            <a:off x="9179864" y="4535957"/>
            <a:ext cx="2695205" cy="2108200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3F2E93E-235C-FFA6-30BF-394F06C10E7B}"/>
              </a:ext>
            </a:extLst>
          </p:cNvPr>
          <p:cNvSpPr/>
          <p:nvPr/>
        </p:nvSpPr>
        <p:spPr>
          <a:xfrm>
            <a:off x="6400800" y="4592745"/>
            <a:ext cx="2543294" cy="1524000"/>
          </a:xfrm>
          <a:prstGeom prst="wedgeRoundRectCallout">
            <a:avLst>
              <a:gd name="adj1" fmla="val 62522"/>
              <a:gd name="adj2" fmla="val 38619"/>
              <a:gd name="adj3" fmla="val 16667"/>
            </a:avLst>
          </a:prstGeom>
          <a:solidFill>
            <a:srgbClr val="12A6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000" dirty="0" err="1">
                <a:solidFill>
                  <a:prstClr val="white"/>
                </a:solidFill>
                <a:latin typeface="#9Slide03 SVNHarabaras" panose="02040603050506020204" pitchFamily="18" charset="0"/>
              </a:rPr>
              <a:t>Thực</a:t>
            </a:r>
            <a:r>
              <a:rPr lang="en-GB" sz="4000" dirty="0">
                <a:solidFill>
                  <a:prstClr val="white"/>
                </a:solidFill>
                <a:latin typeface="#9Slide03 SVNHarabaras" panose="02040603050506020204" pitchFamily="18" charset="0"/>
              </a:rPr>
              <a:t> </a:t>
            </a:r>
            <a:r>
              <a:rPr lang="en-GB" sz="4000" dirty="0" err="1">
                <a:solidFill>
                  <a:prstClr val="white"/>
                </a:solidFill>
                <a:latin typeface="#9Slide03 SVNHarabaras" panose="02040603050506020204" pitchFamily="18" charset="0"/>
              </a:rPr>
              <a:t>hiện</a:t>
            </a:r>
            <a:r>
              <a:rPr lang="en-GB" sz="4000" dirty="0">
                <a:solidFill>
                  <a:prstClr val="white"/>
                </a:solidFill>
                <a:latin typeface="#9Slide03 SVNHarabaras" panose="02040603050506020204" pitchFamily="18" charset="0"/>
              </a:rPr>
              <a:t> </a:t>
            </a:r>
            <a:r>
              <a:rPr lang="en-GB" sz="4000" dirty="0" err="1">
                <a:solidFill>
                  <a:prstClr val="white"/>
                </a:solidFill>
                <a:latin typeface="#9Slide03 SVNHarabaras" panose="02040603050506020204" pitchFamily="18" charset="0"/>
              </a:rPr>
              <a:t>cá</a:t>
            </a:r>
            <a:r>
              <a:rPr lang="en-GB" sz="4000" dirty="0">
                <a:solidFill>
                  <a:prstClr val="white"/>
                </a:solidFill>
                <a:latin typeface="#9Slide03 SVNHarabaras" panose="02040603050506020204" pitchFamily="18" charset="0"/>
              </a:rPr>
              <a:t> </a:t>
            </a:r>
            <a:r>
              <a:rPr lang="en-GB" sz="4000" dirty="0" err="1">
                <a:solidFill>
                  <a:prstClr val="white"/>
                </a:solidFill>
                <a:latin typeface="#9Slide03 SVNHarabaras" panose="02040603050506020204" pitchFamily="18" charset="0"/>
              </a:rPr>
              <a:t>nhân</a:t>
            </a:r>
            <a:endParaRPr lang="vi-VN" sz="40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22EC51-2EF7-AF1F-83B1-E60D85B6EED6}"/>
              </a:ext>
            </a:extLst>
          </p:cNvPr>
          <p:cNvSpPr/>
          <p:nvPr/>
        </p:nvSpPr>
        <p:spPr>
          <a:xfrm>
            <a:off x="2993136" y="1447860"/>
            <a:ext cx="7549896" cy="11583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/>
              <a:t>a) Từ lớn đến bé: 422 357; 322 945; 223 954; 432 375.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3567D2-D54F-195C-CBF3-BDF8C907C075}"/>
              </a:ext>
            </a:extLst>
          </p:cNvPr>
          <p:cNvSpPr/>
          <p:nvPr/>
        </p:nvSpPr>
        <p:spPr>
          <a:xfrm>
            <a:off x="2993136" y="2849819"/>
            <a:ext cx="7549896" cy="1158362"/>
          </a:xfrm>
          <a:prstGeom prst="round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/>
              <a:t>b) Từ bé đến lớn: 185 867; 184 999; 186 143; 186 134.</a:t>
            </a:r>
          </a:p>
        </p:txBody>
      </p:sp>
    </p:spTree>
    <p:extLst>
      <p:ext uri="{BB962C8B-B14F-4D97-AF65-F5344CB8AC3E}">
        <p14:creationId xmlns:p14="http://schemas.microsoft.com/office/powerpoint/2010/main" val="12390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6" grpId="0" animBg="1"/>
      <p:bldP spid="17" grpId="0" animBg="1"/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reet with shops and trees&#10;&#10;Description automatically generated">
            <a:extLst>
              <a:ext uri="{FF2B5EF4-FFF2-40B4-BE49-F238E27FC236}">
                <a16:creationId xmlns:a16="http://schemas.microsoft.com/office/drawing/2014/main" id="{CC83C964-4791-9B61-361B-8FB808BE4F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 r="1" b="6247"/>
          <a:stretch/>
        </p:blipFill>
        <p:spPr>
          <a:xfrm>
            <a:off x="-6588" y="7"/>
            <a:ext cx="12198588" cy="685799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4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374E-EBAB-9CF5-462D-2D33D3D01812}"/>
              </a:ext>
            </a:extLst>
          </p:cNvPr>
          <p:cNvSpPr txBox="1"/>
          <p:nvPr/>
        </p:nvSpPr>
        <p:spPr>
          <a:xfrm>
            <a:off x="3501399" y="418068"/>
            <a:ext cx="716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GB" sz="3600">
                <a:solidFill>
                  <a:srgbClr val="C00000"/>
                </a:solidFill>
                <a:latin typeface="#9Slide03 AllRoundGothic" panose="020B0703020202020104" pitchFamily="34" charset="-93"/>
              </a:rPr>
              <a:t>Sắp xếp các số sau theo thứ tự:</a:t>
            </a:r>
            <a:endParaRPr lang="vi-VN" sz="3600" dirty="0">
              <a:solidFill>
                <a:srgbClr val="C00000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22EC51-2EF7-AF1F-83B1-E60D85B6EED6}"/>
              </a:ext>
            </a:extLst>
          </p:cNvPr>
          <p:cNvSpPr/>
          <p:nvPr/>
        </p:nvSpPr>
        <p:spPr>
          <a:xfrm>
            <a:off x="2993136" y="1447860"/>
            <a:ext cx="7549896" cy="11583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/>
              <a:t>a) Từ lớn đến bé: 422 357; 322 945; 223 954; 432 375.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D4A17-814D-DC63-5D7B-39800D30742A}"/>
              </a:ext>
            </a:extLst>
          </p:cNvPr>
          <p:cNvSpPr txBox="1"/>
          <p:nvPr/>
        </p:nvSpPr>
        <p:spPr>
          <a:xfrm>
            <a:off x="2743200" y="3005149"/>
            <a:ext cx="8737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432 375; 422 357; 322 945; 223 954</a:t>
            </a:r>
          </a:p>
        </p:txBody>
      </p:sp>
    </p:spTree>
    <p:extLst>
      <p:ext uri="{BB962C8B-B14F-4D97-AF65-F5344CB8AC3E}">
        <p14:creationId xmlns:p14="http://schemas.microsoft.com/office/powerpoint/2010/main" val="34971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reet with shops and trees&#10;&#10;Description automatically generated">
            <a:extLst>
              <a:ext uri="{FF2B5EF4-FFF2-40B4-BE49-F238E27FC236}">
                <a16:creationId xmlns:a16="http://schemas.microsoft.com/office/drawing/2014/main" id="{CC83C964-4791-9B61-361B-8FB808BE4F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 r="1" b="6247"/>
          <a:stretch/>
        </p:blipFill>
        <p:spPr>
          <a:xfrm>
            <a:off x="-6588" y="7"/>
            <a:ext cx="12198588" cy="685799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4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374E-EBAB-9CF5-462D-2D33D3D01812}"/>
              </a:ext>
            </a:extLst>
          </p:cNvPr>
          <p:cNvSpPr txBox="1"/>
          <p:nvPr/>
        </p:nvSpPr>
        <p:spPr>
          <a:xfrm>
            <a:off x="3501399" y="418068"/>
            <a:ext cx="716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GB" sz="3600">
                <a:solidFill>
                  <a:srgbClr val="C00000"/>
                </a:solidFill>
                <a:latin typeface="#9Slide03 AllRoundGothic" panose="020B0703020202020104" pitchFamily="34" charset="-93"/>
              </a:rPr>
              <a:t>Sắp xếp các số sau theo thứ tự:</a:t>
            </a:r>
            <a:endParaRPr lang="vi-VN" sz="3600" dirty="0">
              <a:solidFill>
                <a:srgbClr val="C00000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D4A17-814D-DC63-5D7B-39800D30742A}"/>
              </a:ext>
            </a:extLst>
          </p:cNvPr>
          <p:cNvSpPr txBox="1"/>
          <p:nvPr/>
        </p:nvSpPr>
        <p:spPr>
          <a:xfrm>
            <a:off x="2743200" y="3005149"/>
            <a:ext cx="8737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184 999; 185 867; 186 134; 186 143.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DDD93-AFF2-D8A9-68AE-12557ABC2A1A}"/>
              </a:ext>
            </a:extLst>
          </p:cNvPr>
          <p:cNvSpPr/>
          <p:nvPr/>
        </p:nvSpPr>
        <p:spPr>
          <a:xfrm>
            <a:off x="3121479" y="1541987"/>
            <a:ext cx="7549896" cy="1158362"/>
          </a:xfrm>
          <a:prstGeom prst="round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/>
              <a:t>b) Từ bé đến lớn: 185 867; 184 999; 186 143; 186 134.</a:t>
            </a: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uilding with windows and a lamp&#10;&#10;Description automatically generated">
            <a:extLst>
              <a:ext uri="{FF2B5EF4-FFF2-40B4-BE49-F238E27FC236}">
                <a16:creationId xmlns:a16="http://schemas.microsoft.com/office/drawing/2014/main" id="{8FC7DC90-A353-BFA0-52F8-AB718A006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81129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5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374E-EBAB-9CF5-462D-2D33D3D01812}"/>
              </a:ext>
            </a:extLst>
          </p:cNvPr>
          <p:cNvSpPr txBox="1"/>
          <p:nvPr/>
        </p:nvSpPr>
        <p:spPr>
          <a:xfrm>
            <a:off x="3501401" y="418068"/>
            <a:ext cx="8252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2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 số của một số tỉnh/thành phố tính đến năm 2021 được thống kê trong bảng dưới đây</a:t>
            </a:r>
            <a:endParaRPr lang="vi-VN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FCD18889-A901-A6EB-152E-027A206728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8" t="23085" r="23156" b="24933"/>
          <a:stretch/>
        </p:blipFill>
        <p:spPr>
          <a:xfrm>
            <a:off x="3998824" y="1723886"/>
            <a:ext cx="6304172" cy="41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uilding with windows and a lamp&#10;&#10;Description automatically generated">
            <a:extLst>
              <a:ext uri="{FF2B5EF4-FFF2-40B4-BE49-F238E27FC236}">
                <a16:creationId xmlns:a16="http://schemas.microsoft.com/office/drawing/2014/main" id="{8FC7DC90-A353-BFA0-52F8-AB718A006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81129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5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374E-EBAB-9CF5-462D-2D33D3D01812}"/>
              </a:ext>
            </a:extLst>
          </p:cNvPr>
          <p:cNvSpPr txBox="1"/>
          <p:nvPr/>
        </p:nvSpPr>
        <p:spPr>
          <a:xfrm>
            <a:off x="3487709" y="418068"/>
            <a:ext cx="8252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Chọn đáp án đúng.</a:t>
            </a:r>
          </a:p>
          <a:p>
            <a:pPr defTabSz="609630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Tỉnh/thành phố có số dân ít nhất là: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F787C0-F0E3-3B36-7672-A9B7A38F13D2}"/>
              </a:ext>
            </a:extLst>
          </p:cNvPr>
          <p:cNvSpPr/>
          <p:nvPr/>
        </p:nvSpPr>
        <p:spPr>
          <a:xfrm>
            <a:off x="3240820" y="1786948"/>
            <a:ext cx="3854925" cy="107721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Tây Ninh.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14644A-B7E4-D23A-FCE1-138FEA10B0BE}"/>
              </a:ext>
            </a:extLst>
          </p:cNvPr>
          <p:cNvSpPr/>
          <p:nvPr/>
        </p:nvSpPr>
        <p:spPr>
          <a:xfrm>
            <a:off x="3240820" y="3029884"/>
            <a:ext cx="3854925" cy="107721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Đà Nẵng.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ACAFE-FCAD-3A31-DCBD-82F0CB250CBA}"/>
              </a:ext>
            </a:extLst>
          </p:cNvPr>
          <p:cNvSpPr/>
          <p:nvPr/>
        </p:nvSpPr>
        <p:spPr>
          <a:xfrm>
            <a:off x="7382314" y="1824411"/>
            <a:ext cx="3854925" cy="107721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Hà Nội.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B49E5CD-ED11-B38C-1826-323E59042EBD}"/>
              </a:ext>
            </a:extLst>
          </p:cNvPr>
          <p:cNvSpPr/>
          <p:nvPr/>
        </p:nvSpPr>
        <p:spPr>
          <a:xfrm>
            <a:off x="7382313" y="3029884"/>
            <a:ext cx="3854925" cy="107721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Yên Bái.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2CBCB-D77E-EDAB-A513-9AB63C2544DE}"/>
              </a:ext>
            </a:extLst>
          </p:cNvPr>
          <p:cNvSpPr txBox="1"/>
          <p:nvPr/>
        </p:nvSpPr>
        <p:spPr>
          <a:xfrm>
            <a:off x="3240820" y="4513502"/>
            <a:ext cx="7757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Đặt những câu hỏi liên quan đến bảng trên.</a:t>
            </a: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uilding with windows and a lamp&#10;&#10;Description automatically generated">
            <a:extLst>
              <a:ext uri="{FF2B5EF4-FFF2-40B4-BE49-F238E27FC236}">
                <a16:creationId xmlns:a16="http://schemas.microsoft.com/office/drawing/2014/main" id="{8FC7DC90-A353-BFA0-52F8-AB718A006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81129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3C136-D2B0-BB83-DB25-80917B920541}"/>
              </a:ext>
            </a:extLst>
          </p:cNvPr>
          <p:cNvSpPr/>
          <p:nvPr/>
        </p:nvSpPr>
        <p:spPr>
          <a:xfrm>
            <a:off x="2605974" y="330200"/>
            <a:ext cx="9269095" cy="6223000"/>
          </a:xfrm>
          <a:prstGeom prst="roundRect">
            <a:avLst>
              <a:gd name="adj" fmla="val 9087"/>
            </a:avLst>
          </a:prstGeom>
          <a:solidFill>
            <a:schemeClr val="bg1"/>
          </a:solidFill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C711A-8FC9-4F4C-83EB-DAE5BB80DEBD}"/>
              </a:ext>
            </a:extLst>
          </p:cNvPr>
          <p:cNvSpPr/>
          <p:nvPr/>
        </p:nvSpPr>
        <p:spPr>
          <a:xfrm>
            <a:off x="2743200" y="4826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b="1" dirty="0">
                <a:solidFill>
                  <a:prstClr val="white"/>
                </a:solidFill>
                <a:latin typeface="#9Slide03 SVNHarabaras" panose="02040603050506020204" pitchFamily="18" charset="0"/>
              </a:rPr>
              <a:t>5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2CBCB-D77E-EDAB-A513-9AB63C2544DE}"/>
              </a:ext>
            </a:extLst>
          </p:cNvPr>
          <p:cNvSpPr txBox="1"/>
          <p:nvPr/>
        </p:nvSpPr>
        <p:spPr>
          <a:xfrm>
            <a:off x="3588292" y="492035"/>
            <a:ext cx="7757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Đặt những câu hỏi liên quan đến bảng trên.</a:t>
            </a:r>
          </a:p>
        </p:txBody>
      </p:sp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549EC401-EFC2-2F92-8DE4-C951C72A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8" t="23085" r="23156" b="24933"/>
          <a:stretch/>
        </p:blipFill>
        <p:spPr>
          <a:xfrm>
            <a:off x="2983840" y="1791208"/>
            <a:ext cx="5063271" cy="330098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3326342-6D66-3DAE-7685-BE4D09999286}"/>
              </a:ext>
            </a:extLst>
          </p:cNvPr>
          <p:cNvSpPr/>
          <p:nvPr/>
        </p:nvSpPr>
        <p:spPr>
          <a:xfrm>
            <a:off x="8330184" y="1692364"/>
            <a:ext cx="3250760" cy="1480604"/>
          </a:xfrm>
          <a:prstGeom prst="wedgeRoundRectCallout">
            <a:avLst>
              <a:gd name="adj1" fmla="val -50718"/>
              <a:gd name="adj2" fmla="val 6669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Tỉnh/thành phố nào có số dân nhiều nhất?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EBC4F5C-3596-D160-1D5B-0B7EF84B791D}"/>
              </a:ext>
            </a:extLst>
          </p:cNvPr>
          <p:cNvSpPr/>
          <p:nvPr/>
        </p:nvSpPr>
        <p:spPr>
          <a:xfrm>
            <a:off x="8330183" y="2176272"/>
            <a:ext cx="3544885" cy="2468880"/>
          </a:xfrm>
          <a:prstGeom prst="wedgeRoundRectCallout">
            <a:avLst>
              <a:gd name="adj1" fmla="val -50718"/>
              <a:gd name="adj2" fmla="val 6669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dân của thành phố Hồ Chí Minh hơn số dân thành phố Hà Nội bao nhiêu?</a:t>
            </a: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62F146E-427C-D58F-8F5A-10E6E672934C}"/>
              </a:ext>
            </a:extLst>
          </p:cNvPr>
          <p:cNvSpPr/>
          <p:nvPr/>
        </p:nvSpPr>
        <p:spPr>
          <a:xfrm>
            <a:off x="304800" y="4114793"/>
            <a:ext cx="2211705" cy="27432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98438 -0.029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19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478</Words>
  <Application>Microsoft Office PowerPoint</Application>
  <PresentationFormat>Widescreen</PresentationFormat>
  <Paragraphs>90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UTM Showcard</vt:lpstr>
      <vt:lpstr>#9Slide03 SVNHarabaras</vt:lpstr>
      <vt:lpstr>#9Slide03 AllRoundGothic</vt:lpstr>
      <vt:lpstr>Times New Roman</vt:lpstr>
      <vt:lpstr>Calibri</vt:lpstr>
      <vt:lpstr>#9Slide07 ChubbyTitle</vt:lpstr>
      <vt:lpstr>#9Slide03 SVN-Avo Bold</vt:lpstr>
      <vt:lpstr>Aptos Display</vt:lpstr>
      <vt:lpstr>iCiel Gotham Ultra</vt:lpstr>
      <vt:lpstr>Aptos</vt:lpstr>
      <vt:lpstr>Arial</vt:lpstr>
      <vt:lpstr>SVN-Internation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AA</cp:lastModifiedBy>
  <cp:revision>2</cp:revision>
  <dcterms:created xsi:type="dcterms:W3CDTF">2024-08-11T11:57:05Z</dcterms:created>
  <dcterms:modified xsi:type="dcterms:W3CDTF">2024-09-09T03:13:58Z</dcterms:modified>
</cp:coreProperties>
</file>