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6"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9Slide03 AllRoundGothic" panose="020B0604020202020204" charset="0"/>
      <p:regular r:id="rId1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058D-E96D-E458-72E6-1B06D3519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2E593EA-6C58-D2EF-9F29-8EAB828A55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37227F-F115-0ED5-3F17-736D93EAECE5}"/>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54E781D6-FE97-4707-F278-69FAC31E32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FA8D90D-287B-30B6-E1DD-21CBE8CD04F8}"/>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6442102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0BAC-E200-4CD2-81F7-CFB592F3E75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58350E-5A1C-1B7A-51ED-26A21CBB9A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356E768-F4C0-84BC-5025-B3C3B7A09F21}"/>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F891F617-653E-7056-B082-D07A6256BD0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840601-C9A5-AA1E-5E45-8C9003F1B183}"/>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95992648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92A4F-FAC4-13DA-6EBA-D35441A18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C4E1A72-4976-1315-96D5-04DF12248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DFAAD4-7F9D-CBEA-BD2B-A5261125B9E8}"/>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5F8B5440-C5EE-AFFF-FFA0-2DBD2ED428C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35359F-90DE-95F5-0234-6ED4EE62A06B}"/>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7272836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C6B4-DE0E-F42A-D4F4-7F9BF7A5C9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3B78CD6-7AB1-CE52-C400-01410F5C0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99B3F4-2BCE-6BF4-DD74-C514503902BA}"/>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CB7F4E0D-113F-0A0E-B511-347BF3B9CA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C64382-BDE9-8CA0-B981-4418F23B5CD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0920723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37E2-0986-5F86-131F-9CA457F57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0F441F-7BD4-02F4-1960-C6B3DF1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79938-3A22-141F-D637-23B7AD24671D}"/>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45CE5568-3548-D3EF-E54B-048ADA8616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764522-C2A6-285B-03BB-0670601E78AA}"/>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2826034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F3CE-BBB3-5F05-10B7-BA57CEA54E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51129-0E93-D40F-2C95-6045409CD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AA5E2B-9554-66F5-8A68-83788450F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0307B20-E0D8-C2DE-BF5A-011AD3EF8714}"/>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6" name="Footer Placeholder 5">
            <a:extLst>
              <a:ext uri="{FF2B5EF4-FFF2-40B4-BE49-F238E27FC236}">
                <a16:creationId xmlns:a16="http://schemas.microsoft.com/office/drawing/2014/main" id="{966F878D-86E0-5EDF-0E92-6D51633FD6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B46D6F-F538-56A1-1DF9-FAD51D723BDF}"/>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62266215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2F67-4099-1D54-54A9-0B8DDB96AF2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0586465-5BFE-C61D-C8DF-843039290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F077E-8D58-1945-13B2-B70C0B67F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D7AADE2-B078-6855-60B1-229A1F801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62DFF-1678-0E1E-CA94-FAE9C42CB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E989642-3CF1-3DB3-14D3-B0094037582C}"/>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8" name="Footer Placeholder 7">
            <a:extLst>
              <a:ext uri="{FF2B5EF4-FFF2-40B4-BE49-F238E27FC236}">
                <a16:creationId xmlns:a16="http://schemas.microsoft.com/office/drawing/2014/main" id="{A4653FD1-CC72-4154-D770-5C964BCB60A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AD4EADA-D412-EA7C-A667-327E69748A11}"/>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67553959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75B-FAE5-D0A1-7BA9-C94A22E9A57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302151F-D7F8-976A-1C44-795B5FCF55D3}"/>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4" name="Footer Placeholder 3">
            <a:extLst>
              <a:ext uri="{FF2B5EF4-FFF2-40B4-BE49-F238E27FC236}">
                <a16:creationId xmlns:a16="http://schemas.microsoft.com/office/drawing/2014/main" id="{541F60C7-3C6F-2C40-F415-B6F416DD137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BE19026-01DA-D3CA-D3FB-D336210354FA}"/>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85965820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AFAD9-3506-7040-51EB-C028FCB6AED3}"/>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3" name="Footer Placeholder 2">
            <a:extLst>
              <a:ext uri="{FF2B5EF4-FFF2-40B4-BE49-F238E27FC236}">
                <a16:creationId xmlns:a16="http://schemas.microsoft.com/office/drawing/2014/main" id="{932724F1-DA43-5002-EEF6-044B21DC3EA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98D0E31-1A1F-5A49-82F2-6E94D4603BD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9946544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F212-2CA2-585E-C818-E14F1951FC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223424-78C2-8817-CCB9-C679713E6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92E1093-5A37-5BF7-E5F6-2D5A140B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59062-A51A-928E-6516-6D24BC45F041}"/>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6" name="Footer Placeholder 5">
            <a:extLst>
              <a:ext uri="{FF2B5EF4-FFF2-40B4-BE49-F238E27FC236}">
                <a16:creationId xmlns:a16="http://schemas.microsoft.com/office/drawing/2014/main" id="{482C09DF-923D-8F29-EF7D-67F0DEF436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4988BDE-BE7F-49B3-4E00-AC106546659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45751221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9F6F-7B04-67DE-3581-6EAF4C7F8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23F693F-C121-3DFE-D35E-0917F4A20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B06E1D8-2E89-68A3-0001-4AA361A58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669C3-17B1-444D-9DCE-3CC806B99A58}"/>
              </a:ext>
            </a:extLst>
          </p:cNvPr>
          <p:cNvSpPr>
            <a:spLocks noGrp="1"/>
          </p:cNvSpPr>
          <p:nvPr>
            <p:ph type="dt" sz="half" idx="10"/>
          </p:nvPr>
        </p:nvSpPr>
        <p:spPr/>
        <p:txBody>
          <a:bodyPr/>
          <a:lstStyle/>
          <a:p>
            <a:fld id="{3004D68C-E0FA-43B5-962C-556ADF4F3859}" type="datetimeFigureOut">
              <a:rPr lang="vi-VN" smtClean="0"/>
              <a:t>10/09/2024</a:t>
            </a:fld>
            <a:endParaRPr lang="vi-VN"/>
          </a:p>
        </p:txBody>
      </p:sp>
      <p:sp>
        <p:nvSpPr>
          <p:cNvPr id="6" name="Footer Placeholder 5">
            <a:extLst>
              <a:ext uri="{FF2B5EF4-FFF2-40B4-BE49-F238E27FC236}">
                <a16:creationId xmlns:a16="http://schemas.microsoft.com/office/drawing/2014/main" id="{9A47E1CF-C65B-FB4C-C59C-130E9DE1C0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8B0F0C-CE27-81CA-88E7-C62CE794D8A5}"/>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27985763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6FEE7-3603-C161-B887-F4DA80169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1EBCBBF-0327-8E05-01B8-F33983C14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375EB65-C446-6047-162A-F68907EAB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04D68C-E0FA-43B5-962C-556ADF4F3859}" type="datetimeFigureOut">
              <a:rPr lang="vi-VN" smtClean="0"/>
              <a:t>10/09/2024</a:t>
            </a:fld>
            <a:endParaRPr lang="vi-VN"/>
          </a:p>
        </p:txBody>
      </p:sp>
      <p:sp>
        <p:nvSpPr>
          <p:cNvPr id="5" name="Footer Placeholder 4">
            <a:extLst>
              <a:ext uri="{FF2B5EF4-FFF2-40B4-BE49-F238E27FC236}">
                <a16:creationId xmlns:a16="http://schemas.microsoft.com/office/drawing/2014/main" id="{EE81626C-BA49-6C74-5BFD-D9B559526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7D03780A-3322-B0C4-8CB7-42E9F2DCB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BC54D2-53B7-4F6D-A998-7BD250AC83DE}" type="slidenum">
              <a:rPr lang="vi-VN" smtClean="0"/>
              <a:t>‹#›</a:t>
            </a:fld>
            <a:endParaRPr lang="vi-VN"/>
          </a:p>
        </p:txBody>
      </p:sp>
    </p:spTree>
    <p:extLst>
      <p:ext uri="{BB962C8B-B14F-4D97-AF65-F5344CB8AC3E}">
        <p14:creationId xmlns:p14="http://schemas.microsoft.com/office/powerpoint/2010/main" val="216312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blackboard with objects around it&#10;&#10;Description automatically generated">
            <a:extLst>
              <a:ext uri="{FF2B5EF4-FFF2-40B4-BE49-F238E27FC236}">
                <a16:creationId xmlns:a16="http://schemas.microsoft.com/office/drawing/2014/main" id="{C0F12824-853D-6286-ABD7-B13C27A96A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249" r="-2" b="5152"/>
          <a:stretch/>
        </p:blipFill>
        <p:spPr>
          <a:xfrm>
            <a:off x="-6588" y="10"/>
            <a:ext cx="12198588" cy="6857990"/>
          </a:xfrm>
          <a:prstGeom prst="rect">
            <a:avLst/>
          </a:prstGeom>
        </p:spPr>
      </p:pic>
      <p:pic>
        <p:nvPicPr>
          <p:cNvPr id="6" name="Picture 5">
            <a:extLst>
              <a:ext uri="{FF2B5EF4-FFF2-40B4-BE49-F238E27FC236}">
                <a16:creationId xmlns:a16="http://schemas.microsoft.com/office/drawing/2014/main" id="{FF2EEB8A-3968-3D31-3843-7C73185297BE}"/>
              </a:ext>
            </a:extLst>
          </p:cNvPr>
          <p:cNvPicPr>
            <a:picLocks noChangeAspect="1"/>
          </p:cNvPicPr>
          <p:nvPr/>
        </p:nvPicPr>
        <p:blipFill>
          <a:blip r:embed="rId3"/>
          <a:stretch>
            <a:fillRect/>
          </a:stretch>
        </p:blipFill>
        <p:spPr>
          <a:xfrm>
            <a:off x="3684639" y="512063"/>
            <a:ext cx="5212625" cy="1472295"/>
          </a:xfrm>
          <a:prstGeom prst="rect">
            <a:avLst/>
          </a:prstGeom>
        </p:spPr>
      </p:pic>
      <p:sp>
        <p:nvSpPr>
          <p:cNvPr id="7" name="TextBox 6">
            <a:extLst>
              <a:ext uri="{FF2B5EF4-FFF2-40B4-BE49-F238E27FC236}">
                <a16:creationId xmlns:a16="http://schemas.microsoft.com/office/drawing/2014/main" id="{6B15CF87-1724-BAF7-962D-A2598F177680}"/>
              </a:ext>
            </a:extLst>
          </p:cNvPr>
          <p:cNvSpPr txBox="1"/>
          <p:nvPr/>
        </p:nvSpPr>
        <p:spPr>
          <a:xfrm>
            <a:off x="3931920" y="2136338"/>
            <a:ext cx="4169664" cy="2585323"/>
          </a:xfrm>
          <a:prstGeom prst="rect">
            <a:avLst/>
          </a:prstGeom>
          <a:noFill/>
        </p:spPr>
        <p:txBody>
          <a:bodyPr wrap="square" rtlCol="0">
            <a:spAutoFit/>
          </a:bodyPr>
          <a:lstStyle/>
          <a:p>
            <a:pPr algn="ct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Kể</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tên</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một</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số</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dạng</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toán</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giải</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đã</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học</a:t>
            </a:r>
            <a:endParaRPr lang="vi-VN"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344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4CF8458-7252-7758-748A-0272D9A63A27}"/>
              </a:ext>
            </a:extLst>
          </p:cNvPr>
          <p:cNvPicPr>
            <a:picLocks noChangeAspect="1"/>
          </p:cNvPicPr>
          <p:nvPr/>
        </p:nvPicPr>
        <p:blipFill>
          <a:blip r:embed="rId3"/>
          <a:stretch>
            <a:fillRect/>
          </a:stretch>
        </p:blipFill>
        <p:spPr>
          <a:xfrm>
            <a:off x="1863094" y="1165322"/>
            <a:ext cx="8748518" cy="3560373"/>
          </a:xfrm>
          <a:prstGeom prst="rect">
            <a:avLst/>
          </a:prstGeom>
        </p:spPr>
      </p:pic>
    </p:spTree>
    <p:extLst>
      <p:ext uri="{BB962C8B-B14F-4D97-AF65-F5344CB8AC3E}">
        <p14:creationId xmlns:p14="http://schemas.microsoft.com/office/powerpoint/2010/main" val="3388893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57E4-B781-00BC-FAFB-20E59DA0D690}"/>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9AFB304-E2F6-EFAA-0FA3-662B2360B03B}"/>
              </a:ext>
            </a:extLst>
          </p:cNvPr>
          <p:cNvSpPr>
            <a:spLocks noGrp="1"/>
          </p:cNvSpPr>
          <p:nvPr>
            <p:ph type="subTitle" idx="1"/>
          </p:nvPr>
        </p:nvSpPr>
        <p:spPr/>
        <p:txBody>
          <a:bodyPr/>
          <a:lstStyle/>
          <a:p>
            <a:endParaRPr lang="vi-VN"/>
          </a:p>
        </p:txBody>
      </p:sp>
      <p:pic>
        <p:nvPicPr>
          <p:cNvPr id="9" name="Picture 8" descr="A cartoon of a book open on grass with pencils and flowers&#10;&#10;Description automatically generated">
            <a:extLst>
              <a:ext uri="{FF2B5EF4-FFF2-40B4-BE49-F238E27FC236}">
                <a16:creationId xmlns:a16="http://schemas.microsoft.com/office/drawing/2014/main" id="{E1E4FE30-6618-2C74-278E-A86E683AE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C69EB92-D004-B529-315C-9A97275D4828}"/>
              </a:ext>
            </a:extLst>
          </p:cNvPr>
          <p:cNvGrpSpPr/>
          <p:nvPr/>
        </p:nvGrpSpPr>
        <p:grpSpPr>
          <a:xfrm>
            <a:off x="5482603" y="446485"/>
            <a:ext cx="1848584" cy="877034"/>
            <a:chOff x="5171707" y="291366"/>
            <a:chExt cx="1848584" cy="877034"/>
          </a:xfrm>
        </p:grpSpPr>
        <p:sp>
          <p:nvSpPr>
            <p:cNvPr id="10" name="TextBox 9">
              <a:extLst>
                <a:ext uri="{FF2B5EF4-FFF2-40B4-BE49-F238E27FC236}">
                  <a16:creationId xmlns:a16="http://schemas.microsoft.com/office/drawing/2014/main" id="{AFAA488C-3456-8491-D8BD-2B447FA89CE9}"/>
                </a:ext>
              </a:extLst>
            </p:cNvPr>
            <p:cNvSpPr txBox="1"/>
            <p:nvPr/>
          </p:nvSpPr>
          <p:spPr>
            <a:xfrm>
              <a:off x="5171708" y="291366"/>
              <a:ext cx="1848583" cy="830997"/>
            </a:xfrm>
            <a:prstGeom prst="rect">
              <a:avLst/>
            </a:prstGeom>
            <a:noFill/>
          </p:spPr>
          <p:txBody>
            <a:bodyPr wrap="none" rtlCol="0">
              <a:spAutoFit/>
            </a:bodyPr>
            <a:lstStyle/>
            <a:p>
              <a:r>
                <a:rPr lang="en-GB" sz="4800" dirty="0">
                  <a:ln w="269875">
                    <a:solidFill>
                      <a:schemeClr val="bg1"/>
                    </a:solidFill>
                  </a:ln>
                  <a:effectLst>
                    <a:outerShdw dist="76200" dir="2700000" algn="tl" rotWithShape="0">
                      <a:prstClr val="black"/>
                    </a:outerShdw>
                  </a:effectLst>
                  <a:latin typeface="iCiel Koni" pitchFamily="2" charset="-93"/>
                </a:rPr>
                <a:t>TOÁN</a:t>
              </a:r>
              <a:endParaRPr lang="vi-VN" sz="4800" dirty="0">
                <a:ln w="269875">
                  <a:solidFill>
                    <a:schemeClr val="bg1"/>
                  </a:solidFill>
                </a:ln>
                <a:effectLst>
                  <a:outerShdw dist="76200" dir="2700000" algn="tl" rotWithShape="0">
                    <a:prstClr val="black"/>
                  </a:outerShdw>
                </a:effectLst>
                <a:latin typeface="iCiel Koni" pitchFamily="2" charset="-93"/>
              </a:endParaRPr>
            </a:p>
          </p:txBody>
        </p:sp>
        <p:sp>
          <p:nvSpPr>
            <p:cNvPr id="11" name="TextBox 10">
              <a:extLst>
                <a:ext uri="{FF2B5EF4-FFF2-40B4-BE49-F238E27FC236}">
                  <a16:creationId xmlns:a16="http://schemas.microsoft.com/office/drawing/2014/main" id="{0E468283-865E-FDF2-3025-0D5720F087C5}"/>
                </a:ext>
              </a:extLst>
            </p:cNvPr>
            <p:cNvSpPr txBox="1"/>
            <p:nvPr/>
          </p:nvSpPr>
          <p:spPr>
            <a:xfrm>
              <a:off x="5171707" y="337403"/>
              <a:ext cx="1848583" cy="830997"/>
            </a:xfrm>
            <a:prstGeom prst="rect">
              <a:avLst/>
            </a:prstGeom>
            <a:noFill/>
          </p:spPr>
          <p:txBody>
            <a:bodyPr wrap="none" rtlCol="0">
              <a:spAutoFit/>
            </a:bodyPr>
            <a:lstStyle/>
            <a:p>
              <a:r>
                <a:rPr lang="en-GB" sz="4800" dirty="0">
                  <a:solidFill>
                    <a:srgbClr val="FFC000"/>
                  </a:solidFill>
                  <a:latin typeface="iCiel Koni" pitchFamily="2" charset="-93"/>
                </a:rPr>
                <a:t>TOÁN</a:t>
              </a:r>
              <a:endParaRPr lang="vi-VN" sz="4800" dirty="0">
                <a:solidFill>
                  <a:srgbClr val="FFC000"/>
                </a:solidFill>
                <a:latin typeface="iCiel Koni" pitchFamily="2" charset="-93"/>
              </a:endParaRPr>
            </a:p>
          </p:txBody>
        </p:sp>
      </p:grpSp>
      <p:grpSp>
        <p:nvGrpSpPr>
          <p:cNvPr id="13" name="Group 12">
            <a:extLst>
              <a:ext uri="{FF2B5EF4-FFF2-40B4-BE49-F238E27FC236}">
                <a16:creationId xmlns:a16="http://schemas.microsoft.com/office/drawing/2014/main" id="{C774E14D-FE7E-1D52-45C0-7D19EB0DE55F}"/>
              </a:ext>
            </a:extLst>
          </p:cNvPr>
          <p:cNvGrpSpPr/>
          <p:nvPr/>
        </p:nvGrpSpPr>
        <p:grpSpPr>
          <a:xfrm>
            <a:off x="2408043" y="1464846"/>
            <a:ext cx="1635772" cy="830997"/>
            <a:chOff x="5134451" y="291366"/>
            <a:chExt cx="1635772" cy="830997"/>
          </a:xfrm>
        </p:grpSpPr>
        <p:sp>
          <p:nvSpPr>
            <p:cNvPr id="14" name="TextBox 13">
              <a:extLst>
                <a:ext uri="{FF2B5EF4-FFF2-40B4-BE49-F238E27FC236}">
                  <a16:creationId xmlns:a16="http://schemas.microsoft.com/office/drawing/2014/main" id="{7D33DEDC-D82D-8E0D-2CFA-8CC1C0820CE8}"/>
                </a:ext>
              </a:extLst>
            </p:cNvPr>
            <p:cNvSpPr txBox="1"/>
            <p:nvPr/>
          </p:nvSpPr>
          <p:spPr>
            <a:xfrm>
              <a:off x="5171708" y="291366"/>
              <a:ext cx="1598515" cy="830997"/>
            </a:xfrm>
            <a:prstGeom prst="rect">
              <a:avLst/>
            </a:prstGeom>
            <a:noFill/>
          </p:spPr>
          <p:txBody>
            <a:bodyPr wrap="none" rtlCol="0">
              <a:spAutoFit/>
            </a:bodyPr>
            <a:lstStyle/>
            <a:p>
              <a:r>
                <a:rPr lang="en-GB" sz="4800" dirty="0" err="1">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rPr>
                <a:t>Bài</a:t>
              </a:r>
              <a:r>
                <a:rPr lang="en-GB" sz="4800" dirty="0">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rPr>
                <a:t> 3</a:t>
              </a:r>
              <a:endParaRPr lang="vi-VN" sz="4800" dirty="0">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endParaRPr>
            </a:p>
          </p:txBody>
        </p:sp>
        <p:sp>
          <p:nvSpPr>
            <p:cNvPr id="15" name="TextBox 14">
              <a:extLst>
                <a:ext uri="{FF2B5EF4-FFF2-40B4-BE49-F238E27FC236}">
                  <a16:creationId xmlns:a16="http://schemas.microsoft.com/office/drawing/2014/main" id="{2911337C-30D2-0F84-D2AB-38ACC86D7F1D}"/>
                </a:ext>
              </a:extLst>
            </p:cNvPr>
            <p:cNvSpPr txBox="1"/>
            <p:nvPr/>
          </p:nvSpPr>
          <p:spPr>
            <a:xfrm>
              <a:off x="5134451" y="291366"/>
              <a:ext cx="1598515" cy="830997"/>
            </a:xfrm>
            <a:prstGeom prst="rect">
              <a:avLst/>
            </a:prstGeom>
            <a:noFill/>
          </p:spPr>
          <p:txBody>
            <a:bodyPr wrap="none" rtlCol="0">
              <a:spAutoFit/>
            </a:bodyPr>
            <a:lstStyle/>
            <a:p>
              <a:r>
                <a:rPr lang="en-GB" sz="4800" dirty="0" err="1">
                  <a:solidFill>
                    <a:schemeClr val="accent3">
                      <a:lumMod val="60000"/>
                      <a:lumOff val="40000"/>
                    </a:schemeClr>
                  </a:solidFill>
                  <a:latin typeface="iCiel Koni" pitchFamily="2" charset="-93"/>
                </a:rPr>
                <a:t>Bài</a:t>
              </a:r>
              <a:r>
                <a:rPr lang="en-GB" sz="4800" dirty="0">
                  <a:solidFill>
                    <a:schemeClr val="accent3">
                      <a:lumMod val="60000"/>
                      <a:lumOff val="40000"/>
                    </a:schemeClr>
                  </a:solidFill>
                  <a:latin typeface="iCiel Koni" pitchFamily="2" charset="-93"/>
                </a:rPr>
                <a:t> 3</a:t>
              </a:r>
              <a:endParaRPr lang="vi-VN" sz="4800" dirty="0">
                <a:solidFill>
                  <a:schemeClr val="accent3">
                    <a:lumMod val="60000"/>
                    <a:lumOff val="40000"/>
                  </a:schemeClr>
                </a:solidFill>
                <a:latin typeface="iCiel Koni" pitchFamily="2" charset="-93"/>
              </a:endParaRPr>
            </a:p>
          </p:txBody>
        </p:sp>
      </p:grpSp>
      <p:grpSp>
        <p:nvGrpSpPr>
          <p:cNvPr id="18" name="Group 17">
            <a:extLst>
              <a:ext uri="{FF2B5EF4-FFF2-40B4-BE49-F238E27FC236}">
                <a16:creationId xmlns:a16="http://schemas.microsoft.com/office/drawing/2014/main" id="{4814F3AD-254C-C2A9-748B-3FC820755EA6}"/>
              </a:ext>
            </a:extLst>
          </p:cNvPr>
          <p:cNvGrpSpPr/>
          <p:nvPr/>
        </p:nvGrpSpPr>
        <p:grpSpPr>
          <a:xfrm>
            <a:off x="1047762" y="2488818"/>
            <a:ext cx="9743374" cy="1235205"/>
            <a:chOff x="1386090" y="2440855"/>
            <a:chExt cx="9743374" cy="1235205"/>
          </a:xfrm>
        </p:grpSpPr>
        <p:sp>
          <p:nvSpPr>
            <p:cNvPr id="16" name="TextBox 15">
              <a:extLst>
                <a:ext uri="{FF2B5EF4-FFF2-40B4-BE49-F238E27FC236}">
                  <a16:creationId xmlns:a16="http://schemas.microsoft.com/office/drawing/2014/main" id="{A18D8CB8-45A5-E7BC-0994-2A3D8E75D3BF}"/>
                </a:ext>
              </a:extLst>
            </p:cNvPr>
            <p:cNvSpPr txBox="1"/>
            <p:nvPr/>
          </p:nvSpPr>
          <p:spPr>
            <a:xfrm>
              <a:off x="1386091" y="2440855"/>
              <a:ext cx="9743373" cy="1200329"/>
            </a:xfrm>
            <a:prstGeom prst="rect">
              <a:avLst/>
            </a:prstGeom>
            <a:noFill/>
          </p:spPr>
          <p:txBody>
            <a:bodyPr wrap="none" rtlCol="0">
              <a:spAutoFit/>
            </a:bodyPr>
            <a:lstStyle/>
            <a:p>
              <a:r>
                <a:rPr lang="en-GB" sz="7200" dirty="0">
                  <a:ln w="317500">
                    <a:solidFill>
                      <a:schemeClr val="bg1"/>
                    </a:solidFill>
                  </a:ln>
                  <a:effectLst>
                    <a:outerShdw dist="38100" dir="2700000" algn="tl" rotWithShape="0">
                      <a:schemeClr val="accent1">
                        <a:lumMod val="40000"/>
                        <a:lumOff val="60000"/>
                      </a:schemeClr>
                    </a:outerShdw>
                  </a:effectLst>
                  <a:latin typeface="iCiel Koni" pitchFamily="2" charset="-93"/>
                </a:rPr>
                <a:t>ÔN TẬP VỀ GIẢI TOÁN</a:t>
              </a:r>
              <a:endParaRPr lang="vi-VN" sz="7200" dirty="0">
                <a:ln w="317500">
                  <a:solidFill>
                    <a:schemeClr val="bg1"/>
                  </a:solidFill>
                </a:ln>
                <a:effectLst>
                  <a:outerShdw dist="38100" dir="2700000" algn="tl" rotWithShape="0">
                    <a:schemeClr val="accent1">
                      <a:lumMod val="40000"/>
                      <a:lumOff val="60000"/>
                    </a:schemeClr>
                  </a:outerShdw>
                </a:effectLst>
                <a:latin typeface="iCiel Koni" pitchFamily="2" charset="-93"/>
              </a:endParaRPr>
            </a:p>
          </p:txBody>
        </p:sp>
        <p:sp>
          <p:nvSpPr>
            <p:cNvPr id="17" name="TextBox 16">
              <a:extLst>
                <a:ext uri="{FF2B5EF4-FFF2-40B4-BE49-F238E27FC236}">
                  <a16:creationId xmlns:a16="http://schemas.microsoft.com/office/drawing/2014/main" id="{16FACE03-65A3-EBCC-0EFA-D181AE45ECE7}"/>
                </a:ext>
              </a:extLst>
            </p:cNvPr>
            <p:cNvSpPr txBox="1"/>
            <p:nvPr/>
          </p:nvSpPr>
          <p:spPr>
            <a:xfrm>
              <a:off x="1386090" y="2475731"/>
              <a:ext cx="9743373" cy="1200329"/>
            </a:xfrm>
            <a:prstGeom prst="rect">
              <a:avLst/>
            </a:prstGeom>
            <a:noFill/>
          </p:spPr>
          <p:txBody>
            <a:bodyPr wrap="none" rtlCol="0">
              <a:spAutoFit/>
            </a:bodyPr>
            <a:lstStyle/>
            <a:p>
              <a:r>
                <a:rPr lang="en-GB" sz="7200" dirty="0">
                  <a:gradFill>
                    <a:gsLst>
                      <a:gs pos="0">
                        <a:srgbClr val="FFC000"/>
                      </a:gs>
                      <a:gs pos="58000">
                        <a:srgbClr val="00B050"/>
                      </a:gs>
                      <a:gs pos="100000">
                        <a:srgbClr val="00B0F0"/>
                      </a:gs>
                    </a:gsLst>
                    <a:lin ang="5400000" scaled="1"/>
                  </a:gradFill>
                  <a:latin typeface="iCiel Koni" pitchFamily="2" charset="-93"/>
                </a:rPr>
                <a:t>ÔN TẬP VỀ GIẢI TOÁN</a:t>
              </a:r>
              <a:endParaRPr lang="vi-VN" sz="7200" dirty="0">
                <a:gradFill>
                  <a:gsLst>
                    <a:gs pos="0">
                      <a:srgbClr val="FFC000"/>
                    </a:gs>
                    <a:gs pos="58000">
                      <a:srgbClr val="00B050"/>
                    </a:gs>
                    <a:gs pos="100000">
                      <a:srgbClr val="00B0F0"/>
                    </a:gs>
                  </a:gsLst>
                  <a:lin ang="5400000" scaled="1"/>
                </a:gradFill>
                <a:latin typeface="iCiel Koni" pitchFamily="2" charset="-93"/>
              </a:endParaRPr>
            </a:p>
          </p:txBody>
        </p:sp>
      </p:grpSp>
      <p:sp>
        <p:nvSpPr>
          <p:cNvPr id="19" name="TextBox 18">
            <a:extLst>
              <a:ext uri="{FF2B5EF4-FFF2-40B4-BE49-F238E27FC236}">
                <a16:creationId xmlns:a16="http://schemas.microsoft.com/office/drawing/2014/main" id="{66365DEC-A7A6-2159-1C6D-7E58EF1E6C8E}"/>
              </a:ext>
            </a:extLst>
          </p:cNvPr>
          <p:cNvSpPr txBox="1"/>
          <p:nvPr/>
        </p:nvSpPr>
        <p:spPr>
          <a:xfrm>
            <a:off x="7220710" y="3719805"/>
            <a:ext cx="1697901" cy="769441"/>
          </a:xfrm>
          <a:prstGeom prst="rect">
            <a:avLst/>
          </a:prstGeom>
          <a:noFill/>
        </p:spPr>
        <p:txBody>
          <a:bodyPr wrap="none" rtlCol="0">
            <a:spAutoFit/>
          </a:bodyPr>
          <a:lstStyle/>
          <a:p>
            <a:r>
              <a:rPr lang="en-GB" sz="4400" dirty="0" err="1">
                <a:latin typeface="#9Slide03 AllRoundGothic" panose="020B0703020202020104" pitchFamily="34" charset="-93"/>
              </a:rPr>
              <a:t>Tiết</a:t>
            </a:r>
            <a:r>
              <a:rPr lang="en-GB" sz="4400" dirty="0">
                <a:latin typeface="#9Slide03 AllRoundGothic" panose="020B0703020202020104" pitchFamily="34" charset="-93"/>
              </a:rPr>
              <a:t> 1</a:t>
            </a:r>
            <a:endParaRPr lang="vi-VN" sz="4400" dirty="0">
              <a:latin typeface="#9Slide03 AllRoundGothic" panose="020B0703020202020104" pitchFamily="34" charset="-93"/>
            </a:endParaRPr>
          </a:p>
        </p:txBody>
      </p:sp>
    </p:spTree>
    <p:extLst>
      <p:ext uri="{BB962C8B-B14F-4D97-AF65-F5344CB8AC3E}">
        <p14:creationId xmlns:p14="http://schemas.microsoft.com/office/powerpoint/2010/main" val="148439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6B11-124C-F9DA-CD6D-F452D771E110}"/>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42C243E3-C814-3051-84A5-D339C4777FFB}"/>
              </a:ext>
            </a:extLst>
          </p:cNvPr>
          <p:cNvSpPr>
            <a:spLocks noGrp="1"/>
          </p:cNvSpPr>
          <p:nvPr>
            <p:ph idx="1"/>
          </p:nvPr>
        </p:nvSpPr>
        <p:spPr/>
        <p:txBody>
          <a:bodyPr/>
          <a:lstStyle/>
          <a:p>
            <a:endParaRPr lang="vi-VN"/>
          </a:p>
        </p:txBody>
      </p:sp>
      <p:pic>
        <p:nvPicPr>
          <p:cNvPr id="4" name="Content Placeholder 4" descr="A cartoon of a blackboard with objects around it&#10;&#10;Description automatically generated">
            <a:extLst>
              <a:ext uri="{FF2B5EF4-FFF2-40B4-BE49-F238E27FC236}">
                <a16:creationId xmlns:a16="http://schemas.microsoft.com/office/drawing/2014/main" id="{67C14E86-DCB0-0A12-BB5D-27E3B1AEEB65}"/>
              </a:ext>
            </a:extLst>
          </p:cNvPr>
          <p:cNvPicPr>
            <a:picLocks noChangeAspect="1"/>
          </p:cNvPicPr>
          <p:nvPr/>
        </p:nvPicPr>
        <p:blipFill>
          <a:blip r:embed="rId2">
            <a:extLst>
              <a:ext uri="{28A0092B-C50C-407E-A947-70E740481C1C}">
                <a14:useLocalDpi xmlns:a14="http://schemas.microsoft.com/office/drawing/2010/main" val="0"/>
              </a:ext>
            </a:extLst>
          </a:blip>
          <a:srcRect t="11249" r="-2" b="5152"/>
          <a:stretch/>
        </p:blipFill>
        <p:spPr>
          <a:xfrm>
            <a:off x="-6588" y="10"/>
            <a:ext cx="12198588" cy="6857990"/>
          </a:xfrm>
          <a:prstGeom prst="rect">
            <a:avLst/>
          </a:prstGeom>
        </p:spPr>
      </p:pic>
      <p:pic>
        <p:nvPicPr>
          <p:cNvPr id="5" name="Picture 4">
            <a:extLst>
              <a:ext uri="{FF2B5EF4-FFF2-40B4-BE49-F238E27FC236}">
                <a16:creationId xmlns:a16="http://schemas.microsoft.com/office/drawing/2014/main" id="{DC4548C8-A88B-9FE1-EF72-6468A5D39058}"/>
              </a:ext>
            </a:extLst>
          </p:cNvPr>
          <p:cNvPicPr>
            <a:picLocks noChangeAspect="1"/>
          </p:cNvPicPr>
          <p:nvPr/>
        </p:nvPicPr>
        <p:blipFill>
          <a:blip r:embed="rId3"/>
          <a:stretch>
            <a:fillRect/>
          </a:stretch>
        </p:blipFill>
        <p:spPr>
          <a:xfrm>
            <a:off x="3951769" y="3249158"/>
            <a:ext cx="4506432" cy="1183735"/>
          </a:xfrm>
          <a:prstGeom prst="rect">
            <a:avLst/>
          </a:prstGeom>
        </p:spPr>
      </p:pic>
    </p:spTree>
    <p:extLst>
      <p:ext uri="{BB962C8B-B14F-4D97-AF65-F5344CB8AC3E}">
        <p14:creationId xmlns:p14="http://schemas.microsoft.com/office/powerpoint/2010/main" val="2535454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1</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07600" cy="1323439"/>
          </a:xfrm>
          <a:prstGeom prst="rect">
            <a:avLst/>
          </a:prstGeom>
          <a:noFill/>
        </p:spPr>
        <p:txBody>
          <a:bodyPr wrap="square">
            <a:spAutoFit/>
          </a:bodyPr>
          <a:lstStyle/>
          <a:p>
            <a:r>
              <a:rPr lang="vi-VN" sz="4000" b="1" dirty="0"/>
              <a:t>Kể tên một số dạng toán đã học liên quan đến các phép tính với số tự nhiên</a:t>
            </a:r>
          </a:p>
        </p:txBody>
      </p:sp>
      <p:pic>
        <p:nvPicPr>
          <p:cNvPr id="10" name="Content Placeholder 9" descr="A group of children sitting at a desk&#10;&#10;Description automatically generated">
            <a:extLst>
              <a:ext uri="{FF2B5EF4-FFF2-40B4-BE49-F238E27FC236}">
                <a16:creationId xmlns:a16="http://schemas.microsoft.com/office/drawing/2014/main" id="{BFAE48C1-1AE0-4096-FF77-A34376FB34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660" t="26021" r="11123" b="10784"/>
          <a:stretch/>
        </p:blipFill>
        <p:spPr>
          <a:xfrm>
            <a:off x="2034845" y="2110994"/>
            <a:ext cx="8122309" cy="3829689"/>
          </a:xfrm>
        </p:spPr>
      </p:pic>
    </p:spTree>
    <p:extLst>
      <p:ext uri="{BB962C8B-B14F-4D97-AF65-F5344CB8AC3E}">
        <p14:creationId xmlns:p14="http://schemas.microsoft.com/office/powerpoint/2010/main" val="1316763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07600" cy="4524315"/>
          </a:xfrm>
          <a:prstGeom prst="rect">
            <a:avLst/>
          </a:prstGeom>
          <a:noFill/>
        </p:spPr>
        <p:txBody>
          <a:bodyPr wrap="square">
            <a:spAutoFit/>
          </a:bodyPr>
          <a:lstStyle/>
          <a:p>
            <a:r>
              <a:rPr lang="vi-VN" sz="3600" b="1" dirty="0"/>
              <a:t>a) Có 3 chiếc xe ben chở 21 tấn cát ra công trường, mỗi xe chở lượng cát như nhau. Hỏi 8 chiếc xe ben như thế thì chở được bao nhiêu tấn cát?</a:t>
            </a:r>
          </a:p>
          <a:p>
            <a:endParaRPr lang="vi-VN" sz="3600" b="1" dirty="0"/>
          </a:p>
          <a:p>
            <a:r>
              <a:rPr lang="vi-VN" sz="3600" b="1" dirty="0"/>
              <a:t>b) Cứ 12 m vải may được 4 bộ quần áo. Hỏi 36 m vải may được bao nhiêu bộ quần áo như thế?</a:t>
            </a:r>
          </a:p>
        </p:txBody>
      </p:sp>
    </p:spTree>
    <p:extLst>
      <p:ext uri="{BB962C8B-B14F-4D97-AF65-F5344CB8AC3E}">
        <p14:creationId xmlns:p14="http://schemas.microsoft.com/office/powerpoint/2010/main" val="30084380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94976" cy="2062103"/>
          </a:xfrm>
          <a:prstGeom prst="rect">
            <a:avLst/>
          </a:prstGeom>
          <a:noFill/>
        </p:spPr>
        <p:txBody>
          <a:bodyPr wrap="square">
            <a:spAutoFit/>
          </a:bodyPr>
          <a:lstStyle/>
          <a:p>
            <a:r>
              <a:rPr lang="vi-VN" sz="3200" b="1" dirty="0"/>
              <a:t>a) Có 3 chiếc xe ben chở 21 tấn cát ra công trường, mỗi xe chở lượng cát như nhau. Hỏi 8 chiếc xe ben như thế thì chở được bao nhiêu tấn cát?</a:t>
            </a:r>
          </a:p>
        </p:txBody>
      </p:sp>
      <p:sp>
        <p:nvSpPr>
          <p:cNvPr id="7" name="TextBox 6">
            <a:extLst>
              <a:ext uri="{FF2B5EF4-FFF2-40B4-BE49-F238E27FC236}">
                <a16:creationId xmlns:a16="http://schemas.microsoft.com/office/drawing/2014/main" id="{027F6400-FBE6-4AEE-68E5-8511F441BA57}"/>
              </a:ext>
            </a:extLst>
          </p:cNvPr>
          <p:cNvSpPr txBox="1"/>
          <p:nvPr/>
        </p:nvSpPr>
        <p:spPr>
          <a:xfrm>
            <a:off x="1858518" y="2898263"/>
            <a:ext cx="7632954" cy="3539430"/>
          </a:xfrm>
          <a:prstGeom prst="rect">
            <a:avLst/>
          </a:prstGeom>
          <a:noFill/>
        </p:spPr>
        <p:txBody>
          <a:bodyPr wrap="square">
            <a:spAutoFit/>
          </a:bodyPr>
          <a:lstStyle/>
          <a:p>
            <a:pPr algn="ctr"/>
            <a:r>
              <a:rPr lang="en-GB" sz="3200" b="1" dirty="0" err="1">
                <a:latin typeface="Calibri" panose="020F0502020204030204" pitchFamily="34" charset="0"/>
                <a:ea typeface="Calibri" panose="020F0502020204030204" pitchFamily="34" charset="0"/>
                <a:cs typeface="Calibri" panose="020F0502020204030204" pitchFamily="34" charset="0"/>
              </a:rPr>
              <a:t>Bài</a:t>
            </a:r>
            <a:r>
              <a:rPr lang="en-GB" sz="3200" b="1" dirty="0">
                <a:latin typeface="Calibri" panose="020F0502020204030204" pitchFamily="34" charset="0"/>
                <a:ea typeface="Calibri" panose="020F0502020204030204" pitchFamily="34" charset="0"/>
                <a:cs typeface="Calibri" panose="020F0502020204030204" pitchFamily="34" charset="0"/>
              </a:rPr>
              <a:t> </a:t>
            </a:r>
            <a:r>
              <a:rPr lang="en-GB" sz="3200" b="1" dirty="0" err="1">
                <a:latin typeface="Calibri" panose="020F0502020204030204" pitchFamily="34" charset="0"/>
                <a:ea typeface="Calibri" panose="020F0502020204030204" pitchFamily="34" charset="0"/>
                <a:cs typeface="Calibri" panose="020F0502020204030204" pitchFamily="34" charset="0"/>
              </a:rPr>
              <a:t>giải</a:t>
            </a:r>
            <a:r>
              <a:rPr lang="en-GB" sz="3200" b="1" dirty="0">
                <a:latin typeface="Calibri" panose="020F0502020204030204" pitchFamily="34" charset="0"/>
                <a:ea typeface="Calibri" panose="020F0502020204030204" pitchFamily="34" charset="0"/>
                <a:cs typeface="Calibri" panose="020F0502020204030204" pitchFamily="34" charset="0"/>
              </a:rPr>
              <a:t>:</a:t>
            </a:r>
          </a:p>
          <a:p>
            <a:pPr algn="ctr"/>
            <a:r>
              <a:rPr lang="vi-VN" sz="3200" dirty="0">
                <a:latin typeface="Calibri" panose="020F0502020204030204" pitchFamily="34" charset="0"/>
                <a:ea typeface="Calibri" panose="020F0502020204030204" pitchFamily="34" charset="0"/>
                <a:cs typeface="Calibri" panose="020F0502020204030204" pitchFamily="34" charset="0"/>
              </a:rPr>
              <a:t>1 chiếc xe ben chở được số tấn cát là:</a:t>
            </a:r>
          </a:p>
          <a:p>
            <a:pPr algn="ctr"/>
            <a:r>
              <a:rPr lang="vi-VN" sz="3200" dirty="0">
                <a:latin typeface="Calibri" panose="020F0502020204030204" pitchFamily="34" charset="0"/>
                <a:ea typeface="Calibri" panose="020F0502020204030204" pitchFamily="34" charset="0"/>
                <a:cs typeface="Calibri" panose="020F0502020204030204" pitchFamily="34" charset="0"/>
              </a:rPr>
              <a:t>21 : 3 = 7 (tấn)</a:t>
            </a:r>
          </a:p>
          <a:p>
            <a:pPr algn="ctr"/>
            <a:r>
              <a:rPr lang="vi-VN" sz="3200" dirty="0">
                <a:latin typeface="Calibri" panose="020F0502020204030204" pitchFamily="34" charset="0"/>
                <a:ea typeface="Calibri" panose="020F0502020204030204" pitchFamily="34" charset="0"/>
                <a:cs typeface="Calibri" panose="020F0502020204030204" pitchFamily="34" charset="0"/>
              </a:rPr>
              <a:t>8 chiếc xe ben như thế thì chở được số tấn cát là:</a:t>
            </a:r>
          </a:p>
          <a:p>
            <a:pPr algn="ctr"/>
            <a:r>
              <a:rPr lang="vi-VN" sz="3200" dirty="0">
                <a:latin typeface="Calibri" panose="020F0502020204030204" pitchFamily="34" charset="0"/>
                <a:ea typeface="Calibri" panose="020F0502020204030204" pitchFamily="34" charset="0"/>
                <a:cs typeface="Calibri" panose="020F0502020204030204" pitchFamily="34" charset="0"/>
              </a:rPr>
              <a:t>7 × 8 = 56 (tấn)</a:t>
            </a:r>
          </a:p>
          <a:p>
            <a:pPr algn="ctr"/>
            <a:r>
              <a:rPr lang="vi-VN" sz="3200" dirty="0">
                <a:latin typeface="Calibri" panose="020F0502020204030204" pitchFamily="34" charset="0"/>
                <a:ea typeface="Calibri" panose="020F0502020204030204" pitchFamily="34" charset="0"/>
                <a:cs typeface="Calibri" panose="020F0502020204030204" pitchFamily="34" charset="0"/>
              </a:rPr>
              <a:t>Đáp số: 56 tấn cát</a:t>
            </a:r>
          </a:p>
        </p:txBody>
      </p:sp>
    </p:spTree>
    <p:extLst>
      <p:ext uri="{BB962C8B-B14F-4D97-AF65-F5344CB8AC3E}">
        <p14:creationId xmlns:p14="http://schemas.microsoft.com/office/powerpoint/2010/main" val="327490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94976" cy="1077218"/>
          </a:xfrm>
          <a:prstGeom prst="rect">
            <a:avLst/>
          </a:prstGeom>
          <a:noFill/>
        </p:spPr>
        <p:txBody>
          <a:bodyPr wrap="square">
            <a:spAutoFit/>
          </a:bodyPr>
          <a:lstStyle/>
          <a:p>
            <a:r>
              <a:rPr lang="vi-VN" sz="3200" b="1" dirty="0"/>
              <a:t>b) Cứ 12 m vải may được 4 bộ quần áo. Hỏi 36 m vải may được bao nhiêu bộ quần áo như thế?</a:t>
            </a:r>
          </a:p>
        </p:txBody>
      </p:sp>
      <p:sp>
        <p:nvSpPr>
          <p:cNvPr id="7" name="TextBox 6">
            <a:extLst>
              <a:ext uri="{FF2B5EF4-FFF2-40B4-BE49-F238E27FC236}">
                <a16:creationId xmlns:a16="http://schemas.microsoft.com/office/drawing/2014/main" id="{027F6400-FBE6-4AEE-68E5-8511F441BA57}"/>
              </a:ext>
            </a:extLst>
          </p:cNvPr>
          <p:cNvSpPr txBox="1"/>
          <p:nvPr/>
        </p:nvSpPr>
        <p:spPr>
          <a:xfrm>
            <a:off x="2205990" y="2110994"/>
            <a:ext cx="7632954" cy="3046988"/>
          </a:xfrm>
          <a:prstGeom prst="rect">
            <a:avLst/>
          </a:prstGeom>
          <a:noFill/>
        </p:spPr>
        <p:txBody>
          <a:bodyPr wrap="square">
            <a:spAutoFit/>
          </a:bodyPr>
          <a:lstStyle/>
          <a:p>
            <a:pPr algn="ctr"/>
            <a:r>
              <a:rPr lang="en-GB" sz="3200" b="1" dirty="0" err="1">
                <a:latin typeface="Calibri" panose="020F0502020204030204" pitchFamily="34" charset="0"/>
                <a:ea typeface="Calibri" panose="020F0502020204030204" pitchFamily="34" charset="0"/>
                <a:cs typeface="Calibri" panose="020F0502020204030204" pitchFamily="34" charset="0"/>
              </a:rPr>
              <a:t>Bài</a:t>
            </a:r>
            <a:r>
              <a:rPr lang="en-GB" sz="3200" b="1" dirty="0">
                <a:latin typeface="Calibri" panose="020F0502020204030204" pitchFamily="34" charset="0"/>
                <a:ea typeface="Calibri" panose="020F0502020204030204" pitchFamily="34" charset="0"/>
                <a:cs typeface="Calibri" panose="020F0502020204030204" pitchFamily="34" charset="0"/>
              </a:rPr>
              <a:t> </a:t>
            </a:r>
            <a:r>
              <a:rPr lang="en-GB" sz="3200" b="1" dirty="0" err="1">
                <a:latin typeface="Calibri" panose="020F0502020204030204" pitchFamily="34" charset="0"/>
                <a:ea typeface="Calibri" panose="020F0502020204030204" pitchFamily="34" charset="0"/>
                <a:cs typeface="Calibri" panose="020F0502020204030204" pitchFamily="34" charset="0"/>
              </a:rPr>
              <a:t>giải</a:t>
            </a:r>
            <a:endParaRPr lang="en-GB" sz="3200" b="1" dirty="0">
              <a:latin typeface="Calibri" panose="020F0502020204030204" pitchFamily="34" charset="0"/>
              <a:ea typeface="Calibri" panose="020F0502020204030204" pitchFamily="34" charset="0"/>
              <a:cs typeface="Calibri" panose="020F0502020204030204" pitchFamily="34" charset="0"/>
            </a:endParaRPr>
          </a:p>
          <a:p>
            <a:pPr algn="ctr"/>
            <a:r>
              <a:rPr lang="vi-VN" sz="3200" dirty="0">
                <a:latin typeface="Calibri" panose="020F0502020204030204" pitchFamily="34" charset="0"/>
                <a:ea typeface="Calibri" panose="020F0502020204030204" pitchFamily="34" charset="0"/>
                <a:cs typeface="Calibri" panose="020F0502020204030204" pitchFamily="34" charset="0"/>
              </a:rPr>
              <a:t>Số mét vải để may 1 bộ quần áo là:</a:t>
            </a:r>
          </a:p>
          <a:p>
            <a:pPr algn="ctr"/>
            <a:r>
              <a:rPr lang="vi-VN" sz="3200" dirty="0">
                <a:latin typeface="Calibri" panose="020F0502020204030204" pitchFamily="34" charset="0"/>
                <a:ea typeface="Calibri" panose="020F0502020204030204" pitchFamily="34" charset="0"/>
                <a:cs typeface="Calibri" panose="020F0502020204030204" pitchFamily="34" charset="0"/>
              </a:rPr>
              <a:t>12 : 4 = 3 (m)</a:t>
            </a:r>
          </a:p>
          <a:p>
            <a:pPr algn="ctr"/>
            <a:r>
              <a:rPr lang="vi-VN" sz="3200" dirty="0">
                <a:latin typeface="Calibri" panose="020F0502020204030204" pitchFamily="34" charset="0"/>
                <a:ea typeface="Calibri" panose="020F0502020204030204" pitchFamily="34" charset="0"/>
                <a:cs typeface="Calibri" panose="020F0502020204030204" pitchFamily="34" charset="0"/>
              </a:rPr>
              <a:t>36 m vải may được số bộ quần áo là:</a:t>
            </a:r>
          </a:p>
          <a:p>
            <a:pPr algn="ctr"/>
            <a:r>
              <a:rPr lang="vi-VN" sz="3200" dirty="0">
                <a:latin typeface="Calibri" panose="020F0502020204030204" pitchFamily="34" charset="0"/>
                <a:ea typeface="Calibri" panose="020F0502020204030204" pitchFamily="34" charset="0"/>
                <a:cs typeface="Calibri" panose="020F0502020204030204" pitchFamily="34" charset="0"/>
              </a:rPr>
              <a:t>36 : 3 = 12 (bộ quần áo)</a:t>
            </a:r>
          </a:p>
          <a:p>
            <a:pPr algn="ctr"/>
            <a:r>
              <a:rPr lang="vi-VN" sz="3200" dirty="0">
                <a:latin typeface="Calibri" panose="020F0502020204030204" pitchFamily="34" charset="0"/>
                <a:ea typeface="Calibri" panose="020F0502020204030204" pitchFamily="34" charset="0"/>
                <a:cs typeface="Calibri" panose="020F0502020204030204" pitchFamily="34" charset="0"/>
              </a:rPr>
              <a:t>Đáp số: 12 bộ quần áo</a:t>
            </a:r>
          </a:p>
        </p:txBody>
      </p:sp>
    </p:spTree>
    <p:extLst>
      <p:ext uri="{BB962C8B-B14F-4D97-AF65-F5344CB8AC3E}">
        <p14:creationId xmlns:p14="http://schemas.microsoft.com/office/powerpoint/2010/main" val="2991123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3</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9786112" cy="2554545"/>
          </a:xfrm>
          <a:prstGeom prst="rect">
            <a:avLst/>
          </a:prstGeom>
          <a:noFill/>
        </p:spPr>
        <p:txBody>
          <a:bodyPr wrap="square">
            <a:spAutoFit/>
          </a:bodyPr>
          <a:lstStyle/>
          <a:p>
            <a:r>
              <a:rPr lang="vi-VN" sz="3200" b="1" dirty="0"/>
              <a:t>Cô Ly mua một chiếc bàn là và một chiếc quạt điện hết 1 500 000 đồng. Biết rằng giá tiền mua chiếc bàn là nhiều hơn giá tiền mua chiếc quạt điện là 380000 đồng. Tính giá tiền mỗi loại đồ vật cô Ly đã mua.</a:t>
            </a:r>
          </a:p>
        </p:txBody>
      </p:sp>
      <p:pic>
        <p:nvPicPr>
          <p:cNvPr id="9" name="Picture 8" descr="A green and black text&#10;&#10;Description automatically generated">
            <a:extLst>
              <a:ext uri="{FF2B5EF4-FFF2-40B4-BE49-F238E27FC236}">
                <a16:creationId xmlns:a16="http://schemas.microsoft.com/office/drawing/2014/main" id="{F93D2CD9-6894-EF73-C8C7-89E84A4A1003}"/>
              </a:ext>
            </a:extLst>
          </p:cNvPr>
          <p:cNvPicPr>
            <a:picLocks noChangeAspect="1"/>
          </p:cNvPicPr>
          <p:nvPr/>
        </p:nvPicPr>
        <p:blipFill rotWithShape="1">
          <a:blip r:embed="rId3">
            <a:extLst>
              <a:ext uri="{28A0092B-C50C-407E-A947-70E740481C1C}">
                <a14:useLocalDpi xmlns:a14="http://schemas.microsoft.com/office/drawing/2010/main" val="0"/>
              </a:ext>
            </a:extLst>
          </a:blip>
          <a:srcRect l="60706" t="16781"/>
          <a:stretch/>
        </p:blipFill>
        <p:spPr>
          <a:xfrm>
            <a:off x="5422053" y="2682018"/>
            <a:ext cx="4009989" cy="3264408"/>
          </a:xfrm>
          <a:prstGeom prst="rect">
            <a:avLst/>
          </a:prstGeom>
        </p:spPr>
      </p:pic>
    </p:spTree>
    <p:extLst>
      <p:ext uri="{BB962C8B-B14F-4D97-AF65-F5344CB8AC3E}">
        <p14:creationId xmlns:p14="http://schemas.microsoft.com/office/powerpoint/2010/main" val="27466233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3</a:t>
            </a:r>
            <a:endParaRPr lang="vi-VN" sz="6000" dirty="0">
              <a:solidFill>
                <a:schemeClr val="bg1"/>
              </a:solidFill>
              <a:latin typeface="#9Slide03 AllRoundGothic" panose="020B0703020202020104" pitchFamily="34" charset="-93"/>
            </a:endParaRPr>
          </a:p>
        </p:txBody>
      </p:sp>
      <p:sp>
        <p:nvSpPr>
          <p:cNvPr id="11" name="TextBox 10">
            <a:extLst>
              <a:ext uri="{FF2B5EF4-FFF2-40B4-BE49-F238E27FC236}">
                <a16:creationId xmlns:a16="http://schemas.microsoft.com/office/drawing/2014/main" id="{15AEC463-0718-FDFB-C89B-A3C9F9C83BA5}"/>
              </a:ext>
            </a:extLst>
          </p:cNvPr>
          <p:cNvSpPr txBox="1"/>
          <p:nvPr/>
        </p:nvSpPr>
        <p:spPr>
          <a:xfrm>
            <a:off x="1072134" y="1316737"/>
            <a:ext cx="9745218" cy="3970318"/>
          </a:xfrm>
          <a:prstGeom prst="rect">
            <a:avLst/>
          </a:prstGeom>
          <a:noFill/>
        </p:spPr>
        <p:txBody>
          <a:bodyPr wrap="square">
            <a:spAutoFit/>
          </a:bodyPr>
          <a:lstStyle/>
          <a:p>
            <a:pPr algn="ctr"/>
            <a:r>
              <a:rPr lang="vi-VN" sz="3600" dirty="0"/>
              <a:t>Bài giải</a:t>
            </a:r>
          </a:p>
          <a:p>
            <a:pPr algn="ctr"/>
            <a:r>
              <a:rPr lang="vi-VN" sz="3600" dirty="0"/>
              <a:t>Giá tiền của chiếc bàn là là:</a:t>
            </a:r>
          </a:p>
          <a:p>
            <a:pPr algn="ctr"/>
            <a:r>
              <a:rPr lang="vi-VN" sz="3600" dirty="0"/>
              <a:t>(1 500 000 + 380 000) : 2 = 940 000 (đồng)</a:t>
            </a:r>
          </a:p>
          <a:p>
            <a:pPr algn="ctr"/>
            <a:r>
              <a:rPr lang="vi-VN" sz="3600" dirty="0"/>
              <a:t>Giá tiền của chiếc quạt điện là:</a:t>
            </a:r>
          </a:p>
          <a:p>
            <a:pPr algn="ctr"/>
            <a:r>
              <a:rPr lang="vi-VN" sz="3600" dirty="0"/>
              <a:t>1 500 000 – 940 000 = 560 000 (đồng)</a:t>
            </a:r>
          </a:p>
          <a:p>
            <a:pPr algn="ctr"/>
            <a:r>
              <a:rPr lang="vi-VN" sz="3600" dirty="0"/>
              <a:t>Đáp số: Chiếc bàn là: 940 000 đồng</a:t>
            </a:r>
          </a:p>
          <a:p>
            <a:pPr algn="ctr"/>
            <a:r>
              <a:rPr lang="vi-VN" sz="3600" dirty="0"/>
              <a:t>Chiếc quạt điện: 560 000 đồng</a:t>
            </a:r>
          </a:p>
        </p:txBody>
      </p:sp>
    </p:spTree>
    <p:extLst>
      <p:ext uri="{BB962C8B-B14F-4D97-AF65-F5344CB8AC3E}">
        <p14:creationId xmlns:p14="http://schemas.microsoft.com/office/powerpoint/2010/main" val="1555193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393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Aptos Display</vt:lpstr>
      <vt:lpstr>#9Slide03 AllRoundGothic</vt:lpstr>
      <vt:lpstr>iCiel Koni</vt:lpstr>
      <vt:lpstr>Times New Roman</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AA</cp:lastModifiedBy>
  <cp:revision>2</cp:revision>
  <dcterms:created xsi:type="dcterms:W3CDTF">2024-08-12T10:35:32Z</dcterms:created>
  <dcterms:modified xsi:type="dcterms:W3CDTF">2024-09-10T08:02:27Z</dcterms:modified>
</cp:coreProperties>
</file>