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9Slide03 Duepuntozero" panose="02000507000000020004" pitchFamily="2" charset="-93"/>
      <p:regular r:id="rId21"/>
    </p:embeddedFont>
    <p:embeddedFont>
      <p:font typeface="#9Slide05 Amplify" panose="02000000000000000000" pitchFamily="2" charset="-93"/>
      <p:regular r:id="rId22"/>
    </p:embeddedFont>
    <p:embeddedFont>
      <p:font typeface="#9Slide05 SFU Belle" panose="00000400000000000000" pitchFamily="2" charset="-93"/>
      <p:regular r:id="rId23"/>
    </p:embeddedFont>
    <p:embeddedFont>
      <p:font typeface="#9Slide07 IcielCadena" panose="02000503000000020004" pitchFamily="2" charset="-93"/>
      <p:bold r:id="rId24"/>
    </p:embeddedFont>
    <p:embeddedFont>
      <p:font typeface="#9Slide07 IcielHelena" pitchFamily="2" charset="-93"/>
      <p:regular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75"/>
    <a:srgbClr val="3CB3C5"/>
    <a:srgbClr val="FFA624"/>
    <a:srgbClr val="F88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descr="A cartoon of trees and hills&#10;&#10;Description automatically generated">
            <a:extLst>
              <a:ext uri="{FF2B5EF4-FFF2-40B4-BE49-F238E27FC236}">
                <a16:creationId xmlns:a16="http://schemas.microsoft.com/office/drawing/2014/main" id="{C51A43F3-1D4E-028F-2399-9FD5AD3DA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Rectangle: Rounded Corners 6">
            <a:extLst>
              <a:ext uri="{FF2B5EF4-FFF2-40B4-BE49-F238E27FC236}">
                <a16:creationId xmlns:a16="http://schemas.microsoft.com/office/drawing/2014/main" id="{E2B1F1A5-9ADE-9836-AB0B-A8020E33DB8A}"/>
              </a:ext>
            </a:extLst>
          </p:cNvPr>
          <p:cNvSpPr/>
          <p:nvPr userDrawn="1"/>
        </p:nvSpPr>
        <p:spPr>
          <a:xfrm>
            <a:off x="228600" y="266700"/>
            <a:ext cx="17830800" cy="9753600"/>
          </a:xfrm>
          <a:prstGeom prst="roundRect">
            <a:avLst/>
          </a:prstGeom>
          <a:solidFill>
            <a:srgbClr val="FFA624"/>
          </a:solidFill>
          <a:ln w="5715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children playing in the park&#10;&#10;Description automatically generated">
            <a:extLst>
              <a:ext uri="{FF2B5EF4-FFF2-40B4-BE49-F238E27FC236}">
                <a16:creationId xmlns:a16="http://schemas.microsoft.com/office/drawing/2014/main" id="{ED632F0F-F27B-0DA5-EE71-ACEC8577B511}"/>
              </a:ext>
            </a:extLst>
          </p:cNvPr>
          <p:cNvPicPr>
            <a:picLocks noChangeAspect="1"/>
          </p:cNvPicPr>
          <p:nvPr/>
        </p:nvPicPr>
        <p:blipFill>
          <a:blip r:embed="rId2" cstate="print">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pic>
        <p:nvPicPr>
          <p:cNvPr id="4" name="Picture 3">
            <a:extLst>
              <a:ext uri="{FF2B5EF4-FFF2-40B4-BE49-F238E27FC236}">
                <a16:creationId xmlns:a16="http://schemas.microsoft.com/office/drawing/2014/main" id="{D2832248-2442-D8D8-DCCE-21DF353B937A}"/>
              </a:ext>
            </a:extLst>
          </p:cNvPr>
          <p:cNvPicPr>
            <a:picLocks noChangeAspect="1"/>
          </p:cNvPicPr>
          <p:nvPr/>
        </p:nvPicPr>
        <p:blipFill>
          <a:blip r:embed="rId3"/>
          <a:stretch>
            <a:fillRect/>
          </a:stretch>
        </p:blipFill>
        <p:spPr>
          <a:xfrm>
            <a:off x="3886200" y="2400300"/>
            <a:ext cx="10865114" cy="3073530"/>
          </a:xfrm>
          <a:prstGeom prst="rect">
            <a:avLst/>
          </a:prstGeom>
        </p:spPr>
      </p:pic>
    </p:spTree>
    <p:extLst>
      <p:ext uri="{BB962C8B-B14F-4D97-AF65-F5344CB8AC3E}">
        <p14:creationId xmlns:p14="http://schemas.microsoft.com/office/powerpoint/2010/main" val="3782837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918F3-2979-C52A-C2A8-AE3DD1EF4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95300"/>
            <a:ext cx="10183368" cy="4175181"/>
          </a:xfrm>
          <a:prstGeom prst="rect">
            <a:avLst/>
          </a:prstGeom>
        </p:spPr>
      </p:pic>
      <p:sp>
        <p:nvSpPr>
          <p:cNvPr id="3" name="Rectangle: Rounded Corners 2">
            <a:extLst>
              <a:ext uri="{FF2B5EF4-FFF2-40B4-BE49-F238E27FC236}">
                <a16:creationId xmlns:a16="http://schemas.microsoft.com/office/drawing/2014/main" id="{B4091972-C6D3-C26B-8E95-BE55471AA44E}"/>
              </a:ext>
            </a:extLst>
          </p:cNvPr>
          <p:cNvSpPr/>
          <p:nvPr/>
        </p:nvSpPr>
        <p:spPr>
          <a:xfrm>
            <a:off x="1371600" y="5448300"/>
            <a:ext cx="16078200" cy="3733800"/>
          </a:xfrm>
          <a:prstGeom prst="roundRect">
            <a:avLst>
              <a:gd name="adj" fmla="val 28679"/>
            </a:avLst>
          </a:prstGeom>
          <a:solidFill>
            <a:srgbClr val="FFC000">
              <a:lumMod val="20000"/>
              <a:lumOff val="80000"/>
            </a:srgbClr>
          </a:solidFill>
          <a:ln w="38100" cap="flat" cmpd="sng" algn="ctr">
            <a:solidFill>
              <a:srgbClr val="F2AA4B"/>
            </a:solidFill>
            <a:prstDash val="sysDot"/>
            <a:miter lim="800000"/>
          </a:ln>
          <a:effectLst/>
        </p:spPr>
        <p:txBody>
          <a:bodyPr rtlCol="0" anchor="ctr"/>
          <a:lstStyle/>
          <a:p>
            <a:pPr algn="ctr">
              <a:defRPr/>
            </a:pPr>
            <a:r>
              <a:rPr lang="en-US" sz="7200" b="1" kern="0" dirty="0" err="1">
                <a:solidFill>
                  <a:prstClr val="black"/>
                </a:solidFill>
                <a:latin typeface="Cambria" panose="02040503050406030204" pitchFamily="18" charset="0"/>
                <a:ea typeface="Cambria" panose="02040503050406030204" pitchFamily="18" charset="0"/>
              </a:rPr>
              <a:t>Các</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bạn</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trong</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nhóm</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sẽ</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cùng</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nhau</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đọc</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và</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thảo</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luận</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trả</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lời</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các</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câu</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hỏi</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tìm</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hiểu</a:t>
            </a:r>
            <a:r>
              <a:rPr lang="en-US" sz="7200" b="1" kern="0" dirty="0">
                <a:solidFill>
                  <a:prstClr val="black"/>
                </a:solidFill>
                <a:latin typeface="Cambria" panose="02040503050406030204" pitchFamily="18" charset="0"/>
                <a:ea typeface="Cambria" panose="02040503050406030204" pitchFamily="18" charset="0"/>
              </a:rPr>
              <a:t> </a:t>
            </a:r>
            <a:r>
              <a:rPr lang="en-US" sz="7200" b="1" kern="0" dirty="0" err="1">
                <a:solidFill>
                  <a:prstClr val="black"/>
                </a:solidFill>
                <a:latin typeface="Cambria" panose="02040503050406030204" pitchFamily="18" charset="0"/>
                <a:ea typeface="Cambria" panose="02040503050406030204" pitchFamily="18" charset="0"/>
              </a:rPr>
              <a:t>bài</a:t>
            </a:r>
            <a:r>
              <a:rPr lang="en-US" sz="7200" b="1" kern="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79870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CEF19E-4F85-F975-ED42-4E95EB5B47EF}"/>
              </a:ext>
            </a:extLst>
          </p:cNvPr>
          <p:cNvGrpSpPr/>
          <p:nvPr/>
        </p:nvGrpSpPr>
        <p:grpSpPr>
          <a:xfrm>
            <a:off x="685800" y="495300"/>
            <a:ext cx="8915400" cy="3200400"/>
            <a:chOff x="685800" y="495300"/>
            <a:chExt cx="8915400" cy="3200400"/>
          </a:xfrm>
        </p:grpSpPr>
        <p:sp>
          <p:nvSpPr>
            <p:cNvPr id="2" name="Freeform 8">
              <a:extLst>
                <a:ext uri="{FF2B5EF4-FFF2-40B4-BE49-F238E27FC236}">
                  <a16:creationId xmlns:a16="http://schemas.microsoft.com/office/drawing/2014/main" id="{3B69409E-34BC-A7D2-9DD9-32AB137BA023}"/>
                </a:ext>
              </a:extLst>
            </p:cNvPr>
            <p:cNvSpPr/>
            <p:nvPr/>
          </p:nvSpPr>
          <p:spPr>
            <a:xfrm>
              <a:off x="685800" y="495300"/>
              <a:ext cx="2743200" cy="3200400"/>
            </a:xfrm>
            <a:custGeom>
              <a:avLst/>
              <a:gdLst/>
              <a:ahLst/>
              <a:cxnLst/>
              <a:rect l="l" t="t" r="r" b="b"/>
              <a:pathLst>
                <a:path w="3089663" h="3510980">
                  <a:moveTo>
                    <a:pt x="0" y="0"/>
                  </a:moveTo>
                  <a:lnTo>
                    <a:pt x="3089663" y="0"/>
                  </a:lnTo>
                  <a:lnTo>
                    <a:pt x="3089663" y="3510980"/>
                  </a:lnTo>
                  <a:lnTo>
                    <a:pt x="0" y="3510980"/>
                  </a:lnTo>
                  <a:lnTo>
                    <a:pt x="0" y="0"/>
                  </a:lnTo>
                  <a:close/>
                </a:path>
              </a:pathLst>
            </a:custGeom>
            <a:blipFill>
              <a:blip r:embed="rId2"/>
              <a:stretch>
                <a:fillRect/>
              </a:stretch>
            </a:blipFill>
          </p:spPr>
          <p:txBody>
            <a:bodyPr/>
            <a:lstStyle/>
            <a:p>
              <a:endParaRPr lang="vi-VN"/>
            </a:p>
          </p:txBody>
        </p:sp>
        <p:sp>
          <p:nvSpPr>
            <p:cNvPr id="3" name="Freeform 7">
              <a:extLst>
                <a:ext uri="{FF2B5EF4-FFF2-40B4-BE49-F238E27FC236}">
                  <a16:creationId xmlns:a16="http://schemas.microsoft.com/office/drawing/2014/main" id="{D352C31C-DF3B-8D67-6883-6CA8B9758012}"/>
                </a:ext>
              </a:extLst>
            </p:cNvPr>
            <p:cNvSpPr/>
            <p:nvPr/>
          </p:nvSpPr>
          <p:spPr>
            <a:xfrm>
              <a:off x="3429000" y="647700"/>
              <a:ext cx="6172200" cy="1981200"/>
            </a:xfrm>
            <a:custGeom>
              <a:avLst/>
              <a:gdLst/>
              <a:ahLst/>
              <a:cxnLst/>
              <a:rect l="l" t="t" r="r" b="b"/>
              <a:pathLst>
                <a:path w="2969935" h="915730">
                  <a:moveTo>
                    <a:pt x="0" y="0"/>
                  </a:moveTo>
                  <a:lnTo>
                    <a:pt x="2969934" y="0"/>
                  </a:lnTo>
                  <a:lnTo>
                    <a:pt x="2969934" y="915730"/>
                  </a:lnTo>
                  <a:lnTo>
                    <a:pt x="0" y="9157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7D01335-6884-0CF4-302A-F06B59050765}"/>
                </a:ext>
              </a:extLst>
            </p:cNvPr>
            <p:cNvSpPr txBox="1"/>
            <p:nvPr/>
          </p:nvSpPr>
          <p:spPr>
            <a:xfrm>
              <a:off x="4239844" y="976580"/>
              <a:ext cx="4509568" cy="1323439"/>
            </a:xfrm>
            <a:prstGeom prst="rect">
              <a:avLst/>
            </a:prstGeom>
            <a:noFill/>
          </p:spPr>
          <p:txBody>
            <a:bodyPr wrap="none" rtlCol="0">
              <a:spAutoFit/>
            </a:bodyPr>
            <a:lstStyle/>
            <a:p>
              <a:r>
                <a:rPr lang="en-GB" sz="8000" b="1" dirty="0" err="1">
                  <a:solidFill>
                    <a:schemeClr val="accent2"/>
                  </a:solidFill>
                  <a:latin typeface="#9Slide03 Duepuntozero" panose="02000507000000020004" pitchFamily="2" charset="-93"/>
                </a:rPr>
                <a:t>Tìm</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hiểu</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bài</a:t>
              </a:r>
              <a:endParaRPr lang="vi-VN" sz="8000" b="1" dirty="0">
                <a:solidFill>
                  <a:schemeClr val="accent2"/>
                </a:solidFill>
                <a:latin typeface="#9Slide03 Duepuntozero" panose="02000507000000020004" pitchFamily="2" charset="-93"/>
              </a:endParaRPr>
            </a:p>
          </p:txBody>
        </p:sp>
      </p:grpSp>
      <p:sp>
        <p:nvSpPr>
          <p:cNvPr id="6" name="Rectangle: Rounded Corners 5">
            <a:extLst>
              <a:ext uri="{FF2B5EF4-FFF2-40B4-BE49-F238E27FC236}">
                <a16:creationId xmlns:a16="http://schemas.microsoft.com/office/drawing/2014/main" id="{BD2F795E-A1B7-FBD9-316B-F5534C8D5D9A}"/>
              </a:ext>
            </a:extLst>
          </p:cNvPr>
          <p:cNvSpPr/>
          <p:nvPr/>
        </p:nvSpPr>
        <p:spPr>
          <a:xfrm>
            <a:off x="2566916" y="2895600"/>
            <a:ext cx="15035284" cy="1981200"/>
          </a:xfrm>
          <a:prstGeom prst="roundRect">
            <a:avLst>
              <a:gd name="adj" fmla="val 28679"/>
            </a:avLst>
          </a:prstGeom>
          <a:solidFill>
            <a:srgbClr val="FFC000">
              <a:lumMod val="20000"/>
              <a:lumOff val="80000"/>
            </a:srgbClr>
          </a:solidFill>
          <a:ln w="38100" cap="flat" cmpd="sng" algn="ctr">
            <a:solidFill>
              <a:srgbClr val="F2AA4B"/>
            </a:solidFill>
            <a:prstDash val="sysDot"/>
            <a:miter lim="800000"/>
          </a:ln>
          <a:effectLst/>
        </p:spPr>
        <p:txBody>
          <a:bodyPr rtlCol="0" anchor="ctr"/>
          <a:lstStyle/>
          <a:p>
            <a:pPr algn="ctr">
              <a:defRPr/>
            </a:pPr>
            <a:r>
              <a:rPr lang="en-US" sz="5400" b="1" kern="0" dirty="0" err="1">
                <a:solidFill>
                  <a:prstClr val="black"/>
                </a:solidFill>
                <a:latin typeface="Cambria" panose="02040503050406030204" pitchFamily="18" charset="0"/>
                <a:ea typeface="Cambria" panose="02040503050406030204" pitchFamily="18" charset="0"/>
              </a:rPr>
              <a:t>Câu</a:t>
            </a:r>
            <a:r>
              <a:rPr lang="en-US" sz="5400" b="1" kern="0" dirty="0">
                <a:solidFill>
                  <a:prstClr val="black"/>
                </a:solidFill>
                <a:latin typeface="Cambria" panose="02040503050406030204" pitchFamily="18" charset="0"/>
                <a:ea typeface="Cambria" panose="02040503050406030204" pitchFamily="18" charset="0"/>
              </a:rPr>
              <a:t> 1: </a:t>
            </a:r>
            <a:r>
              <a:rPr lang="en-US" sz="5400" b="1" kern="0" dirty="0" err="1">
                <a:solidFill>
                  <a:prstClr val="black"/>
                </a:solidFill>
                <a:latin typeface="Cambria" panose="02040503050406030204" pitchFamily="18" charset="0"/>
                <a:ea typeface="Cambria" panose="02040503050406030204" pitchFamily="18" charset="0"/>
              </a:rPr>
              <a:t>Cuộc</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trò</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chuyện</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của</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thầy</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giáo</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và</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các</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bạn</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học</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sinh</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diễn</a:t>
            </a:r>
            <a:r>
              <a:rPr lang="en-US" sz="5400" b="1" kern="0" dirty="0">
                <a:solidFill>
                  <a:prstClr val="black"/>
                </a:solidFill>
                <a:latin typeface="Cambria" panose="02040503050406030204" pitchFamily="18" charset="0"/>
                <a:ea typeface="Cambria" panose="02040503050406030204" pitchFamily="18" charset="0"/>
              </a:rPr>
              <a:t> </a:t>
            </a:r>
            <a:r>
              <a:rPr lang="en-US" sz="5400" b="1" kern="0" dirty="0" err="1">
                <a:solidFill>
                  <a:prstClr val="black"/>
                </a:solidFill>
                <a:latin typeface="Cambria" panose="02040503050406030204" pitchFamily="18" charset="0"/>
                <a:ea typeface="Cambria" panose="02040503050406030204" pitchFamily="18" charset="0"/>
              </a:rPr>
              <a:t>ra</a:t>
            </a:r>
            <a:r>
              <a:rPr lang="en-US" sz="5400" b="1" kern="0" dirty="0">
                <a:solidFill>
                  <a:prstClr val="black"/>
                </a:solidFill>
                <a:latin typeface="Cambria" panose="02040503050406030204" pitchFamily="18" charset="0"/>
                <a:ea typeface="Cambria" panose="02040503050406030204" pitchFamily="18" charset="0"/>
              </a:rPr>
              <a:t> ở </a:t>
            </a:r>
            <a:r>
              <a:rPr lang="en-US" sz="5400" b="1" kern="0" dirty="0" err="1">
                <a:solidFill>
                  <a:prstClr val="black"/>
                </a:solidFill>
                <a:latin typeface="Cambria" panose="02040503050406030204" pitchFamily="18" charset="0"/>
                <a:ea typeface="Cambria" panose="02040503050406030204" pitchFamily="18" charset="0"/>
              </a:rPr>
              <a:t>đâu</a:t>
            </a:r>
            <a:r>
              <a:rPr lang="en-US" sz="5400" b="1" kern="0" dirty="0">
                <a:solidFill>
                  <a:prstClr val="black"/>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0B6F334D-10BD-C1A1-7094-ECE09488C091}"/>
              </a:ext>
            </a:extLst>
          </p:cNvPr>
          <p:cNvSpPr txBox="1"/>
          <p:nvPr/>
        </p:nvSpPr>
        <p:spPr>
          <a:xfrm>
            <a:off x="2209800" y="5143500"/>
            <a:ext cx="15035284" cy="2308324"/>
          </a:xfrm>
          <a:prstGeom prst="rect">
            <a:avLst/>
          </a:prstGeom>
          <a:noFill/>
        </p:spPr>
        <p:txBody>
          <a:bodyPr wrap="square">
            <a:spAutoFit/>
          </a:bodyPr>
          <a:lstStyle/>
          <a:p>
            <a:pPr marR="157480" algn="ctr"/>
            <a:r>
              <a:rPr lang="en-US" sz="7200" dirty="0" err="1">
                <a:solidFill>
                  <a:schemeClr val="bg1"/>
                </a:solidFill>
                <a:effectLst/>
                <a:latin typeface="+mj-lt"/>
                <a:ea typeface="MS Mincho" panose="02020609040205080304" pitchFamily="49" charset="-128"/>
                <a:cs typeface="Times New Roman" panose="02020603050405020304" pitchFamily="18" charset="0"/>
              </a:rPr>
              <a:t>Cuộc</a:t>
            </a:r>
            <a:r>
              <a:rPr lang="en-US" sz="7200" spc="-5"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trò</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chuyện</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của</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thầy</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giáo</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và</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các</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bạn</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học</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sinh</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diễn</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ra</a:t>
            </a:r>
            <a:r>
              <a:rPr lang="en-US" sz="7200" dirty="0">
                <a:solidFill>
                  <a:schemeClr val="bg1"/>
                </a:solidFill>
                <a:effectLst/>
                <a:latin typeface="+mj-lt"/>
                <a:ea typeface="MS Mincho" panose="02020609040205080304" pitchFamily="49" charset="-128"/>
                <a:cs typeface="Times New Roman" panose="02020603050405020304" pitchFamily="18" charset="0"/>
              </a:rPr>
              <a:t> ở </a:t>
            </a:r>
            <a:r>
              <a:rPr lang="en-US" sz="7200" dirty="0" err="1">
                <a:solidFill>
                  <a:schemeClr val="bg1"/>
                </a:solidFill>
                <a:effectLst/>
                <a:latin typeface="+mj-lt"/>
                <a:ea typeface="MS Mincho" panose="02020609040205080304" pitchFamily="49" charset="-128"/>
                <a:cs typeface="Times New Roman" panose="02020603050405020304" pitchFamily="18" charset="0"/>
              </a:rPr>
              <a:t>cánh</a:t>
            </a:r>
            <a:r>
              <a:rPr lang="en-US" sz="7200" dirty="0">
                <a:solidFill>
                  <a:schemeClr val="bg1"/>
                </a:solidFill>
                <a:effectLst/>
                <a:latin typeface="+mj-lt"/>
                <a:ea typeface="MS Mincho" panose="02020609040205080304" pitchFamily="49" charset="-128"/>
                <a:cs typeface="Times New Roman" panose="02020603050405020304" pitchFamily="18" charset="0"/>
              </a:rPr>
              <a:t> </a:t>
            </a:r>
            <a:r>
              <a:rPr lang="en-US" sz="7200" dirty="0" err="1">
                <a:solidFill>
                  <a:schemeClr val="bg1"/>
                </a:solidFill>
                <a:effectLst/>
                <a:latin typeface="+mj-lt"/>
                <a:ea typeface="MS Mincho" panose="02020609040205080304" pitchFamily="49" charset="-128"/>
                <a:cs typeface="Times New Roman" panose="02020603050405020304" pitchFamily="18" charset="0"/>
              </a:rPr>
              <a:t>đồng</a:t>
            </a:r>
            <a:r>
              <a:rPr lang="en-US" sz="7200" dirty="0">
                <a:solidFill>
                  <a:schemeClr val="bg1"/>
                </a:solidFill>
                <a:effectLst/>
                <a:latin typeface="+mj-lt"/>
                <a:ea typeface="MS Mincho" panose="02020609040205080304" pitchFamily="49" charset="-128"/>
                <a:cs typeface="Times New Roman" panose="02020603050405020304" pitchFamily="18" charset="0"/>
              </a:rPr>
              <a:t>.</a:t>
            </a:r>
            <a:endParaRPr lang="vi-VN" sz="7200" dirty="0">
              <a:solidFill>
                <a:schemeClr val="bg1"/>
              </a:solidFill>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60725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CEF19E-4F85-F975-ED42-4E95EB5B47EF}"/>
              </a:ext>
            </a:extLst>
          </p:cNvPr>
          <p:cNvGrpSpPr/>
          <p:nvPr/>
        </p:nvGrpSpPr>
        <p:grpSpPr>
          <a:xfrm>
            <a:off x="685800" y="495300"/>
            <a:ext cx="8915400" cy="3200400"/>
            <a:chOff x="685800" y="495300"/>
            <a:chExt cx="8915400" cy="3200400"/>
          </a:xfrm>
        </p:grpSpPr>
        <p:sp>
          <p:nvSpPr>
            <p:cNvPr id="2" name="Freeform 8">
              <a:extLst>
                <a:ext uri="{FF2B5EF4-FFF2-40B4-BE49-F238E27FC236}">
                  <a16:creationId xmlns:a16="http://schemas.microsoft.com/office/drawing/2014/main" id="{3B69409E-34BC-A7D2-9DD9-32AB137BA023}"/>
                </a:ext>
              </a:extLst>
            </p:cNvPr>
            <p:cNvSpPr/>
            <p:nvPr/>
          </p:nvSpPr>
          <p:spPr>
            <a:xfrm>
              <a:off x="685800" y="495300"/>
              <a:ext cx="2743200" cy="3200400"/>
            </a:xfrm>
            <a:custGeom>
              <a:avLst/>
              <a:gdLst/>
              <a:ahLst/>
              <a:cxnLst/>
              <a:rect l="l" t="t" r="r" b="b"/>
              <a:pathLst>
                <a:path w="3089663" h="3510980">
                  <a:moveTo>
                    <a:pt x="0" y="0"/>
                  </a:moveTo>
                  <a:lnTo>
                    <a:pt x="3089663" y="0"/>
                  </a:lnTo>
                  <a:lnTo>
                    <a:pt x="3089663" y="3510980"/>
                  </a:lnTo>
                  <a:lnTo>
                    <a:pt x="0" y="3510980"/>
                  </a:lnTo>
                  <a:lnTo>
                    <a:pt x="0" y="0"/>
                  </a:lnTo>
                  <a:close/>
                </a:path>
              </a:pathLst>
            </a:custGeom>
            <a:blipFill>
              <a:blip r:embed="rId2"/>
              <a:stretch>
                <a:fillRect/>
              </a:stretch>
            </a:blipFill>
          </p:spPr>
          <p:txBody>
            <a:bodyPr/>
            <a:lstStyle/>
            <a:p>
              <a:endParaRPr lang="vi-VN"/>
            </a:p>
          </p:txBody>
        </p:sp>
        <p:sp>
          <p:nvSpPr>
            <p:cNvPr id="3" name="Freeform 7">
              <a:extLst>
                <a:ext uri="{FF2B5EF4-FFF2-40B4-BE49-F238E27FC236}">
                  <a16:creationId xmlns:a16="http://schemas.microsoft.com/office/drawing/2014/main" id="{D352C31C-DF3B-8D67-6883-6CA8B9758012}"/>
                </a:ext>
              </a:extLst>
            </p:cNvPr>
            <p:cNvSpPr/>
            <p:nvPr/>
          </p:nvSpPr>
          <p:spPr>
            <a:xfrm>
              <a:off x="3429000" y="647700"/>
              <a:ext cx="6172200" cy="1981200"/>
            </a:xfrm>
            <a:custGeom>
              <a:avLst/>
              <a:gdLst/>
              <a:ahLst/>
              <a:cxnLst/>
              <a:rect l="l" t="t" r="r" b="b"/>
              <a:pathLst>
                <a:path w="2969935" h="915730">
                  <a:moveTo>
                    <a:pt x="0" y="0"/>
                  </a:moveTo>
                  <a:lnTo>
                    <a:pt x="2969934" y="0"/>
                  </a:lnTo>
                  <a:lnTo>
                    <a:pt x="2969934" y="915730"/>
                  </a:lnTo>
                  <a:lnTo>
                    <a:pt x="0" y="9157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7D01335-6884-0CF4-302A-F06B59050765}"/>
                </a:ext>
              </a:extLst>
            </p:cNvPr>
            <p:cNvSpPr txBox="1"/>
            <p:nvPr/>
          </p:nvSpPr>
          <p:spPr>
            <a:xfrm>
              <a:off x="4239844" y="976580"/>
              <a:ext cx="4509568" cy="1323439"/>
            </a:xfrm>
            <a:prstGeom prst="rect">
              <a:avLst/>
            </a:prstGeom>
            <a:noFill/>
          </p:spPr>
          <p:txBody>
            <a:bodyPr wrap="none" rtlCol="0">
              <a:spAutoFit/>
            </a:bodyPr>
            <a:lstStyle/>
            <a:p>
              <a:r>
                <a:rPr lang="en-GB" sz="8000" b="1" dirty="0" err="1">
                  <a:solidFill>
                    <a:schemeClr val="accent2"/>
                  </a:solidFill>
                  <a:latin typeface="#9Slide03 Duepuntozero" panose="02000507000000020004" pitchFamily="2" charset="-93"/>
                </a:rPr>
                <a:t>Tìm</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hiểu</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bài</a:t>
              </a:r>
              <a:endParaRPr lang="vi-VN" sz="8000" b="1" dirty="0">
                <a:solidFill>
                  <a:schemeClr val="accent2"/>
                </a:solidFill>
                <a:latin typeface="#9Slide03 Duepuntozero" panose="02000507000000020004" pitchFamily="2" charset="-93"/>
              </a:endParaRPr>
            </a:p>
          </p:txBody>
        </p:sp>
      </p:grpSp>
      <p:sp>
        <p:nvSpPr>
          <p:cNvPr id="6" name="Rectangle: Rounded Corners 5">
            <a:extLst>
              <a:ext uri="{FF2B5EF4-FFF2-40B4-BE49-F238E27FC236}">
                <a16:creationId xmlns:a16="http://schemas.microsoft.com/office/drawing/2014/main" id="{BD2F795E-A1B7-FBD9-316B-F5534C8D5D9A}"/>
              </a:ext>
            </a:extLst>
          </p:cNvPr>
          <p:cNvSpPr/>
          <p:nvPr/>
        </p:nvSpPr>
        <p:spPr>
          <a:xfrm>
            <a:off x="838200" y="3224481"/>
            <a:ext cx="16406884" cy="1919019"/>
          </a:xfrm>
          <a:prstGeom prst="roundRect">
            <a:avLst>
              <a:gd name="adj" fmla="val 28679"/>
            </a:avLst>
          </a:prstGeom>
          <a:solidFill>
            <a:srgbClr val="FFC000">
              <a:lumMod val="20000"/>
              <a:lumOff val="80000"/>
            </a:srgbClr>
          </a:solidFill>
          <a:ln w="38100" cap="flat" cmpd="sng" algn="ctr">
            <a:solidFill>
              <a:srgbClr val="F2AA4B"/>
            </a:solidFill>
            <a:prstDash val="sysDot"/>
            <a:miter lim="800000"/>
          </a:ln>
          <a:effectLst/>
        </p:spPr>
        <p:txBody>
          <a:bodyPr rtlCol="0" anchor="ctr"/>
          <a:lstStyle/>
          <a:p>
            <a:pPr algn="ctr">
              <a:defRPr/>
            </a:pPr>
            <a:r>
              <a:rPr lang="en-GB" sz="5400" b="1" kern="0" dirty="0" err="1">
                <a:solidFill>
                  <a:prstClr val="black"/>
                </a:solidFill>
                <a:latin typeface="Cambria" panose="02040503050406030204" pitchFamily="18" charset="0"/>
                <a:ea typeface="Cambria" panose="02040503050406030204" pitchFamily="18" charset="0"/>
              </a:rPr>
              <a:t>Câu</a:t>
            </a:r>
            <a:r>
              <a:rPr lang="en-GB" sz="5400" b="1" kern="0" dirty="0">
                <a:solidFill>
                  <a:prstClr val="black"/>
                </a:solidFill>
                <a:latin typeface="Cambria" panose="02040503050406030204" pitchFamily="18" charset="0"/>
                <a:ea typeface="Cambria" panose="02040503050406030204" pitchFamily="18" charset="0"/>
              </a:rPr>
              <a:t> 2: </a:t>
            </a:r>
            <a:r>
              <a:rPr lang="vi-VN" sz="5400" b="1" kern="0" dirty="0">
                <a:solidFill>
                  <a:prstClr val="black"/>
                </a:solidFill>
                <a:latin typeface="Cambria" panose="02040503050406030204" pitchFamily="18" charset="0"/>
                <a:ea typeface="Cambria" panose="02040503050406030204" pitchFamily="18" charset="0"/>
              </a:rPr>
              <a:t>Theo em, lời thầy giáo miêu tả bầu trời mùa hè có tác dụng như thế nào đối với học sinh?</a:t>
            </a:r>
            <a:endParaRPr lang="en-US" sz="5400" b="1" kern="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B6F334D-10BD-C1A1-7094-ECE09488C091}"/>
              </a:ext>
            </a:extLst>
          </p:cNvPr>
          <p:cNvSpPr txBox="1"/>
          <p:nvPr/>
        </p:nvSpPr>
        <p:spPr>
          <a:xfrm>
            <a:off x="2057400" y="5391983"/>
            <a:ext cx="15035284" cy="4247317"/>
          </a:xfrm>
          <a:prstGeom prst="rect">
            <a:avLst/>
          </a:prstGeom>
          <a:noFill/>
        </p:spPr>
        <p:txBody>
          <a:bodyPr wrap="square">
            <a:spAutoFit/>
          </a:bodyPr>
          <a:lstStyle/>
          <a:p>
            <a:pPr marR="157480" algn="ctr"/>
            <a:r>
              <a:rPr lang="vi-VN" sz="5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Lời thầy giáo khuyến khích học sinh quan sát bầu trời một cách tỉ mỉ/ khuyến khích học sinh nới những điều quan sát được bằng cách riêng của mình/ khiến học sinh mong muốn cũng nói được một cách hình ảnh như cách nói của thầy giáo./ …</a:t>
            </a:r>
          </a:p>
        </p:txBody>
      </p:sp>
    </p:spTree>
    <p:extLst>
      <p:ext uri="{BB962C8B-B14F-4D97-AF65-F5344CB8AC3E}">
        <p14:creationId xmlns:p14="http://schemas.microsoft.com/office/powerpoint/2010/main" val="3548929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CEF19E-4F85-F975-ED42-4E95EB5B47EF}"/>
              </a:ext>
            </a:extLst>
          </p:cNvPr>
          <p:cNvGrpSpPr/>
          <p:nvPr/>
        </p:nvGrpSpPr>
        <p:grpSpPr>
          <a:xfrm>
            <a:off x="685800" y="495300"/>
            <a:ext cx="8915400" cy="3200400"/>
            <a:chOff x="685800" y="495300"/>
            <a:chExt cx="8915400" cy="3200400"/>
          </a:xfrm>
        </p:grpSpPr>
        <p:sp>
          <p:nvSpPr>
            <p:cNvPr id="2" name="Freeform 8">
              <a:extLst>
                <a:ext uri="{FF2B5EF4-FFF2-40B4-BE49-F238E27FC236}">
                  <a16:creationId xmlns:a16="http://schemas.microsoft.com/office/drawing/2014/main" id="{3B69409E-34BC-A7D2-9DD9-32AB137BA023}"/>
                </a:ext>
              </a:extLst>
            </p:cNvPr>
            <p:cNvSpPr/>
            <p:nvPr/>
          </p:nvSpPr>
          <p:spPr>
            <a:xfrm>
              <a:off x="685800" y="495300"/>
              <a:ext cx="2743200" cy="3200400"/>
            </a:xfrm>
            <a:custGeom>
              <a:avLst/>
              <a:gdLst/>
              <a:ahLst/>
              <a:cxnLst/>
              <a:rect l="l" t="t" r="r" b="b"/>
              <a:pathLst>
                <a:path w="3089663" h="3510980">
                  <a:moveTo>
                    <a:pt x="0" y="0"/>
                  </a:moveTo>
                  <a:lnTo>
                    <a:pt x="3089663" y="0"/>
                  </a:lnTo>
                  <a:lnTo>
                    <a:pt x="3089663" y="3510980"/>
                  </a:lnTo>
                  <a:lnTo>
                    <a:pt x="0" y="3510980"/>
                  </a:lnTo>
                  <a:lnTo>
                    <a:pt x="0" y="0"/>
                  </a:lnTo>
                  <a:close/>
                </a:path>
              </a:pathLst>
            </a:custGeom>
            <a:blipFill>
              <a:blip r:embed="rId2"/>
              <a:stretch>
                <a:fillRect/>
              </a:stretch>
            </a:blipFill>
          </p:spPr>
          <p:txBody>
            <a:bodyPr/>
            <a:lstStyle/>
            <a:p>
              <a:endParaRPr lang="vi-VN"/>
            </a:p>
          </p:txBody>
        </p:sp>
        <p:sp>
          <p:nvSpPr>
            <p:cNvPr id="3" name="Freeform 7">
              <a:extLst>
                <a:ext uri="{FF2B5EF4-FFF2-40B4-BE49-F238E27FC236}">
                  <a16:creationId xmlns:a16="http://schemas.microsoft.com/office/drawing/2014/main" id="{D352C31C-DF3B-8D67-6883-6CA8B9758012}"/>
                </a:ext>
              </a:extLst>
            </p:cNvPr>
            <p:cNvSpPr/>
            <p:nvPr/>
          </p:nvSpPr>
          <p:spPr>
            <a:xfrm>
              <a:off x="3429000" y="647700"/>
              <a:ext cx="6172200" cy="1981200"/>
            </a:xfrm>
            <a:custGeom>
              <a:avLst/>
              <a:gdLst/>
              <a:ahLst/>
              <a:cxnLst/>
              <a:rect l="l" t="t" r="r" b="b"/>
              <a:pathLst>
                <a:path w="2969935" h="915730">
                  <a:moveTo>
                    <a:pt x="0" y="0"/>
                  </a:moveTo>
                  <a:lnTo>
                    <a:pt x="2969934" y="0"/>
                  </a:lnTo>
                  <a:lnTo>
                    <a:pt x="2969934" y="915730"/>
                  </a:lnTo>
                  <a:lnTo>
                    <a:pt x="0" y="9157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7D01335-6884-0CF4-302A-F06B59050765}"/>
                </a:ext>
              </a:extLst>
            </p:cNvPr>
            <p:cNvSpPr txBox="1"/>
            <p:nvPr/>
          </p:nvSpPr>
          <p:spPr>
            <a:xfrm>
              <a:off x="4239844" y="976580"/>
              <a:ext cx="4509568" cy="1323439"/>
            </a:xfrm>
            <a:prstGeom prst="rect">
              <a:avLst/>
            </a:prstGeom>
            <a:noFill/>
          </p:spPr>
          <p:txBody>
            <a:bodyPr wrap="none" rtlCol="0">
              <a:spAutoFit/>
            </a:bodyPr>
            <a:lstStyle/>
            <a:p>
              <a:r>
                <a:rPr lang="en-GB" sz="8000" b="1" dirty="0" err="1">
                  <a:solidFill>
                    <a:schemeClr val="accent2"/>
                  </a:solidFill>
                  <a:latin typeface="#9Slide03 Duepuntozero" panose="02000507000000020004" pitchFamily="2" charset="-93"/>
                </a:rPr>
                <a:t>Tìm</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hiểu</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bài</a:t>
              </a:r>
              <a:endParaRPr lang="vi-VN" sz="8000" b="1" dirty="0">
                <a:solidFill>
                  <a:schemeClr val="accent2"/>
                </a:solidFill>
                <a:latin typeface="#9Slide03 Duepuntozero" panose="02000507000000020004" pitchFamily="2" charset="-93"/>
              </a:endParaRPr>
            </a:p>
          </p:txBody>
        </p:sp>
      </p:grpSp>
      <p:sp>
        <p:nvSpPr>
          <p:cNvPr id="6" name="Rectangle: Rounded Corners 5">
            <a:extLst>
              <a:ext uri="{FF2B5EF4-FFF2-40B4-BE49-F238E27FC236}">
                <a16:creationId xmlns:a16="http://schemas.microsoft.com/office/drawing/2014/main" id="{BD2F795E-A1B7-FBD9-316B-F5534C8D5D9A}"/>
              </a:ext>
            </a:extLst>
          </p:cNvPr>
          <p:cNvSpPr/>
          <p:nvPr/>
        </p:nvSpPr>
        <p:spPr>
          <a:xfrm>
            <a:off x="1447800" y="2970073"/>
            <a:ext cx="15773400" cy="2185720"/>
          </a:xfrm>
          <a:prstGeom prst="roundRect">
            <a:avLst>
              <a:gd name="adj" fmla="val 28679"/>
            </a:avLst>
          </a:prstGeom>
          <a:solidFill>
            <a:srgbClr val="FFC000">
              <a:lumMod val="20000"/>
              <a:lumOff val="80000"/>
            </a:srgbClr>
          </a:solidFill>
          <a:ln w="38100" cap="flat" cmpd="sng" algn="ctr">
            <a:solidFill>
              <a:srgbClr val="F2AA4B"/>
            </a:solidFill>
            <a:prstDash val="sysDot"/>
            <a:miter lim="800000"/>
          </a:ln>
          <a:effectLst/>
        </p:spPr>
        <p:txBody>
          <a:bodyPr rtlCol="0" anchor="ctr"/>
          <a:lstStyle/>
          <a:p>
            <a:pPr algn="ctr">
              <a:defRPr/>
            </a:pPr>
            <a:r>
              <a:rPr lang="en-GB" sz="4400" b="1" kern="0" dirty="0" err="1">
                <a:solidFill>
                  <a:prstClr val="black"/>
                </a:solidFill>
                <a:latin typeface="Cambria" panose="02040503050406030204" pitchFamily="18" charset="0"/>
                <a:ea typeface="Cambria" panose="02040503050406030204" pitchFamily="18" charset="0"/>
              </a:rPr>
              <a:t>Câu</a:t>
            </a:r>
            <a:r>
              <a:rPr lang="en-GB" sz="4400" b="1" kern="0" dirty="0">
                <a:solidFill>
                  <a:prstClr val="black"/>
                </a:solidFill>
                <a:latin typeface="Cambria" panose="02040503050406030204" pitchFamily="18" charset="0"/>
                <a:ea typeface="Cambria" panose="02040503050406030204" pitchFamily="18" charset="0"/>
              </a:rPr>
              <a:t> 3: </a:t>
            </a:r>
            <a:r>
              <a:rPr lang="en-GB" sz="4400" b="1" kern="0" dirty="0" err="1">
                <a:solidFill>
                  <a:prstClr val="black"/>
                </a:solidFill>
                <a:latin typeface="Cambria" panose="02040503050406030204" pitchFamily="18" charset="0"/>
                <a:ea typeface="Cambria" panose="02040503050406030204" pitchFamily="18" charset="0"/>
              </a:rPr>
              <a:t>Việc</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mỗi</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bạn</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học</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sinh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miêu</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tả</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bầu</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trời</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mùa</a:t>
            </a:r>
            <a:r>
              <a:rPr lang="en-GB" sz="4400" b="1" kern="0" dirty="0">
                <a:solidFill>
                  <a:prstClr val="black"/>
                </a:solidFill>
                <a:latin typeface="Cambria" panose="02040503050406030204" pitchFamily="18" charset="0"/>
                <a:ea typeface="Cambria" panose="02040503050406030204" pitchFamily="18" charset="0"/>
              </a:rPr>
              <a:t> thu </a:t>
            </a:r>
            <a:r>
              <a:rPr lang="en-GB" sz="4400" b="1" kern="0" dirty="0" err="1">
                <a:solidFill>
                  <a:prstClr val="black"/>
                </a:solidFill>
                <a:latin typeface="Cambria" panose="02040503050406030204" pitchFamily="18" charset="0"/>
                <a:ea typeface="Cambria" panose="02040503050406030204" pitchFamily="18" charset="0"/>
              </a:rPr>
              <a:t>bằng</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những</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hình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ảnh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khác</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nhau</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nói</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lên</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điều</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gì</a:t>
            </a:r>
            <a:r>
              <a:rPr lang="en-GB" sz="4400" b="1" kern="0" dirty="0">
                <a:solidFill>
                  <a:prstClr val="black"/>
                </a:solidFill>
                <a:latin typeface="Cambria" panose="02040503050406030204" pitchFamily="18" charset="0"/>
                <a:ea typeface="Cambria" panose="02040503050406030204" pitchFamily="18" charset="0"/>
              </a:rPr>
              <a:t>? Em </a:t>
            </a:r>
            <a:r>
              <a:rPr lang="en-GB" sz="4400" b="1" kern="0" dirty="0" err="1">
                <a:solidFill>
                  <a:prstClr val="black"/>
                </a:solidFill>
                <a:latin typeface="Cambria" panose="02040503050406030204" pitchFamily="18" charset="0"/>
                <a:ea typeface="Cambria" panose="02040503050406030204" pitchFamily="18" charset="0"/>
              </a:rPr>
              <a:t>thích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hình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ảnh</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nào</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Vì</a:t>
            </a:r>
            <a:r>
              <a:rPr lang="en-GB" sz="4400" b="1" kern="0" dirty="0">
                <a:solidFill>
                  <a:prstClr val="black"/>
                </a:solidFill>
                <a:latin typeface="Cambria" panose="02040503050406030204" pitchFamily="18" charset="0"/>
                <a:ea typeface="Cambria" panose="02040503050406030204" pitchFamily="18" charset="0"/>
              </a:rPr>
              <a:t> </a:t>
            </a:r>
            <a:r>
              <a:rPr lang="en-GB" sz="4400" b="1" kern="0" dirty="0" err="1">
                <a:solidFill>
                  <a:prstClr val="black"/>
                </a:solidFill>
                <a:latin typeface="Cambria" panose="02040503050406030204" pitchFamily="18" charset="0"/>
                <a:ea typeface="Cambria" panose="02040503050406030204" pitchFamily="18" charset="0"/>
              </a:rPr>
              <a:t>sao</a:t>
            </a:r>
            <a:r>
              <a:rPr lang="en-GB" sz="4400" b="1" kern="0" dirty="0">
                <a:solidFill>
                  <a:prstClr val="black"/>
                </a:solidFill>
                <a:latin typeface="Cambria" panose="02040503050406030204" pitchFamily="18" charset="0"/>
                <a:ea typeface="Cambria" panose="02040503050406030204" pitchFamily="18" charset="0"/>
              </a:rPr>
              <a:t>?</a:t>
            </a:r>
            <a:endParaRPr lang="en-US" sz="4400" b="1" kern="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B6F334D-10BD-C1A1-7094-ECE09488C091}"/>
              </a:ext>
            </a:extLst>
          </p:cNvPr>
          <p:cNvSpPr txBox="1"/>
          <p:nvPr/>
        </p:nvSpPr>
        <p:spPr>
          <a:xfrm>
            <a:off x="2057400" y="5391983"/>
            <a:ext cx="15035284" cy="4247317"/>
          </a:xfrm>
          <a:prstGeom prst="rect">
            <a:avLst/>
          </a:prstGeom>
          <a:noFill/>
        </p:spPr>
        <p:txBody>
          <a:bodyPr wrap="square">
            <a:spAutoFit/>
          </a:bodyPr>
          <a:lstStyle/>
          <a:p>
            <a:pPr marR="157480" algn="ctr"/>
            <a:r>
              <a:rPr lang="vi-VN" sz="5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Các bạn đã quan sát rất kĩ, theo cách cảm nhận riêng của mình. / Các bạn có cảm nhận khác nhau về bầu trời. / Các bạn muốn nói những điều quan sát được theo cách riêng của mình. / Các bạn rất hào hứng với tiết học. </a:t>
            </a:r>
          </a:p>
        </p:txBody>
      </p:sp>
    </p:spTree>
    <p:extLst>
      <p:ext uri="{BB962C8B-B14F-4D97-AF65-F5344CB8AC3E}">
        <p14:creationId xmlns:p14="http://schemas.microsoft.com/office/powerpoint/2010/main" val="961595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CEF19E-4F85-F975-ED42-4E95EB5B47EF}"/>
              </a:ext>
            </a:extLst>
          </p:cNvPr>
          <p:cNvGrpSpPr/>
          <p:nvPr/>
        </p:nvGrpSpPr>
        <p:grpSpPr>
          <a:xfrm>
            <a:off x="685800" y="495300"/>
            <a:ext cx="8915400" cy="3200400"/>
            <a:chOff x="685800" y="495300"/>
            <a:chExt cx="8915400" cy="3200400"/>
          </a:xfrm>
        </p:grpSpPr>
        <p:sp>
          <p:nvSpPr>
            <p:cNvPr id="2" name="Freeform 8">
              <a:extLst>
                <a:ext uri="{FF2B5EF4-FFF2-40B4-BE49-F238E27FC236}">
                  <a16:creationId xmlns:a16="http://schemas.microsoft.com/office/drawing/2014/main" id="{3B69409E-34BC-A7D2-9DD9-32AB137BA023}"/>
                </a:ext>
              </a:extLst>
            </p:cNvPr>
            <p:cNvSpPr/>
            <p:nvPr/>
          </p:nvSpPr>
          <p:spPr>
            <a:xfrm>
              <a:off x="685800" y="495300"/>
              <a:ext cx="2743200" cy="3200400"/>
            </a:xfrm>
            <a:custGeom>
              <a:avLst/>
              <a:gdLst/>
              <a:ahLst/>
              <a:cxnLst/>
              <a:rect l="l" t="t" r="r" b="b"/>
              <a:pathLst>
                <a:path w="3089663" h="3510980">
                  <a:moveTo>
                    <a:pt x="0" y="0"/>
                  </a:moveTo>
                  <a:lnTo>
                    <a:pt x="3089663" y="0"/>
                  </a:lnTo>
                  <a:lnTo>
                    <a:pt x="3089663" y="3510980"/>
                  </a:lnTo>
                  <a:lnTo>
                    <a:pt x="0" y="3510980"/>
                  </a:lnTo>
                  <a:lnTo>
                    <a:pt x="0" y="0"/>
                  </a:lnTo>
                  <a:close/>
                </a:path>
              </a:pathLst>
            </a:custGeom>
            <a:blipFill>
              <a:blip r:embed="rId2"/>
              <a:stretch>
                <a:fillRect/>
              </a:stretch>
            </a:blipFill>
          </p:spPr>
          <p:txBody>
            <a:bodyPr/>
            <a:lstStyle/>
            <a:p>
              <a:endParaRPr lang="vi-VN"/>
            </a:p>
          </p:txBody>
        </p:sp>
        <p:sp>
          <p:nvSpPr>
            <p:cNvPr id="3" name="Freeform 7">
              <a:extLst>
                <a:ext uri="{FF2B5EF4-FFF2-40B4-BE49-F238E27FC236}">
                  <a16:creationId xmlns:a16="http://schemas.microsoft.com/office/drawing/2014/main" id="{D352C31C-DF3B-8D67-6883-6CA8B9758012}"/>
                </a:ext>
              </a:extLst>
            </p:cNvPr>
            <p:cNvSpPr/>
            <p:nvPr/>
          </p:nvSpPr>
          <p:spPr>
            <a:xfrm>
              <a:off x="3429000" y="647700"/>
              <a:ext cx="6172200" cy="1981200"/>
            </a:xfrm>
            <a:custGeom>
              <a:avLst/>
              <a:gdLst/>
              <a:ahLst/>
              <a:cxnLst/>
              <a:rect l="l" t="t" r="r" b="b"/>
              <a:pathLst>
                <a:path w="2969935" h="915730">
                  <a:moveTo>
                    <a:pt x="0" y="0"/>
                  </a:moveTo>
                  <a:lnTo>
                    <a:pt x="2969934" y="0"/>
                  </a:lnTo>
                  <a:lnTo>
                    <a:pt x="2969934" y="915730"/>
                  </a:lnTo>
                  <a:lnTo>
                    <a:pt x="0" y="9157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7D01335-6884-0CF4-302A-F06B59050765}"/>
                </a:ext>
              </a:extLst>
            </p:cNvPr>
            <p:cNvSpPr txBox="1"/>
            <p:nvPr/>
          </p:nvSpPr>
          <p:spPr>
            <a:xfrm>
              <a:off x="4239844" y="976580"/>
              <a:ext cx="4509568" cy="1323439"/>
            </a:xfrm>
            <a:prstGeom prst="rect">
              <a:avLst/>
            </a:prstGeom>
            <a:noFill/>
          </p:spPr>
          <p:txBody>
            <a:bodyPr wrap="none" rtlCol="0">
              <a:spAutoFit/>
            </a:bodyPr>
            <a:lstStyle/>
            <a:p>
              <a:r>
                <a:rPr lang="en-GB" sz="8000" b="1" dirty="0" err="1">
                  <a:solidFill>
                    <a:schemeClr val="accent2"/>
                  </a:solidFill>
                  <a:latin typeface="#9Slide03 Duepuntozero" panose="02000507000000020004" pitchFamily="2" charset="-93"/>
                </a:rPr>
                <a:t>Tìm</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hiểu</a:t>
              </a:r>
              <a:r>
                <a:rPr lang="en-GB" sz="8000" b="1" dirty="0">
                  <a:solidFill>
                    <a:schemeClr val="accent2"/>
                  </a:solidFill>
                  <a:latin typeface="#9Slide03 Duepuntozero" panose="02000507000000020004" pitchFamily="2" charset="-93"/>
                </a:rPr>
                <a:t> </a:t>
              </a:r>
              <a:r>
                <a:rPr lang="en-GB" sz="8000" b="1" dirty="0" err="1">
                  <a:solidFill>
                    <a:schemeClr val="accent2"/>
                  </a:solidFill>
                  <a:latin typeface="#9Slide03 Duepuntozero" panose="02000507000000020004" pitchFamily="2" charset="-93"/>
                </a:rPr>
                <a:t>bài</a:t>
              </a:r>
              <a:endParaRPr lang="vi-VN" sz="8000" b="1" dirty="0">
                <a:solidFill>
                  <a:schemeClr val="accent2"/>
                </a:solidFill>
                <a:latin typeface="#9Slide03 Duepuntozero" panose="02000507000000020004" pitchFamily="2" charset="-93"/>
              </a:endParaRPr>
            </a:p>
          </p:txBody>
        </p:sp>
      </p:grpSp>
      <p:sp>
        <p:nvSpPr>
          <p:cNvPr id="6" name="Rectangle: Rounded Corners 5">
            <a:extLst>
              <a:ext uri="{FF2B5EF4-FFF2-40B4-BE49-F238E27FC236}">
                <a16:creationId xmlns:a16="http://schemas.microsoft.com/office/drawing/2014/main" id="{BD2F795E-A1B7-FBD9-316B-F5534C8D5D9A}"/>
              </a:ext>
            </a:extLst>
          </p:cNvPr>
          <p:cNvSpPr/>
          <p:nvPr/>
        </p:nvSpPr>
        <p:spPr>
          <a:xfrm>
            <a:off x="1447800" y="2970073"/>
            <a:ext cx="15773400" cy="2185720"/>
          </a:xfrm>
          <a:prstGeom prst="roundRect">
            <a:avLst>
              <a:gd name="adj" fmla="val 28679"/>
            </a:avLst>
          </a:prstGeom>
          <a:solidFill>
            <a:srgbClr val="FFC000">
              <a:lumMod val="20000"/>
              <a:lumOff val="80000"/>
            </a:srgbClr>
          </a:solidFill>
          <a:ln w="38100" cap="flat" cmpd="sng" algn="ctr">
            <a:solidFill>
              <a:srgbClr val="F2AA4B"/>
            </a:solidFill>
            <a:prstDash val="sysDot"/>
            <a:miter lim="800000"/>
          </a:ln>
          <a:effectLst/>
        </p:spPr>
        <p:txBody>
          <a:bodyPr rtlCol="0" anchor="ctr"/>
          <a:lstStyle/>
          <a:p>
            <a:pPr algn="ctr">
              <a:defRPr/>
            </a:pPr>
            <a:r>
              <a:rPr lang="en-GB" sz="5400" b="1" kern="0" dirty="0" err="1">
                <a:solidFill>
                  <a:prstClr val="black"/>
                </a:solidFill>
                <a:latin typeface="Cambria" panose="02040503050406030204" pitchFamily="18" charset="0"/>
                <a:ea typeface="Cambria" panose="02040503050406030204" pitchFamily="18" charset="0"/>
              </a:rPr>
              <a:t>Câu</a:t>
            </a:r>
            <a:r>
              <a:rPr lang="en-GB" sz="5400" b="1" kern="0" dirty="0">
                <a:solidFill>
                  <a:prstClr val="black"/>
                </a:solidFill>
                <a:latin typeface="Cambria" panose="02040503050406030204" pitchFamily="18" charset="0"/>
                <a:ea typeface="Cambria" panose="02040503050406030204" pitchFamily="18" charset="0"/>
              </a:rPr>
              <a:t> 4: </a:t>
            </a:r>
            <a:r>
              <a:rPr lang="vi-VN" sz="5400" b="1" kern="0" dirty="0">
                <a:solidFill>
                  <a:prstClr val="black"/>
                </a:solidFill>
                <a:latin typeface="Cambria" panose="02040503050406030204" pitchFamily="18" charset="0"/>
                <a:ea typeface="Cambria" panose="02040503050406030204" pitchFamily="18" charset="0"/>
              </a:rPr>
              <a:t>Theo em giờ học được kể trong bài đọc có gì đặc biệt và thú vị?</a:t>
            </a:r>
            <a:endParaRPr lang="en-US" sz="5400" b="1" kern="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B6F334D-10BD-C1A1-7094-ECE09488C091}"/>
              </a:ext>
            </a:extLst>
          </p:cNvPr>
          <p:cNvSpPr txBox="1"/>
          <p:nvPr/>
        </p:nvSpPr>
        <p:spPr>
          <a:xfrm>
            <a:off x="2057400" y="5391983"/>
            <a:ext cx="15035284" cy="1754326"/>
          </a:xfrm>
          <a:prstGeom prst="rect">
            <a:avLst/>
          </a:prstGeom>
          <a:noFill/>
        </p:spPr>
        <p:txBody>
          <a:bodyPr wrap="square">
            <a:spAutoFit/>
          </a:bodyPr>
          <a:lstStyle/>
          <a:p>
            <a:pPr marR="157480" algn="ctr"/>
            <a:r>
              <a:rPr lang="vi-VN" sz="5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Giờ học đặc biệt vì diễn ra ở cánh đồng. / vì học sinh được học thông qua thực hành. / ...</a:t>
            </a:r>
          </a:p>
        </p:txBody>
      </p:sp>
    </p:spTree>
    <p:extLst>
      <p:ext uri="{BB962C8B-B14F-4D97-AF65-F5344CB8AC3E}">
        <p14:creationId xmlns:p14="http://schemas.microsoft.com/office/powerpoint/2010/main" val="2394936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CEF19E-4F85-F975-ED42-4E95EB5B47EF}"/>
              </a:ext>
            </a:extLst>
          </p:cNvPr>
          <p:cNvGrpSpPr/>
          <p:nvPr/>
        </p:nvGrpSpPr>
        <p:grpSpPr>
          <a:xfrm>
            <a:off x="685800" y="495300"/>
            <a:ext cx="8915400" cy="3200400"/>
            <a:chOff x="685800" y="495300"/>
            <a:chExt cx="8915400" cy="3200400"/>
          </a:xfrm>
        </p:grpSpPr>
        <p:sp>
          <p:nvSpPr>
            <p:cNvPr id="2" name="Freeform 8">
              <a:extLst>
                <a:ext uri="{FF2B5EF4-FFF2-40B4-BE49-F238E27FC236}">
                  <a16:creationId xmlns:a16="http://schemas.microsoft.com/office/drawing/2014/main" id="{3B69409E-34BC-A7D2-9DD9-32AB137BA023}"/>
                </a:ext>
              </a:extLst>
            </p:cNvPr>
            <p:cNvSpPr/>
            <p:nvPr/>
          </p:nvSpPr>
          <p:spPr>
            <a:xfrm>
              <a:off x="685800" y="495300"/>
              <a:ext cx="2743200" cy="3200400"/>
            </a:xfrm>
            <a:custGeom>
              <a:avLst/>
              <a:gdLst/>
              <a:ahLst/>
              <a:cxnLst/>
              <a:rect l="l" t="t" r="r" b="b"/>
              <a:pathLst>
                <a:path w="3089663" h="3510980">
                  <a:moveTo>
                    <a:pt x="0" y="0"/>
                  </a:moveTo>
                  <a:lnTo>
                    <a:pt x="3089663" y="0"/>
                  </a:lnTo>
                  <a:lnTo>
                    <a:pt x="3089663" y="3510980"/>
                  </a:lnTo>
                  <a:lnTo>
                    <a:pt x="0" y="3510980"/>
                  </a:lnTo>
                  <a:lnTo>
                    <a:pt x="0" y="0"/>
                  </a:lnTo>
                  <a:close/>
                </a:path>
              </a:pathLst>
            </a:custGeom>
            <a:blipFill>
              <a:blip r:embed="rId2"/>
              <a:stretch>
                <a:fillRect/>
              </a:stretch>
            </a:blipFill>
          </p:spPr>
          <p:txBody>
            <a:bodyPr/>
            <a:lstStyle/>
            <a:p>
              <a:endParaRPr lang="vi-VN"/>
            </a:p>
          </p:txBody>
        </p:sp>
        <p:sp>
          <p:nvSpPr>
            <p:cNvPr id="3" name="Freeform 7">
              <a:extLst>
                <a:ext uri="{FF2B5EF4-FFF2-40B4-BE49-F238E27FC236}">
                  <a16:creationId xmlns:a16="http://schemas.microsoft.com/office/drawing/2014/main" id="{D352C31C-DF3B-8D67-6883-6CA8B9758012}"/>
                </a:ext>
              </a:extLst>
            </p:cNvPr>
            <p:cNvSpPr/>
            <p:nvPr/>
          </p:nvSpPr>
          <p:spPr>
            <a:xfrm>
              <a:off x="3429000" y="647700"/>
              <a:ext cx="6172200" cy="1981200"/>
            </a:xfrm>
            <a:custGeom>
              <a:avLst/>
              <a:gdLst/>
              <a:ahLst/>
              <a:cxnLst/>
              <a:rect l="l" t="t" r="r" b="b"/>
              <a:pathLst>
                <a:path w="2969935" h="915730">
                  <a:moveTo>
                    <a:pt x="0" y="0"/>
                  </a:moveTo>
                  <a:lnTo>
                    <a:pt x="2969934" y="0"/>
                  </a:lnTo>
                  <a:lnTo>
                    <a:pt x="2969934" y="915730"/>
                  </a:lnTo>
                  <a:lnTo>
                    <a:pt x="0" y="9157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7D01335-6884-0CF4-302A-F06B59050765}"/>
                </a:ext>
              </a:extLst>
            </p:cNvPr>
            <p:cNvSpPr txBox="1"/>
            <p:nvPr/>
          </p:nvSpPr>
          <p:spPr>
            <a:xfrm>
              <a:off x="4239844" y="976580"/>
              <a:ext cx="4568815" cy="1323439"/>
            </a:xfrm>
            <a:prstGeom prst="rect">
              <a:avLst/>
            </a:prstGeom>
            <a:noFill/>
          </p:spPr>
          <p:txBody>
            <a:bodyPr wrap="none" rtlCol="0">
              <a:spAutoFit/>
            </a:bodyPr>
            <a:lstStyle/>
            <a:p>
              <a:r>
                <a:rPr lang="en-GB" sz="8000" b="1" dirty="0" err="1">
                  <a:solidFill>
                    <a:schemeClr val="accent2"/>
                  </a:solidFill>
                  <a:latin typeface="#9Slide03 Duepuntozero" panose="02000507000000020004" pitchFamily="2" charset="-93"/>
                </a:rPr>
                <a:t>Nội</a:t>
              </a:r>
              <a:r>
                <a:rPr lang="en-GB" sz="8000" b="1" dirty="0">
                  <a:solidFill>
                    <a:schemeClr val="accent2"/>
                  </a:solidFill>
                  <a:latin typeface="#9Slide03 Duepuntozero" panose="02000507000000020004" pitchFamily="2" charset="-93"/>
                </a:rPr>
                <a:t> dung </a:t>
              </a:r>
              <a:r>
                <a:rPr lang="en-GB" sz="8000" b="1" dirty="0" err="1">
                  <a:solidFill>
                    <a:schemeClr val="accent2"/>
                  </a:solidFill>
                  <a:latin typeface="#9Slide03 Duepuntozero" panose="02000507000000020004" pitchFamily="2" charset="-93"/>
                </a:rPr>
                <a:t>bài</a:t>
              </a:r>
              <a:endParaRPr lang="vi-VN" sz="8000" b="1" dirty="0">
                <a:solidFill>
                  <a:schemeClr val="accent2"/>
                </a:solidFill>
                <a:latin typeface="#9Slide03 Duepuntozero" panose="02000507000000020004" pitchFamily="2" charset="-93"/>
              </a:endParaRPr>
            </a:p>
          </p:txBody>
        </p:sp>
      </p:grpSp>
      <p:sp>
        <p:nvSpPr>
          <p:cNvPr id="7" name="Freeform 5">
            <a:extLst>
              <a:ext uri="{FF2B5EF4-FFF2-40B4-BE49-F238E27FC236}">
                <a16:creationId xmlns:a16="http://schemas.microsoft.com/office/drawing/2014/main" id="{28C39CCF-8B11-2607-29BA-F41F9072F586}"/>
              </a:ext>
            </a:extLst>
          </p:cNvPr>
          <p:cNvSpPr/>
          <p:nvPr/>
        </p:nvSpPr>
        <p:spPr>
          <a:xfrm>
            <a:off x="2755810" y="2628899"/>
            <a:ext cx="13690779" cy="7158024"/>
          </a:xfrm>
          <a:custGeom>
            <a:avLst/>
            <a:gdLst/>
            <a:ahLst/>
            <a:cxnLst/>
            <a:rect l="l" t="t" r="r" b="b"/>
            <a:pathLst>
              <a:path w="3870986" h="1959071">
                <a:moveTo>
                  <a:pt x="0" y="0"/>
                </a:moveTo>
                <a:lnTo>
                  <a:pt x="3870986" y="0"/>
                </a:lnTo>
                <a:lnTo>
                  <a:pt x="3870986" y="1959070"/>
                </a:lnTo>
                <a:lnTo>
                  <a:pt x="0" y="19590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A05804AF-E2B0-86BC-E747-3A5663598EC8}"/>
              </a:ext>
            </a:extLst>
          </p:cNvPr>
          <p:cNvSpPr txBox="1"/>
          <p:nvPr/>
        </p:nvSpPr>
        <p:spPr>
          <a:xfrm>
            <a:off x="4419600" y="3924300"/>
            <a:ext cx="10363200" cy="5170646"/>
          </a:xfrm>
          <a:prstGeom prst="rect">
            <a:avLst/>
          </a:prstGeom>
          <a:noFill/>
        </p:spPr>
        <p:txBody>
          <a:bodyPr wrap="square">
            <a:spAutoFit/>
          </a:bodyPr>
          <a:lstStyle/>
          <a:p>
            <a:pPr marR="157480" algn="ctr">
              <a:tabLst>
                <a:tab pos="270510" algn="l"/>
              </a:tabLst>
            </a:pPr>
            <a:r>
              <a:rPr lang="en-US" sz="6600" spc="-20" dirty="0" err="1">
                <a:effectLst/>
                <a:latin typeface="+mj-lt"/>
                <a:ea typeface="MS Mincho" panose="02020609040205080304" pitchFamily="49" charset="-128"/>
                <a:cs typeface="Times New Roman" panose="02020603050405020304" pitchFamily="18" charset="0"/>
              </a:rPr>
              <a:t>X</a:t>
            </a:r>
            <a:r>
              <a:rPr lang="en-US" sz="6600" dirty="0" err="1">
                <a:effectLst/>
                <a:latin typeface="+mj-lt"/>
                <a:ea typeface="MS Mincho" panose="02020609040205080304" pitchFamily="49" charset="-128"/>
                <a:cs typeface="Times New Roman" panose="02020603050405020304" pitchFamily="18" charset="0"/>
              </a:rPr>
              <a:t>ung</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quanh</a:t>
            </a:r>
            <a:r>
              <a:rPr lang="en-US" sz="6600" spc="-20" dirty="0">
                <a:effectLst/>
                <a:latin typeface="+mj-lt"/>
                <a:ea typeface="MS Mincho" panose="02020609040205080304" pitchFamily="49" charset="-128"/>
                <a:cs typeface="Times New Roman" panose="02020603050405020304" pitchFamily="18" charset="0"/>
              </a:rPr>
              <a:t> </a:t>
            </a:r>
            <a:r>
              <a:rPr lang="en-US" sz="6600" dirty="0">
                <a:effectLst/>
                <a:latin typeface="+mj-lt"/>
                <a:ea typeface="MS Mincho" panose="02020609040205080304" pitchFamily="49" charset="-128"/>
                <a:cs typeface="Times New Roman" panose="02020603050405020304" pitchFamily="18" charset="0"/>
              </a:rPr>
              <a:t>ta</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có</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rất</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nhiều</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điều</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thú</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vị</a:t>
            </a:r>
            <a:r>
              <a:rPr lang="en-US" sz="6600" dirty="0">
                <a:effectLst/>
                <a:latin typeface="+mj-lt"/>
                <a:ea typeface="MS Mincho" panose="02020609040205080304" pitchFamily="49" charset="-128"/>
                <a:cs typeface="Times New Roman" panose="02020603050405020304" pitchFamily="18" charset="0"/>
              </a:rPr>
              <a:t>,</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hãy</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chịu</a:t>
            </a:r>
            <a:r>
              <a:rPr lang="en-US" sz="6600" spc="-2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khó</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quan</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sát</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thực</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tế</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và</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nói</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về</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những</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điều</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đó</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theo</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cách</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của</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riêng</a:t>
            </a:r>
            <a:r>
              <a:rPr lang="en-US" sz="6600" dirty="0">
                <a:effectLst/>
                <a:latin typeface="+mj-lt"/>
                <a:ea typeface="MS Mincho" panose="02020609040205080304" pitchFamily="49" charset="-128"/>
                <a:cs typeface="Times New Roman" panose="02020603050405020304" pitchFamily="18" charset="0"/>
              </a:rPr>
              <a:t> </a:t>
            </a:r>
            <a:r>
              <a:rPr lang="en-US" sz="6600" dirty="0" err="1">
                <a:effectLst/>
                <a:latin typeface="+mj-lt"/>
                <a:ea typeface="MS Mincho" panose="02020609040205080304" pitchFamily="49" charset="-128"/>
                <a:cs typeface="Times New Roman" panose="02020603050405020304" pitchFamily="18" charset="0"/>
              </a:rPr>
              <a:t>mình</a:t>
            </a:r>
            <a:r>
              <a:rPr lang="en-US" sz="6600" dirty="0">
                <a:effectLst/>
                <a:latin typeface="+mj-lt"/>
                <a:ea typeface="MS Mincho" panose="02020609040205080304" pitchFamily="49" charset="-128"/>
                <a:cs typeface="Times New Roman" panose="02020603050405020304" pitchFamily="18" charset="0"/>
              </a:rPr>
              <a:t>.</a:t>
            </a:r>
            <a:endParaRPr lang="vi-VN" sz="6600" dirty="0">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26161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trees and hills&#10;&#10;Description automatically generated">
            <a:extLst>
              <a:ext uri="{FF2B5EF4-FFF2-40B4-BE49-F238E27FC236}">
                <a16:creationId xmlns:a16="http://schemas.microsoft.com/office/drawing/2014/main" id="{294F0491-9117-CA83-1CCD-79556222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Freeform 20">
            <a:extLst>
              <a:ext uri="{FF2B5EF4-FFF2-40B4-BE49-F238E27FC236}">
                <a16:creationId xmlns:a16="http://schemas.microsoft.com/office/drawing/2014/main" id="{6C0D01F6-F940-4C50-2886-6FDCA0ECF3E5}"/>
              </a:ext>
            </a:extLst>
          </p:cNvPr>
          <p:cNvSpPr/>
          <p:nvPr/>
        </p:nvSpPr>
        <p:spPr>
          <a:xfrm>
            <a:off x="228600" y="-190500"/>
            <a:ext cx="12220657" cy="8229600"/>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5371A32-E986-07F8-B119-80EFC477A54D}"/>
              </a:ext>
            </a:extLst>
          </p:cNvPr>
          <p:cNvSpPr txBox="1"/>
          <p:nvPr/>
        </p:nvSpPr>
        <p:spPr>
          <a:xfrm>
            <a:off x="838200" y="3924300"/>
            <a:ext cx="104438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600" b="0" i="0" u="none" strike="noStrike" kern="1200" cap="none" spc="0" normalizeH="0" baseline="0" noProof="0" dirty="0">
                <a:ln>
                  <a:noFill/>
                </a:ln>
                <a:gradFill>
                  <a:gsLst>
                    <a:gs pos="53000">
                      <a:srgbClr val="FF6C75"/>
                    </a:gs>
                    <a:gs pos="50000">
                      <a:srgbClr val="F88335"/>
                    </a:gs>
                  </a:gsLst>
                  <a:lin ang="5400000" scaled="1"/>
                </a:gradFill>
                <a:effectLst/>
                <a:uLnTx/>
                <a:uFillTx/>
                <a:latin typeface="#9Slide07 IcielCadena" panose="02000503000000020004" pitchFamily="2" charset="-93"/>
                <a:ea typeface="+mn-ea"/>
                <a:cs typeface="+mn-cs"/>
              </a:rPr>
              <a:t>LUYỆN TẬP</a:t>
            </a:r>
            <a:endParaRPr kumimoji="0" lang="vi-VN" sz="16600" b="0" i="0" u="none" strike="noStrike" kern="1200" cap="none" spc="0" normalizeH="0" baseline="0" noProof="0" dirty="0">
              <a:ln>
                <a:noFill/>
              </a:ln>
              <a:gradFill>
                <a:gsLst>
                  <a:gs pos="53000">
                    <a:srgbClr val="FF6C75"/>
                  </a:gs>
                  <a:gs pos="50000">
                    <a:srgbClr val="F88335"/>
                  </a:gs>
                </a:gsLst>
                <a:lin ang="5400000" scaled="1"/>
              </a:gradFill>
              <a:effectLst/>
              <a:uLnTx/>
              <a:uFillTx/>
              <a:latin typeface="#9Slide07 IcielCadena" panose="02000503000000020004" pitchFamily="2" charset="-93"/>
              <a:ea typeface="+mn-ea"/>
              <a:cs typeface="+mn-cs"/>
            </a:endParaRPr>
          </a:p>
        </p:txBody>
      </p:sp>
      <p:sp>
        <p:nvSpPr>
          <p:cNvPr id="5" name="Freeform 3">
            <a:extLst>
              <a:ext uri="{FF2B5EF4-FFF2-40B4-BE49-F238E27FC236}">
                <a16:creationId xmlns:a16="http://schemas.microsoft.com/office/drawing/2014/main" id="{135B7647-96B9-BFD0-D07A-A54722B0F0F1}"/>
              </a:ext>
            </a:extLst>
          </p:cNvPr>
          <p:cNvSpPr/>
          <p:nvPr/>
        </p:nvSpPr>
        <p:spPr>
          <a:xfrm>
            <a:off x="9801236" y="2026698"/>
            <a:ext cx="9501843" cy="8908002"/>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7742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C2C8F59-EDE3-47AE-D98E-B14F15F60F53}"/>
              </a:ext>
            </a:extLst>
          </p:cNvPr>
          <p:cNvGrpSpPr/>
          <p:nvPr/>
        </p:nvGrpSpPr>
        <p:grpSpPr>
          <a:xfrm>
            <a:off x="1143000" y="647700"/>
            <a:ext cx="6690815" cy="2344149"/>
            <a:chOff x="2438400" y="941696"/>
            <a:chExt cx="6690815" cy="2344149"/>
          </a:xfrm>
        </p:grpSpPr>
        <p:pic>
          <p:nvPicPr>
            <p:cNvPr id="2" name="Picture 1">
              <a:extLst>
                <a:ext uri="{FF2B5EF4-FFF2-40B4-BE49-F238E27FC236}">
                  <a16:creationId xmlns:a16="http://schemas.microsoft.com/office/drawing/2014/main" id="{82CD0C99-124C-90A7-26D5-47614A881FB6}"/>
                </a:ext>
              </a:extLst>
            </p:cNvPr>
            <p:cNvPicPr>
              <a:picLocks noChangeAspect="1"/>
            </p:cNvPicPr>
            <p:nvPr/>
          </p:nvPicPr>
          <p:blipFill>
            <a:blip r:embed="rId2"/>
            <a:stretch>
              <a:fillRect/>
            </a:stretch>
          </p:blipFill>
          <p:spPr>
            <a:xfrm>
              <a:off x="2880815" y="977521"/>
              <a:ext cx="6248400" cy="2308324"/>
            </a:xfrm>
            <a:prstGeom prst="rect">
              <a:avLst/>
            </a:prstGeom>
          </p:spPr>
        </p:pic>
        <p:pic>
          <p:nvPicPr>
            <p:cNvPr id="3" name="Picture 2">
              <a:extLst>
                <a:ext uri="{FF2B5EF4-FFF2-40B4-BE49-F238E27FC236}">
                  <a16:creationId xmlns:a16="http://schemas.microsoft.com/office/drawing/2014/main" id="{92F35306-7BD3-9FD6-0C82-4FDF5C52E3EB}"/>
                </a:ext>
              </a:extLst>
            </p:cNvPr>
            <p:cNvPicPr>
              <a:picLocks noChangeAspect="1"/>
            </p:cNvPicPr>
            <p:nvPr/>
          </p:nvPicPr>
          <p:blipFill>
            <a:blip r:embed="rId3"/>
            <a:stretch>
              <a:fillRect/>
            </a:stretch>
          </p:blipFill>
          <p:spPr>
            <a:xfrm>
              <a:off x="2438400" y="1059827"/>
              <a:ext cx="1243698" cy="2226018"/>
            </a:xfrm>
            <a:prstGeom prst="rect">
              <a:avLst/>
            </a:prstGeom>
          </p:spPr>
        </p:pic>
        <p:sp>
          <p:nvSpPr>
            <p:cNvPr id="4" name="TextBox 3">
              <a:extLst>
                <a:ext uri="{FF2B5EF4-FFF2-40B4-BE49-F238E27FC236}">
                  <a16:creationId xmlns:a16="http://schemas.microsoft.com/office/drawing/2014/main" id="{BEE27C40-AE3A-FE98-9ACD-46A5E6C56CC0}"/>
                </a:ext>
              </a:extLst>
            </p:cNvPr>
            <p:cNvSpPr txBox="1"/>
            <p:nvPr/>
          </p:nvSpPr>
          <p:spPr>
            <a:xfrm>
              <a:off x="4057411" y="941696"/>
              <a:ext cx="4388097" cy="2308324"/>
            </a:xfrm>
            <a:prstGeom prst="rect">
              <a:avLst/>
            </a:prstGeom>
            <a:noFill/>
          </p:spPr>
          <p:txBody>
            <a:bodyPr wrap="square" rtlCol="0">
              <a:spAutoFit/>
            </a:bodyPr>
            <a:lstStyle/>
            <a:p>
              <a:pPr algn="ctr"/>
              <a:r>
                <a:rPr lang="en-GB" sz="7200" b="1" dirty="0" err="1">
                  <a:solidFill>
                    <a:srgbClr val="FF6C75"/>
                  </a:solidFill>
                  <a:latin typeface="#9Slide03 Duepuntozero" panose="02000507000000020004" pitchFamily="2" charset="-93"/>
                </a:rPr>
                <a:t>Luyện</a:t>
              </a:r>
              <a:r>
                <a:rPr lang="en-GB" sz="7200" b="1" dirty="0">
                  <a:solidFill>
                    <a:srgbClr val="FF6C75"/>
                  </a:solidFill>
                  <a:latin typeface="#9Slide03 Duepuntozero" panose="02000507000000020004" pitchFamily="2" charset="-93"/>
                </a:rPr>
                <a:t> </a:t>
              </a:r>
              <a:r>
                <a:rPr lang="en-GB" sz="7200" b="1" dirty="0" err="1">
                  <a:solidFill>
                    <a:srgbClr val="FF6C75"/>
                  </a:solidFill>
                  <a:latin typeface="#9Slide03 Duepuntozero" panose="02000507000000020004" pitchFamily="2" charset="-93"/>
                </a:rPr>
                <a:t>đọc</a:t>
              </a:r>
              <a:r>
                <a:rPr lang="en-GB" sz="7200" b="1" dirty="0">
                  <a:solidFill>
                    <a:srgbClr val="FF6C75"/>
                  </a:solidFill>
                  <a:latin typeface="#9Slide03 Duepuntozero" panose="02000507000000020004" pitchFamily="2" charset="-93"/>
                </a:rPr>
                <a:t> </a:t>
              </a:r>
              <a:r>
                <a:rPr lang="en-GB" sz="7200" b="1" dirty="0" err="1">
                  <a:solidFill>
                    <a:srgbClr val="FF6C75"/>
                  </a:solidFill>
                  <a:latin typeface="#9Slide03 Duepuntozero" panose="02000507000000020004" pitchFamily="2" charset="-93"/>
                </a:rPr>
                <a:t>diễn</a:t>
              </a:r>
              <a:r>
                <a:rPr lang="en-GB" sz="7200" b="1" dirty="0">
                  <a:solidFill>
                    <a:srgbClr val="FF6C75"/>
                  </a:solidFill>
                  <a:latin typeface="#9Slide03 Duepuntozero" panose="02000507000000020004" pitchFamily="2" charset="-93"/>
                </a:rPr>
                <a:t> </a:t>
              </a:r>
              <a:r>
                <a:rPr lang="en-GB" sz="7200" b="1" dirty="0" err="1">
                  <a:solidFill>
                    <a:srgbClr val="FF6C75"/>
                  </a:solidFill>
                  <a:latin typeface="#9Slide03 Duepuntozero" panose="02000507000000020004" pitchFamily="2" charset="-93"/>
                </a:rPr>
                <a:t>cảm</a:t>
              </a:r>
              <a:endParaRPr lang="vi-VN" sz="7200" b="1" dirty="0">
                <a:solidFill>
                  <a:srgbClr val="FF6C75"/>
                </a:solidFill>
                <a:latin typeface="#9Slide03 Duepuntozero" panose="02000507000000020004" pitchFamily="2" charset="-93"/>
              </a:endParaRPr>
            </a:p>
          </p:txBody>
        </p:sp>
      </p:grpSp>
      <p:sp>
        <p:nvSpPr>
          <p:cNvPr id="7" name="TextBox 6">
            <a:extLst>
              <a:ext uri="{FF2B5EF4-FFF2-40B4-BE49-F238E27FC236}">
                <a16:creationId xmlns:a16="http://schemas.microsoft.com/office/drawing/2014/main" id="{A4031248-61AF-4473-9146-E8E372B98B17}"/>
              </a:ext>
            </a:extLst>
          </p:cNvPr>
          <p:cNvSpPr txBox="1"/>
          <p:nvPr/>
        </p:nvSpPr>
        <p:spPr>
          <a:xfrm>
            <a:off x="609600" y="3427631"/>
            <a:ext cx="17373600" cy="5909310"/>
          </a:xfrm>
          <a:prstGeom prst="rect">
            <a:avLst/>
          </a:prstGeom>
          <a:noFill/>
        </p:spPr>
        <p:txBody>
          <a:bodyPr wrap="square">
            <a:spAutoFit/>
          </a:bodyPr>
          <a:lstStyle/>
          <a:p>
            <a:pPr marR="265430" algn="just"/>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Các</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em</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hãy</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nhìn</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lên</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bầu</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trời</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mà</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xem</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Mùa</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hè</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nó</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rất</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nóng</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và</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cháy</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lên</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những</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tia</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sáng</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của</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ngọn</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lửa</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Còn</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bây</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giờ</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bầu</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trời</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thế</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nào</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Hãy</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suy</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nghĩ</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và</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chọn</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những</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từ</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ngữ</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thích</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hợp</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để</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miêu</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tả</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nó</a:t>
            </a:r>
            <a:r>
              <a:rPr lang="en-US" sz="5400" i="1" dirty="0">
                <a:solidFill>
                  <a:schemeClr val="bg1"/>
                </a:solidFill>
                <a:effectLst/>
                <a:latin typeface="+mj-lt"/>
                <a:ea typeface="MS Mincho" panose="02020609040205080304" pitchFamily="49" charset="-128"/>
                <a:cs typeface="Times New Roman" panose="02020603050405020304" pitchFamily="18" charset="0"/>
              </a:rPr>
              <a:t>.</a:t>
            </a:r>
            <a:endParaRPr lang="vi-VN" sz="6000" dirty="0">
              <a:solidFill>
                <a:schemeClr val="bg1"/>
              </a:solidFill>
              <a:effectLst/>
              <a:latin typeface="+mj-lt"/>
              <a:ea typeface="MS Mincho" panose="02020609040205080304" pitchFamily="49" charset="-128"/>
              <a:cs typeface="Times New Roman" panose="02020603050405020304" pitchFamily="18" charset="0"/>
            </a:endParaRPr>
          </a:p>
          <a:p>
            <a:pPr marR="265430" algn="just"/>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Thưa</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thầy</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mùa</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hè</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nước</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dạo</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chơi</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cùng</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những</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làn</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sóng</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i="1" dirty="0" err="1">
                <a:solidFill>
                  <a:schemeClr val="bg1"/>
                </a:solidFill>
                <a:effectLst/>
                <a:latin typeface="+mj-lt"/>
                <a:ea typeface="MS Mincho" panose="02020609040205080304" pitchFamily="49" charset="-128"/>
                <a:cs typeface="Times New Roman" panose="02020603050405020304" pitchFamily="18" charset="0"/>
              </a:rPr>
              <a:t>Mùa</a:t>
            </a:r>
            <a:r>
              <a:rPr lang="en-US" sz="5400" i="1" dirty="0">
                <a:solidFill>
                  <a:schemeClr val="bg1"/>
                </a:solidFill>
                <a:effectLst/>
                <a:latin typeface="+mj-lt"/>
                <a:ea typeface="MS Mincho" panose="02020609040205080304" pitchFamily="49" charset="-128"/>
                <a:cs typeface="Times New Roman" panose="02020603050405020304" pitchFamily="18" charset="0"/>
              </a:rPr>
              <a:t> thu, / </a:t>
            </a:r>
            <a:r>
              <a:rPr lang="en-US" sz="5400" b="1" i="1" dirty="0" err="1">
                <a:solidFill>
                  <a:schemeClr val="bg1"/>
                </a:solidFill>
                <a:effectLst/>
                <a:latin typeface="+mj-lt"/>
                <a:ea typeface="MS Mincho" panose="02020609040205080304" pitchFamily="49" charset="-128"/>
                <a:cs typeface="Times New Roman" panose="02020603050405020304" pitchFamily="18" charset="0"/>
              </a:rPr>
              <a:t>nó</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mệt</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và</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đứng</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lại</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với</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màu</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xanh</a:t>
            </a:r>
            <a:r>
              <a:rPr lang="en-US" sz="5400" i="1" dirty="0">
                <a:solidFill>
                  <a:schemeClr val="bg1"/>
                </a:solidFill>
                <a:effectLst/>
                <a:latin typeface="+mj-lt"/>
                <a:ea typeface="MS Mincho" panose="02020609040205080304" pitchFamily="49" charset="-128"/>
                <a:cs typeface="Times New Roman" panose="02020603050405020304" pitchFamily="18" charset="0"/>
              </a:rPr>
              <a:t> </a:t>
            </a:r>
            <a:r>
              <a:rPr lang="en-US" sz="5400" i="1" dirty="0" err="1">
                <a:solidFill>
                  <a:schemeClr val="bg1"/>
                </a:solidFill>
                <a:effectLst/>
                <a:latin typeface="+mj-lt"/>
                <a:ea typeface="MS Mincho" panose="02020609040205080304" pitchFamily="49" charset="-128"/>
                <a:cs typeface="Times New Roman" panose="02020603050405020304" pitchFamily="18" charset="0"/>
              </a:rPr>
              <a:t>nhạt</a:t>
            </a:r>
            <a:r>
              <a:rPr lang="en-US" sz="5400" i="1" dirty="0">
                <a:solidFill>
                  <a:schemeClr val="bg1"/>
                </a:solidFill>
                <a:effectLst/>
                <a:latin typeface="+mj-lt"/>
                <a:ea typeface="MS Mincho" panose="02020609040205080304" pitchFamily="49" charset="-128"/>
                <a:cs typeface="Times New Roman" panose="02020603050405020304" pitchFamily="18" charset="0"/>
              </a:rPr>
              <a:t>. / </a:t>
            </a:r>
            <a:r>
              <a:rPr lang="en-US" sz="5400" b="1" i="1" dirty="0" err="1">
                <a:solidFill>
                  <a:schemeClr val="bg1"/>
                </a:solidFill>
                <a:effectLst/>
                <a:latin typeface="+mj-lt"/>
                <a:ea typeface="MS Mincho" panose="02020609040205080304" pitchFamily="49" charset="-128"/>
                <a:cs typeface="Times New Roman" panose="02020603050405020304" pitchFamily="18" charset="0"/>
              </a:rPr>
              <a:t>Nó</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mệt</a:t>
            </a:r>
            <a:r>
              <a:rPr lang="en-US" sz="5400" b="1" i="1" dirty="0">
                <a:solidFill>
                  <a:schemeClr val="bg1"/>
                </a:solidFill>
                <a:effectLst/>
                <a:latin typeface="+mj-lt"/>
                <a:ea typeface="MS Mincho" panose="02020609040205080304" pitchFamily="49" charset="-128"/>
                <a:cs typeface="Times New Roman" panose="02020603050405020304" pitchFamily="18" charset="0"/>
              </a:rPr>
              <a:t> </a:t>
            </a:r>
            <a:r>
              <a:rPr lang="en-US" sz="5400" b="1" i="1" dirty="0" err="1">
                <a:solidFill>
                  <a:schemeClr val="bg1"/>
                </a:solidFill>
                <a:effectLst/>
                <a:latin typeface="+mj-lt"/>
                <a:ea typeface="MS Mincho" panose="02020609040205080304" pitchFamily="49" charset="-128"/>
                <a:cs typeface="Times New Roman" panose="02020603050405020304" pitchFamily="18" charset="0"/>
              </a:rPr>
              <a:t>mỏi</a:t>
            </a:r>
            <a:r>
              <a:rPr lang="en-US" sz="5400" b="1" i="1" dirty="0">
                <a:solidFill>
                  <a:schemeClr val="bg1"/>
                </a:solidFill>
                <a:effectLst/>
                <a:latin typeface="+mj-lt"/>
                <a:ea typeface="MS Mincho" panose="02020609040205080304" pitchFamily="49" charset="-128"/>
                <a:cs typeface="Times New Roman" panose="02020603050405020304" pitchFamily="18" charset="0"/>
              </a:rPr>
              <a:t>!</a:t>
            </a:r>
            <a:endParaRPr lang="vi-VN" sz="6000" dirty="0">
              <a:solidFill>
                <a:schemeClr val="bg1"/>
              </a:solidFill>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61720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B22303-A92E-53F6-90D4-22F591B7FA76}"/>
              </a:ext>
            </a:extLst>
          </p:cNvPr>
          <p:cNvPicPr>
            <a:picLocks noChangeAspect="1"/>
          </p:cNvPicPr>
          <p:nvPr/>
        </p:nvPicPr>
        <p:blipFill>
          <a:blip r:embed="rId2"/>
          <a:stretch>
            <a:fillRect/>
          </a:stretch>
        </p:blipFill>
        <p:spPr>
          <a:xfrm>
            <a:off x="103837" y="593512"/>
            <a:ext cx="15843457" cy="3113516"/>
          </a:xfrm>
          <a:prstGeom prst="rect">
            <a:avLst/>
          </a:prstGeom>
        </p:spPr>
      </p:pic>
      <p:pic>
        <p:nvPicPr>
          <p:cNvPr id="8" name="Picture 7">
            <a:extLst>
              <a:ext uri="{FF2B5EF4-FFF2-40B4-BE49-F238E27FC236}">
                <a16:creationId xmlns:a16="http://schemas.microsoft.com/office/drawing/2014/main" id="{E9849EE0-13BC-6248-089C-66EE3FD7B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933" y="3924300"/>
            <a:ext cx="6153632" cy="3512474"/>
          </a:xfrm>
          <a:prstGeom prst="rect">
            <a:avLst/>
          </a:prstGeom>
        </p:spPr>
      </p:pic>
      <p:pic>
        <p:nvPicPr>
          <p:cNvPr id="9" name="Picture 8">
            <a:extLst>
              <a:ext uri="{FF2B5EF4-FFF2-40B4-BE49-F238E27FC236}">
                <a16:creationId xmlns:a16="http://schemas.microsoft.com/office/drawing/2014/main" id="{14BC63AC-7655-F224-2A8F-0FE88062EEA3}"/>
              </a:ext>
            </a:extLst>
          </p:cNvPr>
          <p:cNvPicPr>
            <a:picLocks noChangeAspect="1"/>
          </p:cNvPicPr>
          <p:nvPr/>
        </p:nvPicPr>
        <p:blipFill>
          <a:blip r:embed="rId4"/>
          <a:stretch>
            <a:fillRect/>
          </a:stretch>
        </p:blipFill>
        <p:spPr>
          <a:xfrm>
            <a:off x="8019878" y="4228778"/>
            <a:ext cx="9591627" cy="4702388"/>
          </a:xfrm>
          <a:prstGeom prst="rect">
            <a:avLst/>
          </a:prstGeom>
        </p:spPr>
      </p:pic>
    </p:spTree>
    <p:extLst>
      <p:ext uri="{BB962C8B-B14F-4D97-AF65-F5344CB8AC3E}">
        <p14:creationId xmlns:p14="http://schemas.microsoft.com/office/powerpoint/2010/main" val="1960309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trees and hills&#10;&#10;Description automatically generated">
            <a:extLst>
              <a:ext uri="{FF2B5EF4-FFF2-40B4-BE49-F238E27FC236}">
                <a16:creationId xmlns:a16="http://schemas.microsoft.com/office/drawing/2014/main" id="{294F0491-9117-CA83-1CCD-79556222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Freeform 20">
            <a:extLst>
              <a:ext uri="{FF2B5EF4-FFF2-40B4-BE49-F238E27FC236}">
                <a16:creationId xmlns:a16="http://schemas.microsoft.com/office/drawing/2014/main" id="{6C0D01F6-F940-4C50-2886-6FDCA0ECF3E5}"/>
              </a:ext>
            </a:extLst>
          </p:cNvPr>
          <p:cNvSpPr/>
          <p:nvPr/>
        </p:nvSpPr>
        <p:spPr>
          <a:xfrm>
            <a:off x="228600" y="-190500"/>
            <a:ext cx="12220657" cy="9296400"/>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135B7647-96B9-BFD0-D07A-A54722B0F0F1}"/>
              </a:ext>
            </a:extLst>
          </p:cNvPr>
          <p:cNvSpPr/>
          <p:nvPr/>
        </p:nvSpPr>
        <p:spPr>
          <a:xfrm>
            <a:off x="9801236" y="2026698"/>
            <a:ext cx="9501843" cy="8908002"/>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4B2F9E9C-7525-130C-B914-78D0B4612178}"/>
              </a:ext>
            </a:extLst>
          </p:cNvPr>
          <p:cNvPicPr>
            <a:picLocks noChangeAspect="1"/>
          </p:cNvPicPr>
          <p:nvPr/>
        </p:nvPicPr>
        <p:blipFill>
          <a:blip r:embed="rId6"/>
          <a:stretch>
            <a:fillRect/>
          </a:stretch>
        </p:blipFill>
        <p:spPr>
          <a:xfrm>
            <a:off x="1600200" y="3390900"/>
            <a:ext cx="8983559" cy="4751960"/>
          </a:xfrm>
          <a:prstGeom prst="rect">
            <a:avLst/>
          </a:prstGeom>
        </p:spPr>
      </p:pic>
    </p:spTree>
    <p:extLst>
      <p:ext uri="{BB962C8B-B14F-4D97-AF65-F5344CB8AC3E}">
        <p14:creationId xmlns:p14="http://schemas.microsoft.com/office/powerpoint/2010/main" val="3409733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children playing in the park&#10;&#10;Description automatically generated">
            <a:extLst>
              <a:ext uri="{FF2B5EF4-FFF2-40B4-BE49-F238E27FC236}">
                <a16:creationId xmlns:a16="http://schemas.microsoft.com/office/drawing/2014/main" id="{ED632F0F-F27B-0DA5-EE71-ACEC8577B511}"/>
              </a:ext>
            </a:extLst>
          </p:cNvPr>
          <p:cNvPicPr>
            <a:picLocks noChangeAspect="1"/>
          </p:cNvPicPr>
          <p:nvPr/>
        </p:nvPicPr>
        <p:blipFill>
          <a:blip r:embed="rId2" cstate="print">
            <a:extLst>
              <a:ext uri="{28A0092B-C50C-407E-A947-70E740481C1C}">
                <a14:useLocalDpi xmlns:a14="http://schemas.microsoft.com/office/drawing/2010/main" val="0"/>
              </a:ext>
            </a:extLst>
          </a:blip>
          <a:srcRect t="15746"/>
          <a:stretch/>
        </p:blipFill>
        <p:spPr>
          <a:xfrm>
            <a:off x="19070" y="1923"/>
            <a:ext cx="18287980" cy="10285077"/>
          </a:xfrm>
          <a:prstGeom prst="rect">
            <a:avLst/>
          </a:prstGeom>
        </p:spPr>
      </p:pic>
      <p:sp>
        <p:nvSpPr>
          <p:cNvPr id="2" name="Freeform 20">
            <a:extLst>
              <a:ext uri="{FF2B5EF4-FFF2-40B4-BE49-F238E27FC236}">
                <a16:creationId xmlns:a16="http://schemas.microsoft.com/office/drawing/2014/main" id="{0C660EBC-7168-DFE3-3A36-A7A91C0D34E7}"/>
              </a:ext>
            </a:extLst>
          </p:cNvPr>
          <p:cNvSpPr/>
          <p:nvPr/>
        </p:nvSpPr>
        <p:spPr>
          <a:xfrm>
            <a:off x="8458200" y="-647700"/>
            <a:ext cx="9248857" cy="4840018"/>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E4FF21A7-5A62-78FC-9390-AA1EF9EA478A}"/>
              </a:ext>
            </a:extLst>
          </p:cNvPr>
          <p:cNvSpPr txBox="1"/>
          <p:nvPr/>
        </p:nvSpPr>
        <p:spPr>
          <a:xfrm>
            <a:off x="9372600" y="1772309"/>
            <a:ext cx="6856364" cy="1446550"/>
          </a:xfrm>
          <a:prstGeom prst="rect">
            <a:avLst/>
          </a:prstGeom>
          <a:noFill/>
        </p:spPr>
        <p:txBody>
          <a:bodyPr wrap="none" rtlCol="0">
            <a:spAutoFit/>
          </a:bodyPr>
          <a:lstStyle/>
          <a:p>
            <a:r>
              <a:rPr lang="en-GB" sz="8800" dirty="0">
                <a:solidFill>
                  <a:srgbClr val="F88335"/>
                </a:solidFill>
                <a:latin typeface="#9Slide07 IcielCadena" panose="02000503000000020004" pitchFamily="2" charset="-93"/>
              </a:rPr>
              <a:t>TRUYỀN ĐIỆN</a:t>
            </a:r>
            <a:endParaRPr lang="vi-VN" sz="8800" dirty="0">
              <a:solidFill>
                <a:srgbClr val="F88335"/>
              </a:solidFill>
              <a:latin typeface="#9Slide07 IcielCadena" panose="02000503000000020004" pitchFamily="2" charset="-93"/>
            </a:endParaRPr>
          </a:p>
        </p:txBody>
      </p:sp>
      <p:grpSp>
        <p:nvGrpSpPr>
          <p:cNvPr id="11" name="Group 10">
            <a:extLst>
              <a:ext uri="{FF2B5EF4-FFF2-40B4-BE49-F238E27FC236}">
                <a16:creationId xmlns:a16="http://schemas.microsoft.com/office/drawing/2014/main" id="{661B29A2-BA1C-0061-6B9D-8CBC936E38D1}"/>
              </a:ext>
            </a:extLst>
          </p:cNvPr>
          <p:cNvGrpSpPr/>
          <p:nvPr/>
        </p:nvGrpSpPr>
        <p:grpSpPr>
          <a:xfrm>
            <a:off x="580943" y="4167866"/>
            <a:ext cx="10486157" cy="5792658"/>
            <a:chOff x="580943" y="4167866"/>
            <a:chExt cx="10486157" cy="5792658"/>
          </a:xfrm>
        </p:grpSpPr>
        <p:sp>
          <p:nvSpPr>
            <p:cNvPr id="6" name="Freeform 3">
              <a:extLst>
                <a:ext uri="{FF2B5EF4-FFF2-40B4-BE49-F238E27FC236}">
                  <a16:creationId xmlns:a16="http://schemas.microsoft.com/office/drawing/2014/main" id="{F7900AB6-E214-8405-ACC3-35726F6968C0}"/>
                </a:ext>
              </a:extLst>
            </p:cNvPr>
            <p:cNvSpPr/>
            <p:nvPr/>
          </p:nvSpPr>
          <p:spPr>
            <a:xfrm>
              <a:off x="580943" y="4167866"/>
              <a:ext cx="10486157" cy="5792658"/>
            </a:xfrm>
            <a:custGeom>
              <a:avLst/>
              <a:gdLst/>
              <a:ahLst/>
              <a:cxnLst/>
              <a:rect l="l" t="t" r="r" b="b"/>
              <a:pathLst>
                <a:path w="4391266" h="2909214">
                  <a:moveTo>
                    <a:pt x="0" y="0"/>
                  </a:moveTo>
                  <a:lnTo>
                    <a:pt x="4391265" y="0"/>
                  </a:lnTo>
                  <a:lnTo>
                    <a:pt x="4391265" y="2909214"/>
                  </a:lnTo>
                  <a:lnTo>
                    <a:pt x="0" y="29092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EF04267-6D91-4F26-4483-D39FE5E28530}"/>
                </a:ext>
              </a:extLst>
            </p:cNvPr>
            <p:cNvSpPr txBox="1"/>
            <p:nvPr/>
          </p:nvSpPr>
          <p:spPr>
            <a:xfrm>
              <a:off x="1219200" y="4838700"/>
              <a:ext cx="2646878" cy="830997"/>
            </a:xfrm>
            <a:prstGeom prst="rect">
              <a:avLst/>
            </a:prstGeom>
            <a:noFill/>
          </p:spPr>
          <p:txBody>
            <a:bodyPr wrap="none" rtlCol="0">
              <a:spAutoFit/>
            </a:bodyPr>
            <a:lstStyle/>
            <a:p>
              <a:r>
                <a:rPr lang="en-GB" sz="4800" b="1" dirty="0" err="1">
                  <a:solidFill>
                    <a:srgbClr val="F88335"/>
                  </a:solidFill>
                  <a:latin typeface="#9Slide05 SFU Belle" panose="00000400000000000000" pitchFamily="2" charset="-93"/>
                </a:rPr>
                <a:t>Luật</a:t>
              </a:r>
              <a:r>
                <a:rPr lang="en-GB" sz="4800" b="1" dirty="0">
                  <a:solidFill>
                    <a:srgbClr val="F88335"/>
                  </a:solidFill>
                  <a:latin typeface="#9Slide05 SFU Belle" panose="00000400000000000000" pitchFamily="2" charset="-93"/>
                </a:rPr>
                <a:t> </a:t>
              </a:r>
              <a:r>
                <a:rPr lang="en-GB" sz="4800" b="1" dirty="0" err="1">
                  <a:solidFill>
                    <a:srgbClr val="F88335"/>
                  </a:solidFill>
                  <a:latin typeface="#9Slide05 SFU Belle" panose="00000400000000000000" pitchFamily="2" charset="-93"/>
                </a:rPr>
                <a:t>chơi</a:t>
              </a:r>
              <a:endParaRPr lang="vi-VN" sz="4800" b="1" dirty="0">
                <a:solidFill>
                  <a:srgbClr val="F88335"/>
                </a:solidFill>
                <a:latin typeface="#9Slide05 SFU Belle" panose="00000400000000000000" pitchFamily="2" charset="-93"/>
              </a:endParaRPr>
            </a:p>
          </p:txBody>
        </p:sp>
        <p:sp>
          <p:nvSpPr>
            <p:cNvPr id="10" name="TextBox 9">
              <a:extLst>
                <a:ext uri="{FF2B5EF4-FFF2-40B4-BE49-F238E27FC236}">
                  <a16:creationId xmlns:a16="http://schemas.microsoft.com/office/drawing/2014/main" id="{F8AB1C94-F03E-BA6F-5DC5-1C1C2F7E211C}"/>
                </a:ext>
              </a:extLst>
            </p:cNvPr>
            <p:cNvSpPr txBox="1"/>
            <p:nvPr/>
          </p:nvSpPr>
          <p:spPr>
            <a:xfrm>
              <a:off x="1447800" y="5669697"/>
              <a:ext cx="9144000" cy="3785652"/>
            </a:xfrm>
            <a:prstGeom prst="rect">
              <a:avLst/>
            </a:prstGeom>
            <a:noFill/>
          </p:spPr>
          <p:txBody>
            <a:bodyPr wrap="square">
              <a:spAutoFit/>
            </a:bodyPr>
            <a:lstStyle/>
            <a:p>
              <a:r>
                <a:rPr lang="en-US" sz="4000" dirty="0">
                  <a:effectLst/>
                  <a:latin typeface="Cambria" panose="02040503050406030204" pitchFamily="18" charset="0"/>
                  <a:ea typeface="Cambria" panose="02040503050406030204" pitchFamily="18" charset="0"/>
                </a:rPr>
                <a:t>1 HS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tên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sự</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vật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và</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gọi</a:t>
              </a:r>
              <a:r>
                <a:rPr lang="en-US" sz="4000" dirty="0">
                  <a:effectLst/>
                  <a:latin typeface="Cambria" panose="02040503050406030204" pitchFamily="18" charset="0"/>
                  <a:ea typeface="Cambria" panose="02040503050406030204" pitchFamily="18" charset="0"/>
                </a:rPr>
                <a:t> HS </a:t>
              </a:r>
              <a:r>
                <a:rPr lang="en-US" sz="4000" dirty="0" err="1">
                  <a:effectLst/>
                  <a:latin typeface="Cambria" panose="02040503050406030204" pitchFamily="18" charset="0"/>
                  <a:ea typeface="Cambria" panose="02040503050406030204" pitchFamily="18" charset="0"/>
                </a:rPr>
                <a:t>khác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3 </a:t>
              </a: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của</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sự</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vật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đó</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xong</a:t>
              </a:r>
              <a:r>
                <a:rPr lang="en-US" sz="4000" dirty="0">
                  <a:effectLst/>
                  <a:latin typeface="Cambria" panose="02040503050406030204" pitchFamily="18" charset="0"/>
                  <a:ea typeface="Cambria" panose="02040503050406030204" pitchFamily="18" charset="0"/>
                </a:rPr>
                <a:t> HS </a:t>
              </a:r>
              <a:r>
                <a:rPr lang="en-US" sz="4000" dirty="0" err="1">
                  <a:effectLst/>
                  <a:latin typeface="Cambria" panose="02040503050406030204" pitchFamily="18" charset="0"/>
                  <a:ea typeface="Cambria" panose="02040503050406030204" pitchFamily="18" charset="0"/>
                </a:rPr>
                <a:t>đó</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lại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tên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sự</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vật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mới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và</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gọi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bạn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khác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lời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Bạn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nào</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không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lời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được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sẽ</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bị</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xì</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điện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và</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hát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tặng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lớp</a:t>
              </a:r>
              <a:r>
                <a:rPr lang="en-US" sz="4000" dirty="0">
                  <a:effectLst/>
                  <a:latin typeface="Cambria" panose="02040503050406030204" pitchFamily="18" charset="0"/>
                  <a:ea typeface="Cambria" panose="02040503050406030204" pitchFamily="18" charset="0"/>
                </a:rPr>
                <a:t> 1 </a:t>
              </a:r>
              <a:r>
                <a:rPr lang="en-US" sz="4000" dirty="0" err="1">
                  <a:effectLst/>
                  <a:latin typeface="Cambria" panose="02040503050406030204" pitchFamily="18" charset="0"/>
                  <a:ea typeface="Cambria" panose="02040503050406030204" pitchFamily="18" charset="0"/>
                </a:rPr>
                <a:t>bài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khi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trò</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chơi</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kết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thúc</a:t>
              </a:r>
              <a:r>
                <a:rPr lang="en-US" sz="4000" dirty="0">
                  <a:effectLst/>
                  <a:latin typeface="Cambria" panose="02040503050406030204" pitchFamily="18" charset="0"/>
                  <a:ea typeface="Cambria" panose="02040503050406030204" pitchFamily="18" charset="0"/>
                </a:rPr>
                <a:t>.</a:t>
              </a:r>
              <a:endParaRPr lang="vi-VN" sz="4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0500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pic>
        <p:nvPicPr>
          <p:cNvPr id="27" name="Picture 26" descr="A cartoon of trees and hills&#10;&#10;Description automatically generated">
            <a:extLst>
              <a:ext uri="{FF2B5EF4-FFF2-40B4-BE49-F238E27FC236}">
                <a16:creationId xmlns:a16="http://schemas.microsoft.com/office/drawing/2014/main" id="{2517AA4C-247C-193C-EFF4-52F104E08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Freeform 2"/>
          <p:cNvSpPr/>
          <p:nvPr/>
        </p:nvSpPr>
        <p:spPr>
          <a:xfrm>
            <a:off x="1549064" y="5007075"/>
            <a:ext cx="2426105" cy="3520733"/>
          </a:xfrm>
          <a:custGeom>
            <a:avLst/>
            <a:gdLst/>
            <a:ahLst/>
            <a:cxnLst/>
            <a:rect l="l" t="t" r="r" b="b"/>
            <a:pathLst>
              <a:path w="2426105" h="3520733">
                <a:moveTo>
                  <a:pt x="0" y="0"/>
                </a:moveTo>
                <a:lnTo>
                  <a:pt x="2426105" y="0"/>
                </a:lnTo>
                <a:lnTo>
                  <a:pt x="2426105" y="3520733"/>
                </a:lnTo>
                <a:lnTo>
                  <a:pt x="0" y="3520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2656971" y="1028700"/>
            <a:ext cx="5038088" cy="7550268"/>
          </a:xfrm>
          <a:custGeom>
            <a:avLst/>
            <a:gdLst/>
            <a:ahLst/>
            <a:cxnLst/>
            <a:rect l="l" t="t" r="r" b="b"/>
            <a:pathLst>
              <a:path w="5038088" h="7550268">
                <a:moveTo>
                  <a:pt x="0" y="0"/>
                </a:moveTo>
                <a:lnTo>
                  <a:pt x="5038088" y="0"/>
                </a:lnTo>
                <a:lnTo>
                  <a:pt x="5038088" y="7550268"/>
                </a:lnTo>
                <a:lnTo>
                  <a:pt x="0" y="7550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620222" y="7756213"/>
            <a:ext cx="19212747" cy="3004175"/>
          </a:xfrm>
          <a:custGeom>
            <a:avLst/>
            <a:gdLst/>
            <a:ahLst/>
            <a:cxnLst/>
            <a:rect l="l" t="t" r="r" b="b"/>
            <a:pathLst>
              <a:path w="19212747" h="3004175">
                <a:moveTo>
                  <a:pt x="0" y="0"/>
                </a:moveTo>
                <a:lnTo>
                  <a:pt x="19212747" y="0"/>
                </a:lnTo>
                <a:lnTo>
                  <a:pt x="19212747" y="3004174"/>
                </a:lnTo>
                <a:lnTo>
                  <a:pt x="0" y="3004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5" name="Freeform 5"/>
          <p:cNvSpPr/>
          <p:nvPr/>
        </p:nvSpPr>
        <p:spPr>
          <a:xfrm>
            <a:off x="-417500" y="7587978"/>
            <a:ext cx="4799938" cy="2818873"/>
          </a:xfrm>
          <a:custGeom>
            <a:avLst/>
            <a:gdLst/>
            <a:ahLst/>
            <a:cxnLst/>
            <a:rect l="l" t="t" r="r" b="b"/>
            <a:pathLst>
              <a:path w="4799938" h="2818873">
                <a:moveTo>
                  <a:pt x="0" y="0"/>
                </a:moveTo>
                <a:lnTo>
                  <a:pt x="4799939" y="0"/>
                </a:lnTo>
                <a:lnTo>
                  <a:pt x="4799939" y="2818873"/>
                </a:lnTo>
                <a:lnTo>
                  <a:pt x="0" y="2818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6" name="Freeform 6"/>
          <p:cNvSpPr/>
          <p:nvPr/>
        </p:nvSpPr>
        <p:spPr>
          <a:xfrm rot="-1339964">
            <a:off x="13722294" y="1297351"/>
            <a:ext cx="832192" cy="1688950"/>
          </a:xfrm>
          <a:custGeom>
            <a:avLst/>
            <a:gdLst/>
            <a:ahLst/>
            <a:cxnLst/>
            <a:rect l="l" t="t" r="r" b="b"/>
            <a:pathLst>
              <a:path w="832192" h="1688950">
                <a:moveTo>
                  <a:pt x="0" y="0"/>
                </a:moveTo>
                <a:lnTo>
                  <a:pt x="832192" y="0"/>
                </a:lnTo>
                <a:lnTo>
                  <a:pt x="832192" y="1688950"/>
                </a:lnTo>
                <a:lnTo>
                  <a:pt x="0" y="16889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dirty="0"/>
          </a:p>
        </p:txBody>
      </p:sp>
      <p:sp>
        <p:nvSpPr>
          <p:cNvPr id="7" name="Freeform 7"/>
          <p:cNvSpPr/>
          <p:nvPr/>
        </p:nvSpPr>
        <p:spPr>
          <a:xfrm flipH="1">
            <a:off x="14723225" y="1321750"/>
            <a:ext cx="6114791" cy="9163856"/>
          </a:xfrm>
          <a:custGeom>
            <a:avLst/>
            <a:gdLst/>
            <a:ahLst/>
            <a:cxnLst/>
            <a:rect l="l" t="t" r="r" b="b"/>
            <a:pathLst>
              <a:path w="6114791" h="9163856">
                <a:moveTo>
                  <a:pt x="6114792" y="0"/>
                </a:moveTo>
                <a:lnTo>
                  <a:pt x="0" y="0"/>
                </a:lnTo>
                <a:lnTo>
                  <a:pt x="0" y="9163856"/>
                </a:lnTo>
                <a:lnTo>
                  <a:pt x="6114792" y="9163856"/>
                </a:lnTo>
                <a:lnTo>
                  <a:pt x="611479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rot="-2020868">
            <a:off x="830108" y="5685445"/>
            <a:ext cx="724640" cy="1470671"/>
          </a:xfrm>
          <a:custGeom>
            <a:avLst/>
            <a:gdLst/>
            <a:ahLst/>
            <a:cxnLst/>
            <a:rect l="l" t="t" r="r" b="b"/>
            <a:pathLst>
              <a:path w="724640" h="1470671">
                <a:moveTo>
                  <a:pt x="0" y="0"/>
                </a:moveTo>
                <a:lnTo>
                  <a:pt x="724640" y="0"/>
                </a:lnTo>
                <a:lnTo>
                  <a:pt x="724640" y="1470671"/>
                </a:lnTo>
                <a:lnTo>
                  <a:pt x="0" y="14706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9" name="Freeform 9"/>
          <p:cNvSpPr/>
          <p:nvPr/>
        </p:nvSpPr>
        <p:spPr>
          <a:xfrm rot="1958024">
            <a:off x="3091164" y="1764689"/>
            <a:ext cx="1390755" cy="1627479"/>
          </a:xfrm>
          <a:custGeom>
            <a:avLst/>
            <a:gdLst/>
            <a:ahLst/>
            <a:cxnLst/>
            <a:rect l="l" t="t" r="r" b="b"/>
            <a:pathLst>
              <a:path w="1390755" h="1627479">
                <a:moveTo>
                  <a:pt x="0" y="0"/>
                </a:moveTo>
                <a:lnTo>
                  <a:pt x="1390755" y="0"/>
                </a:lnTo>
                <a:lnTo>
                  <a:pt x="1390755" y="1627480"/>
                </a:lnTo>
                <a:lnTo>
                  <a:pt x="0" y="16274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0" name="Freeform 10"/>
          <p:cNvSpPr/>
          <p:nvPr/>
        </p:nvSpPr>
        <p:spPr>
          <a:xfrm rot="1958024">
            <a:off x="15621301" y="6501057"/>
            <a:ext cx="1164750" cy="1363005"/>
          </a:xfrm>
          <a:custGeom>
            <a:avLst/>
            <a:gdLst/>
            <a:ahLst/>
            <a:cxnLst/>
            <a:rect l="l" t="t" r="r" b="b"/>
            <a:pathLst>
              <a:path w="1164750" h="1363005">
                <a:moveTo>
                  <a:pt x="0" y="0"/>
                </a:moveTo>
                <a:lnTo>
                  <a:pt x="1164750" y="0"/>
                </a:lnTo>
                <a:lnTo>
                  <a:pt x="1164750" y="1363005"/>
                </a:lnTo>
                <a:lnTo>
                  <a:pt x="0" y="13630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1" name="Freeform 11"/>
          <p:cNvSpPr/>
          <p:nvPr/>
        </p:nvSpPr>
        <p:spPr>
          <a:xfrm>
            <a:off x="11530120" y="8070533"/>
            <a:ext cx="6628087" cy="3603269"/>
          </a:xfrm>
          <a:custGeom>
            <a:avLst/>
            <a:gdLst/>
            <a:ahLst/>
            <a:cxnLst/>
            <a:rect l="l" t="t" r="r" b="b"/>
            <a:pathLst>
              <a:path w="6628087" h="3603269">
                <a:moveTo>
                  <a:pt x="0" y="0"/>
                </a:moveTo>
                <a:lnTo>
                  <a:pt x="6628087" y="0"/>
                </a:lnTo>
                <a:lnTo>
                  <a:pt x="6628087" y="3603269"/>
                </a:lnTo>
                <a:lnTo>
                  <a:pt x="0" y="360326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grpSp>
        <p:nvGrpSpPr>
          <p:cNvPr id="15" name="Group 15"/>
          <p:cNvGrpSpPr/>
          <p:nvPr/>
        </p:nvGrpSpPr>
        <p:grpSpPr>
          <a:xfrm>
            <a:off x="14030159" y="7233613"/>
            <a:ext cx="314913" cy="31491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A5B0A"/>
            </a:solidFill>
          </p:spPr>
          <p:txBody>
            <a:bodyPr/>
            <a:lstStyle/>
            <a:p>
              <a:endParaRPr lang="vi-VN"/>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80229" y="1546313"/>
            <a:ext cx="236158" cy="23615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A5B0A"/>
            </a:solidFill>
          </p:spPr>
          <p:txBody>
            <a:bodyPr/>
            <a:lstStyle/>
            <a:p>
              <a:endParaRPr lang="vi-VN"/>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3471629" y="3067760"/>
            <a:ext cx="10900132" cy="8229600"/>
          </a:xfrm>
          <a:custGeom>
            <a:avLst/>
            <a:gdLst/>
            <a:ahLst/>
            <a:cxnLst/>
            <a:rect l="l" t="t" r="r" b="b"/>
            <a:pathLst>
              <a:path w="10900132" h="8229600">
                <a:moveTo>
                  <a:pt x="0" y="0"/>
                </a:moveTo>
                <a:lnTo>
                  <a:pt x="10900132" y="0"/>
                </a:lnTo>
                <a:lnTo>
                  <a:pt x="10900132" y="8229600"/>
                </a:lnTo>
                <a:lnTo>
                  <a:pt x="0" y="8229600"/>
                </a:lnTo>
                <a:lnTo>
                  <a:pt x="0" y="0"/>
                </a:lnTo>
                <a:close/>
              </a:path>
            </a:pathLst>
          </a:custGeom>
          <a:blipFill>
            <a:blip r:embed="rId17"/>
            <a:stretch>
              <a:fillRect/>
            </a:stretch>
          </a:blipFill>
        </p:spPr>
        <p:txBody>
          <a:bodyPr/>
          <a:lstStyle/>
          <a:p>
            <a:endParaRPr lang="vi-VN" dirty="0"/>
          </a:p>
        </p:txBody>
      </p:sp>
      <p:grpSp>
        <p:nvGrpSpPr>
          <p:cNvPr id="29" name="Group 28">
            <a:extLst>
              <a:ext uri="{FF2B5EF4-FFF2-40B4-BE49-F238E27FC236}">
                <a16:creationId xmlns:a16="http://schemas.microsoft.com/office/drawing/2014/main" id="{3AFBB703-4EAB-5426-A21C-84E749CB3171}"/>
              </a:ext>
            </a:extLst>
          </p:cNvPr>
          <p:cNvGrpSpPr/>
          <p:nvPr/>
        </p:nvGrpSpPr>
        <p:grpSpPr>
          <a:xfrm>
            <a:off x="6046641" y="456364"/>
            <a:ext cx="5178531" cy="2234954"/>
            <a:chOff x="1811862" y="143871"/>
            <a:chExt cx="5178531" cy="2234954"/>
          </a:xfrm>
        </p:grpSpPr>
        <p:grpSp>
          <p:nvGrpSpPr>
            <p:cNvPr id="12" name="Group 12"/>
            <p:cNvGrpSpPr/>
            <p:nvPr/>
          </p:nvGrpSpPr>
          <p:grpSpPr>
            <a:xfrm>
              <a:off x="1982470" y="1202583"/>
              <a:ext cx="238334" cy="2383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A5B0A"/>
              </a:solidFill>
            </p:spPr>
            <p:txBody>
              <a:bodyPr>
                <a:prstTxWarp prst="textWave2">
                  <a:avLst/>
                </a:prstTxWarp>
              </a:bodyPr>
              <a:lstStyle/>
              <a:p>
                <a:endParaRPr lang="vi-VN"/>
              </a:p>
            </p:txBody>
          </p:sp>
          <p:sp>
            <p:nvSpPr>
              <p:cNvPr id="14" name="TextBox 14"/>
              <p:cNvSpPr txBox="1"/>
              <p:nvPr/>
            </p:nvSpPr>
            <p:spPr>
              <a:xfrm>
                <a:off x="76200" y="38100"/>
                <a:ext cx="660400" cy="698500"/>
              </a:xfrm>
              <a:prstGeom prst="rect">
                <a:avLst/>
              </a:prstGeom>
            </p:spPr>
            <p:txBody>
              <a:bodyPr lIns="50800" tIns="50800" rIns="50800" bIns="50800" rtlCol="0" anchor="ctr">
                <a:prstTxWarp prst="textWave2">
                  <a:avLst/>
                </a:prstTxWarp>
              </a:bodyPr>
              <a:lstStyle/>
              <a:p>
                <a:pPr algn="ctr">
                  <a:lnSpc>
                    <a:spcPts val="2659"/>
                  </a:lnSpc>
                </a:pPr>
                <a:endParaRPr/>
              </a:p>
            </p:txBody>
          </p:sp>
        </p:grpSp>
        <p:sp>
          <p:nvSpPr>
            <p:cNvPr id="25" name="TextBox 24">
              <a:extLst>
                <a:ext uri="{FF2B5EF4-FFF2-40B4-BE49-F238E27FC236}">
                  <a16:creationId xmlns:a16="http://schemas.microsoft.com/office/drawing/2014/main" id="{9F7A9750-5409-2C28-7D6D-58A56025E0FC}"/>
                </a:ext>
              </a:extLst>
            </p:cNvPr>
            <p:cNvSpPr txBox="1"/>
            <p:nvPr/>
          </p:nvSpPr>
          <p:spPr>
            <a:xfrm>
              <a:off x="1811862" y="143871"/>
              <a:ext cx="5141151" cy="2215991"/>
            </a:xfrm>
            <a:prstGeom prst="rect">
              <a:avLst/>
            </a:prstGeom>
            <a:noFill/>
          </p:spPr>
          <p:txBody>
            <a:bodyPr wrap="none" rtlCol="0">
              <a:prstTxWarp prst="textWave2">
                <a:avLst/>
              </a:prstTxWarp>
              <a:spAutoFit/>
            </a:bodyPr>
            <a:lstStyle/>
            <a:p>
              <a:r>
                <a:rPr lang="en-GB" sz="13800" dirty="0" err="1">
                  <a:ln w="244475">
                    <a:solidFill>
                      <a:schemeClr val="bg1"/>
                    </a:solidFill>
                  </a:ln>
                  <a:effectLst>
                    <a:innerShdw dist="50800" dir="9000000">
                      <a:srgbClr val="FFA624"/>
                    </a:innerShdw>
                  </a:effectLst>
                  <a:latin typeface="#9Slide05 Amplify" panose="02000000000000000000" pitchFamily="2" charset="-93"/>
                </a:rPr>
                <a:t>Tiếng</a:t>
              </a:r>
              <a:r>
                <a:rPr lang="en-GB" sz="13800" dirty="0">
                  <a:ln w="244475">
                    <a:solidFill>
                      <a:schemeClr val="bg1"/>
                    </a:solidFill>
                  </a:ln>
                  <a:effectLst>
                    <a:innerShdw dist="50800" dir="9000000">
                      <a:srgbClr val="FFA624"/>
                    </a:innerShdw>
                  </a:effectLst>
                  <a:latin typeface="#9Slide05 Amplify" panose="02000000000000000000" pitchFamily="2" charset="-93"/>
                </a:rPr>
                <a:t> </a:t>
              </a:r>
              <a:r>
                <a:rPr lang="en-GB" sz="13800" dirty="0" err="1">
                  <a:ln w="244475">
                    <a:solidFill>
                      <a:schemeClr val="bg1"/>
                    </a:solidFill>
                  </a:ln>
                  <a:effectLst>
                    <a:innerShdw dist="50800" dir="9000000">
                      <a:srgbClr val="FFA624"/>
                    </a:innerShdw>
                  </a:effectLst>
                  <a:latin typeface="#9Slide05 Amplify" panose="02000000000000000000" pitchFamily="2" charset="-93"/>
                </a:rPr>
                <a:t>Việt</a:t>
              </a:r>
              <a:endParaRPr lang="vi-VN" sz="13800" dirty="0">
                <a:ln w="244475">
                  <a:solidFill>
                    <a:schemeClr val="bg1"/>
                  </a:solidFill>
                </a:ln>
                <a:effectLst>
                  <a:innerShdw dist="50800" dir="9000000">
                    <a:srgbClr val="FFA624"/>
                  </a:innerShdw>
                </a:effectLst>
                <a:latin typeface="#9Slide05 Amplify" panose="02000000000000000000" pitchFamily="2" charset="-93"/>
              </a:endParaRPr>
            </a:p>
          </p:txBody>
        </p:sp>
        <p:sp>
          <p:nvSpPr>
            <p:cNvPr id="28" name="TextBox 27">
              <a:extLst>
                <a:ext uri="{FF2B5EF4-FFF2-40B4-BE49-F238E27FC236}">
                  <a16:creationId xmlns:a16="http://schemas.microsoft.com/office/drawing/2014/main" id="{E73C189C-FB79-E3F3-312A-1F4525927F28}"/>
                </a:ext>
              </a:extLst>
            </p:cNvPr>
            <p:cNvSpPr txBox="1"/>
            <p:nvPr/>
          </p:nvSpPr>
          <p:spPr>
            <a:xfrm>
              <a:off x="1849242" y="162834"/>
              <a:ext cx="5141151" cy="2215991"/>
            </a:xfrm>
            <a:prstGeom prst="rect">
              <a:avLst/>
            </a:prstGeom>
            <a:noFill/>
          </p:spPr>
          <p:txBody>
            <a:bodyPr wrap="none" rtlCol="0">
              <a:prstTxWarp prst="textWave2">
                <a:avLst/>
              </a:prstTxWarp>
              <a:spAutoFit/>
            </a:bodyPr>
            <a:lstStyle/>
            <a:p>
              <a:r>
                <a:rPr lang="en-GB" sz="13800" dirty="0" err="1">
                  <a:gradFill>
                    <a:gsLst>
                      <a:gs pos="53000">
                        <a:srgbClr val="3CB3C5"/>
                      </a:gs>
                      <a:gs pos="61000">
                        <a:srgbClr val="F88335"/>
                      </a:gs>
                    </a:gsLst>
                    <a:lin ang="5400000" scaled="1"/>
                  </a:gradFill>
                  <a:latin typeface="#9Slide05 Amplify" panose="02000000000000000000" pitchFamily="2" charset="-93"/>
                </a:rPr>
                <a:t>Tiếng</a:t>
              </a:r>
              <a:r>
                <a:rPr lang="en-GB" sz="13800" dirty="0">
                  <a:gradFill>
                    <a:gsLst>
                      <a:gs pos="53000">
                        <a:srgbClr val="3CB3C5"/>
                      </a:gs>
                      <a:gs pos="61000">
                        <a:srgbClr val="F88335"/>
                      </a:gs>
                    </a:gsLst>
                    <a:lin ang="5400000" scaled="1"/>
                  </a:gradFill>
                  <a:latin typeface="#9Slide05 Amplify" panose="02000000000000000000" pitchFamily="2" charset="-93"/>
                </a:rPr>
                <a:t> </a:t>
              </a:r>
              <a:r>
                <a:rPr lang="en-GB" sz="13800" dirty="0" err="1">
                  <a:gradFill>
                    <a:gsLst>
                      <a:gs pos="53000">
                        <a:srgbClr val="3CB3C5"/>
                      </a:gs>
                      <a:gs pos="61000">
                        <a:srgbClr val="F88335"/>
                      </a:gs>
                    </a:gsLst>
                    <a:lin ang="5400000" scaled="1"/>
                  </a:gradFill>
                  <a:latin typeface="#9Slide05 Amplify" panose="02000000000000000000" pitchFamily="2" charset="-93"/>
                </a:rPr>
                <a:t>Việt</a:t>
              </a:r>
              <a:endParaRPr lang="vi-VN" sz="13800" dirty="0">
                <a:gradFill>
                  <a:gsLst>
                    <a:gs pos="53000">
                      <a:srgbClr val="3CB3C5"/>
                    </a:gs>
                    <a:gs pos="61000">
                      <a:srgbClr val="F88335"/>
                    </a:gs>
                  </a:gsLst>
                  <a:lin ang="5400000" scaled="1"/>
                </a:gradFill>
                <a:latin typeface="#9Slide05 Amplify" panose="02000000000000000000" pitchFamily="2" charset="-93"/>
              </a:endParaRPr>
            </a:p>
          </p:txBody>
        </p:sp>
      </p:grpSp>
      <p:grpSp>
        <p:nvGrpSpPr>
          <p:cNvPr id="42" name="Group 41">
            <a:extLst>
              <a:ext uri="{FF2B5EF4-FFF2-40B4-BE49-F238E27FC236}">
                <a16:creationId xmlns:a16="http://schemas.microsoft.com/office/drawing/2014/main" id="{B2630C53-1EC1-177C-086B-B033E2DCC83C}"/>
              </a:ext>
            </a:extLst>
          </p:cNvPr>
          <p:cNvGrpSpPr/>
          <p:nvPr/>
        </p:nvGrpSpPr>
        <p:grpSpPr>
          <a:xfrm>
            <a:off x="862206" y="3014933"/>
            <a:ext cx="16988816" cy="2669145"/>
            <a:chOff x="862206" y="3014933"/>
            <a:chExt cx="16988816" cy="2669145"/>
          </a:xfrm>
        </p:grpSpPr>
        <p:grpSp>
          <p:nvGrpSpPr>
            <p:cNvPr id="18" name="Group 18"/>
            <p:cNvGrpSpPr/>
            <p:nvPr/>
          </p:nvGrpSpPr>
          <p:grpSpPr>
            <a:xfrm>
              <a:off x="3471629" y="4067894"/>
              <a:ext cx="314913" cy="31491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A5B0A"/>
              </a:solidFill>
            </p:spPr>
            <p:txBody>
              <a:bodyPr/>
              <a:lstStyle/>
              <a:p>
                <a:endParaRPr lang="vi-VN"/>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TextBox 29">
              <a:extLst>
                <a:ext uri="{FF2B5EF4-FFF2-40B4-BE49-F238E27FC236}">
                  <a16:creationId xmlns:a16="http://schemas.microsoft.com/office/drawing/2014/main" id="{C82C140A-53EA-316F-E374-F38BDEB6DDBE}"/>
                </a:ext>
              </a:extLst>
            </p:cNvPr>
            <p:cNvSpPr txBox="1"/>
            <p:nvPr/>
          </p:nvSpPr>
          <p:spPr>
            <a:xfrm>
              <a:off x="932608" y="3014933"/>
              <a:ext cx="16918414" cy="2646878"/>
            </a:xfrm>
            <a:prstGeom prst="rect">
              <a:avLst/>
            </a:prstGeom>
            <a:noFill/>
          </p:spPr>
          <p:txBody>
            <a:bodyPr wrap="none" rtlCol="0">
              <a:spAutoFit/>
            </a:bodyPr>
            <a:lstStyle/>
            <a:p>
              <a:r>
                <a:rPr lang="en-GB" sz="16600" dirty="0" err="1">
                  <a:ln w="434975">
                    <a:solidFill>
                      <a:schemeClr val="bg1"/>
                    </a:solidFill>
                  </a:ln>
                  <a:effectLst>
                    <a:outerShdw dist="38100" dir="5400000" algn="t" rotWithShape="0">
                      <a:prstClr val="black"/>
                    </a:outerShdw>
                  </a:effectLst>
                  <a:latin typeface="#9Slide07 IcielHelena" pitchFamily="2" charset="-93"/>
                </a:rPr>
                <a:t>Bầu</a:t>
              </a:r>
              <a:r>
                <a:rPr lang="en-GB" sz="16600" dirty="0">
                  <a:ln w="434975">
                    <a:solidFill>
                      <a:schemeClr val="bg1"/>
                    </a:solidFill>
                  </a:ln>
                  <a:effectLst>
                    <a:outerShdw dist="38100" dir="5400000" algn="t" rotWithShape="0">
                      <a:prstClr val="black"/>
                    </a:outerShdw>
                  </a:effectLst>
                  <a:latin typeface="#9Slide07 IcielHelena" pitchFamily="2" charset="-93"/>
                </a:rPr>
                <a:t> </a:t>
              </a:r>
              <a:r>
                <a:rPr lang="en-GB" sz="16600" dirty="0" err="1">
                  <a:ln w="434975">
                    <a:solidFill>
                      <a:schemeClr val="bg1"/>
                    </a:solidFill>
                  </a:ln>
                  <a:effectLst>
                    <a:outerShdw dist="38100" dir="5400000" algn="t" rotWithShape="0">
                      <a:prstClr val="black"/>
                    </a:outerShdw>
                  </a:effectLst>
                  <a:latin typeface="#9Slide07 IcielHelena" pitchFamily="2" charset="-93"/>
                </a:rPr>
                <a:t>trời</a:t>
              </a:r>
              <a:r>
                <a:rPr lang="en-GB" sz="16600" dirty="0">
                  <a:ln w="434975">
                    <a:solidFill>
                      <a:schemeClr val="bg1"/>
                    </a:solidFill>
                  </a:ln>
                  <a:effectLst>
                    <a:outerShdw dist="38100" dir="5400000" algn="t" rotWithShape="0">
                      <a:prstClr val="black"/>
                    </a:outerShdw>
                  </a:effectLst>
                  <a:latin typeface="#9Slide07 IcielHelena" pitchFamily="2" charset="-93"/>
                </a:rPr>
                <a:t> </a:t>
              </a:r>
              <a:r>
                <a:rPr lang="en-GB" sz="16600" dirty="0" err="1">
                  <a:ln w="434975">
                    <a:solidFill>
                      <a:schemeClr val="bg1"/>
                    </a:solidFill>
                  </a:ln>
                  <a:effectLst>
                    <a:outerShdw dist="38100" dir="5400000" algn="t" rotWithShape="0">
                      <a:prstClr val="black"/>
                    </a:outerShdw>
                  </a:effectLst>
                  <a:latin typeface="#9Slide07 IcielHelena" pitchFamily="2" charset="-93"/>
                </a:rPr>
                <a:t>mùa</a:t>
              </a:r>
              <a:r>
                <a:rPr lang="en-GB" sz="16600" dirty="0">
                  <a:ln w="434975">
                    <a:solidFill>
                      <a:schemeClr val="bg1"/>
                    </a:solidFill>
                  </a:ln>
                  <a:effectLst>
                    <a:outerShdw dist="38100" dir="5400000" algn="t" rotWithShape="0">
                      <a:prstClr val="black"/>
                    </a:outerShdw>
                  </a:effectLst>
                  <a:latin typeface="#9Slide07 IcielHelena" pitchFamily="2" charset="-93"/>
                </a:rPr>
                <a:t> thu</a:t>
              </a:r>
              <a:endParaRPr lang="vi-VN" sz="16600" dirty="0">
                <a:ln w="434975">
                  <a:solidFill>
                    <a:schemeClr val="bg1"/>
                  </a:solidFill>
                </a:ln>
                <a:effectLst>
                  <a:outerShdw dist="38100" dir="5400000" algn="t" rotWithShape="0">
                    <a:prstClr val="black"/>
                  </a:outerShdw>
                </a:effectLst>
                <a:latin typeface="#9Slide07 IcielHelena" pitchFamily="2" charset="-93"/>
              </a:endParaRPr>
            </a:p>
          </p:txBody>
        </p:sp>
        <p:sp>
          <p:nvSpPr>
            <p:cNvPr id="31" name="TextBox 30">
              <a:extLst>
                <a:ext uri="{FF2B5EF4-FFF2-40B4-BE49-F238E27FC236}">
                  <a16:creationId xmlns:a16="http://schemas.microsoft.com/office/drawing/2014/main" id="{FAE31E4F-6BE0-DF11-2C3E-76C2634CBD92}"/>
                </a:ext>
              </a:extLst>
            </p:cNvPr>
            <p:cNvSpPr txBox="1"/>
            <p:nvPr/>
          </p:nvSpPr>
          <p:spPr>
            <a:xfrm>
              <a:off x="862206" y="3037200"/>
              <a:ext cx="16918414" cy="2646878"/>
            </a:xfrm>
            <a:prstGeom prst="rect">
              <a:avLst/>
            </a:prstGeom>
            <a:noFill/>
          </p:spPr>
          <p:txBody>
            <a:bodyPr wrap="none" rtlCol="0">
              <a:spAutoFit/>
            </a:bodyPr>
            <a:lstStyle/>
            <a:p>
              <a:r>
                <a:rPr lang="en-GB" sz="16600" dirty="0" err="1">
                  <a:gradFill>
                    <a:gsLst>
                      <a:gs pos="53000">
                        <a:srgbClr val="00B0F0"/>
                      </a:gs>
                      <a:gs pos="50000">
                        <a:srgbClr val="F88335"/>
                      </a:gs>
                    </a:gsLst>
                    <a:lin ang="5400000" scaled="1"/>
                  </a:gradFill>
                  <a:latin typeface="#9Slide07 IcielHelena" pitchFamily="2" charset="-93"/>
                </a:rPr>
                <a:t>Bầu</a:t>
              </a:r>
              <a:r>
                <a:rPr lang="en-GB" sz="16600" dirty="0">
                  <a:gradFill>
                    <a:gsLst>
                      <a:gs pos="53000">
                        <a:srgbClr val="00B0F0"/>
                      </a:gs>
                      <a:gs pos="50000">
                        <a:srgbClr val="F88335"/>
                      </a:gs>
                    </a:gsLst>
                    <a:lin ang="5400000" scaled="1"/>
                  </a:gradFill>
                  <a:latin typeface="#9Slide07 IcielHelena" pitchFamily="2" charset="-93"/>
                </a:rPr>
                <a:t> </a:t>
              </a:r>
              <a:r>
                <a:rPr lang="en-GB" sz="16600" dirty="0" err="1">
                  <a:gradFill>
                    <a:gsLst>
                      <a:gs pos="53000">
                        <a:srgbClr val="00B0F0"/>
                      </a:gs>
                      <a:gs pos="50000">
                        <a:srgbClr val="F88335"/>
                      </a:gs>
                    </a:gsLst>
                    <a:lin ang="5400000" scaled="1"/>
                  </a:gradFill>
                  <a:latin typeface="#9Slide07 IcielHelena" pitchFamily="2" charset="-93"/>
                </a:rPr>
                <a:t>trời</a:t>
              </a:r>
              <a:r>
                <a:rPr lang="en-GB" sz="16600" dirty="0">
                  <a:gradFill>
                    <a:gsLst>
                      <a:gs pos="53000">
                        <a:srgbClr val="00B0F0"/>
                      </a:gs>
                      <a:gs pos="50000">
                        <a:srgbClr val="F88335"/>
                      </a:gs>
                    </a:gsLst>
                    <a:lin ang="5400000" scaled="1"/>
                  </a:gradFill>
                  <a:latin typeface="#9Slide07 IcielHelena" pitchFamily="2" charset="-93"/>
                </a:rPr>
                <a:t> </a:t>
              </a:r>
              <a:r>
                <a:rPr lang="en-GB" sz="16600" dirty="0" err="1">
                  <a:gradFill>
                    <a:gsLst>
                      <a:gs pos="53000">
                        <a:srgbClr val="00B0F0"/>
                      </a:gs>
                      <a:gs pos="50000">
                        <a:srgbClr val="F88335"/>
                      </a:gs>
                    </a:gsLst>
                    <a:lin ang="5400000" scaled="1"/>
                  </a:gradFill>
                  <a:latin typeface="#9Slide07 IcielHelena" pitchFamily="2" charset="-93"/>
                </a:rPr>
                <a:t>mùa</a:t>
              </a:r>
              <a:r>
                <a:rPr lang="en-GB" sz="16600" dirty="0">
                  <a:gradFill>
                    <a:gsLst>
                      <a:gs pos="53000">
                        <a:srgbClr val="00B0F0"/>
                      </a:gs>
                      <a:gs pos="50000">
                        <a:srgbClr val="F88335"/>
                      </a:gs>
                    </a:gsLst>
                    <a:lin ang="5400000" scaled="1"/>
                  </a:gradFill>
                  <a:latin typeface="#9Slide07 IcielHelena" pitchFamily="2" charset="-93"/>
                </a:rPr>
                <a:t> thu</a:t>
              </a:r>
              <a:endParaRPr lang="vi-VN" sz="16600" dirty="0">
                <a:gradFill>
                  <a:gsLst>
                    <a:gs pos="53000">
                      <a:srgbClr val="00B0F0"/>
                    </a:gs>
                    <a:gs pos="50000">
                      <a:srgbClr val="F88335"/>
                    </a:gs>
                  </a:gsLst>
                  <a:lin ang="5400000" scaled="1"/>
                </a:gradFill>
                <a:latin typeface="#9Slide07 IcielHelena" pitchFamily="2" charset="-93"/>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trees and hills&#10;&#10;Description automatically generated">
            <a:extLst>
              <a:ext uri="{FF2B5EF4-FFF2-40B4-BE49-F238E27FC236}">
                <a16:creationId xmlns:a16="http://schemas.microsoft.com/office/drawing/2014/main" id="{294F0491-9117-CA83-1CCD-79556222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Freeform 20">
            <a:extLst>
              <a:ext uri="{FF2B5EF4-FFF2-40B4-BE49-F238E27FC236}">
                <a16:creationId xmlns:a16="http://schemas.microsoft.com/office/drawing/2014/main" id="{6C0D01F6-F940-4C50-2886-6FDCA0ECF3E5}"/>
              </a:ext>
            </a:extLst>
          </p:cNvPr>
          <p:cNvSpPr/>
          <p:nvPr/>
        </p:nvSpPr>
        <p:spPr>
          <a:xfrm>
            <a:off x="228600" y="-190500"/>
            <a:ext cx="12220657" cy="8229600"/>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5371A32-E986-07F8-B119-80EFC477A54D}"/>
              </a:ext>
            </a:extLst>
          </p:cNvPr>
          <p:cNvSpPr txBox="1"/>
          <p:nvPr/>
        </p:nvSpPr>
        <p:spPr>
          <a:xfrm>
            <a:off x="762000" y="3924300"/>
            <a:ext cx="10589758" cy="2646878"/>
          </a:xfrm>
          <a:prstGeom prst="rect">
            <a:avLst/>
          </a:prstGeom>
          <a:noFill/>
        </p:spPr>
        <p:txBody>
          <a:bodyPr wrap="none" rtlCol="0">
            <a:spAutoFit/>
          </a:bodyPr>
          <a:lstStyle/>
          <a:p>
            <a:r>
              <a:rPr lang="en-GB" sz="16600" dirty="0">
                <a:gradFill>
                  <a:gsLst>
                    <a:gs pos="53000">
                      <a:srgbClr val="FF6C75"/>
                    </a:gs>
                    <a:gs pos="50000">
                      <a:srgbClr val="F88335"/>
                    </a:gs>
                  </a:gsLst>
                  <a:lin ang="5400000" scaled="1"/>
                </a:gradFill>
                <a:latin typeface="#9Slide07 IcielCadena" panose="02000503000000020004" pitchFamily="2" charset="-93"/>
              </a:rPr>
              <a:t>LUYỆN ĐỌC</a:t>
            </a:r>
            <a:endParaRPr lang="vi-VN" sz="16600" dirty="0">
              <a:gradFill>
                <a:gsLst>
                  <a:gs pos="53000">
                    <a:srgbClr val="FF6C75"/>
                  </a:gs>
                  <a:gs pos="50000">
                    <a:srgbClr val="F88335"/>
                  </a:gs>
                </a:gsLst>
                <a:lin ang="5400000" scaled="1"/>
              </a:gradFill>
              <a:latin typeface="#9Slide07 IcielCadena" panose="02000503000000020004" pitchFamily="2" charset="-93"/>
            </a:endParaRPr>
          </a:p>
        </p:txBody>
      </p:sp>
      <p:sp>
        <p:nvSpPr>
          <p:cNvPr id="5" name="Freeform 3">
            <a:extLst>
              <a:ext uri="{FF2B5EF4-FFF2-40B4-BE49-F238E27FC236}">
                <a16:creationId xmlns:a16="http://schemas.microsoft.com/office/drawing/2014/main" id="{135B7647-96B9-BFD0-D07A-A54722B0F0F1}"/>
              </a:ext>
            </a:extLst>
          </p:cNvPr>
          <p:cNvSpPr/>
          <p:nvPr/>
        </p:nvSpPr>
        <p:spPr>
          <a:xfrm>
            <a:off x="9801236" y="2026698"/>
            <a:ext cx="9501843" cy="8908002"/>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5"/>
            <a:stretch>
              <a:fillRect/>
            </a:stretch>
          </a:blipFill>
        </p:spPr>
        <p:txBody>
          <a:bodyPr/>
          <a:lstStyle/>
          <a:p>
            <a:endParaRPr lang="vi-VN"/>
          </a:p>
        </p:txBody>
      </p:sp>
    </p:spTree>
    <p:extLst>
      <p:ext uri="{BB962C8B-B14F-4D97-AF65-F5344CB8AC3E}">
        <p14:creationId xmlns:p14="http://schemas.microsoft.com/office/powerpoint/2010/main" val="628109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37EB3-763E-2291-2E22-0863A65B1656}"/>
              </a:ext>
            </a:extLst>
          </p:cNvPr>
          <p:cNvSpPr txBox="1"/>
          <p:nvPr/>
        </p:nvSpPr>
        <p:spPr>
          <a:xfrm>
            <a:off x="5638800" y="266700"/>
            <a:ext cx="9144000" cy="1107996"/>
          </a:xfrm>
          <a:prstGeom prst="rect">
            <a:avLst/>
          </a:prstGeom>
          <a:noFill/>
        </p:spPr>
        <p:txBody>
          <a:bodyPr wrap="square">
            <a:spAutoFit/>
          </a:bodyPr>
          <a:lstStyle/>
          <a:p>
            <a:r>
              <a:rPr lang="vi-VN" sz="6600" b="1" i="0" dirty="0">
                <a:solidFill>
                  <a:schemeClr val="bg1"/>
                </a:solidFill>
                <a:effectLst/>
                <a:latin typeface="Cambria" panose="02040503050406030204" pitchFamily="18" charset="0"/>
                <a:ea typeface="Cambria" panose="02040503050406030204" pitchFamily="18" charset="0"/>
              </a:rPr>
              <a:t>Bầu trời mùa thu</a:t>
            </a:r>
            <a:endParaRPr lang="vi-VN" sz="66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5DD314-55C1-7937-AA0E-0224C2FA9F6B}"/>
              </a:ext>
            </a:extLst>
          </p:cNvPr>
          <p:cNvSpPr txBox="1"/>
          <p:nvPr/>
        </p:nvSpPr>
        <p:spPr>
          <a:xfrm>
            <a:off x="914400" y="1064002"/>
            <a:ext cx="16687800" cy="8956298"/>
          </a:xfrm>
          <a:prstGeom prst="rect">
            <a:avLst/>
          </a:prstGeom>
          <a:noFill/>
        </p:spPr>
        <p:txBody>
          <a:bodyPr wrap="square">
            <a:spAutoFit/>
          </a:bodyPr>
          <a:lstStyle/>
          <a:p>
            <a:pPr algn="just"/>
            <a:r>
              <a:rPr lang="en-GB" sz="3600" b="0" i="0" dirty="0">
                <a:solidFill>
                  <a:schemeClr val="bg1"/>
                </a:solidFill>
                <a:effectLst/>
                <a:latin typeface="Cambria" panose="02040503050406030204" pitchFamily="18" charset="0"/>
                <a:ea typeface="Cambria" panose="02040503050406030204" pitchFamily="18" charset="0"/>
              </a:rPr>
              <a:t>	</a:t>
            </a:r>
            <a:r>
              <a:rPr lang="vi-VN" sz="3600" b="0" i="0" dirty="0">
                <a:solidFill>
                  <a:schemeClr val="bg1"/>
                </a:solidFill>
                <a:effectLst/>
                <a:latin typeface="Cambria" panose="02040503050406030204" pitchFamily="18" charset="0"/>
                <a:ea typeface="Cambria" panose="02040503050406030204" pitchFamily="18" charset="0"/>
              </a:rPr>
              <a:t>Tôi cùng bọn trẻ đi ra cánh đồng. Buổi sáng tháng Chín mát mẻ và dễ chịu. Tôi nói với các em:</a:t>
            </a:r>
          </a:p>
          <a:p>
            <a:pPr algn="just"/>
            <a:r>
              <a:rPr lang="vi-VN" sz="3600" b="0" i="0" dirty="0">
                <a:solidFill>
                  <a:schemeClr val="bg1"/>
                </a:solidFill>
                <a:effectLst/>
                <a:latin typeface="Cambria" panose="02040503050406030204" pitchFamily="18" charset="0"/>
                <a:ea typeface="Cambria" panose="02040503050406030204" pitchFamily="18" charset="0"/>
              </a:rPr>
              <a:t>– Các em hãy nhìn lên bầu trời mà xem. Mùa hè, nó rất nóng và cháy lên những tia sáng của ngọn lửa. Còn bây giờ, bầu trời thế nào? Hãy suy nghĩ và chọn những từ ngữ thích hợp để miêu tả nó</a:t>
            </a:r>
          </a:p>
          <a:p>
            <a:pPr algn="just"/>
            <a:r>
              <a:rPr lang="en-GB" sz="3600" b="0" i="0" dirty="0">
                <a:solidFill>
                  <a:schemeClr val="bg1"/>
                </a:solidFill>
                <a:effectLst/>
                <a:latin typeface="Cambria" panose="02040503050406030204" pitchFamily="18" charset="0"/>
                <a:ea typeface="Cambria" panose="02040503050406030204" pitchFamily="18" charset="0"/>
              </a:rPr>
              <a:t>	</a:t>
            </a:r>
            <a:r>
              <a:rPr lang="vi-VN" sz="3600" b="0" i="0" dirty="0">
                <a:solidFill>
                  <a:schemeClr val="bg1"/>
                </a:solidFill>
                <a:effectLst/>
                <a:latin typeface="Cambria" panose="02040503050406030204" pitchFamily="18" charset="0"/>
                <a:ea typeface="Cambria" panose="02040503050406030204" pitchFamily="18" charset="0"/>
              </a:rPr>
              <a:t>Bọn trẻ nhìn lên bầu trời và suy nghi. Sau vài phút, một em nói:</a:t>
            </a:r>
          </a:p>
          <a:p>
            <a:pPr algn="just"/>
            <a:r>
              <a:rPr lang="vi-VN" sz="3600" b="0" i="0" dirty="0">
                <a:solidFill>
                  <a:schemeClr val="bg1"/>
                </a:solidFill>
                <a:effectLst/>
                <a:latin typeface="Cambria" panose="02040503050406030204" pitchFamily="18" charset="0"/>
                <a:ea typeface="Cambria" panose="02040503050406030204" pitchFamily="18" charset="0"/>
              </a:rPr>
              <a:t>– Bầu trời xanh như mặt nước mệt mỏi trong ao.</a:t>
            </a:r>
          </a:p>
          <a:p>
            <a:pPr algn="just"/>
            <a:r>
              <a:rPr lang="vi-VN" sz="3600" b="0" i="0" dirty="0">
                <a:solidFill>
                  <a:schemeClr val="bg1"/>
                </a:solidFill>
                <a:effectLst/>
                <a:latin typeface="Cambria" panose="02040503050406030204" pitchFamily="18" charset="0"/>
                <a:ea typeface="Cambria" panose="02040503050406030204" pitchFamily="18" charset="0"/>
              </a:rPr>
              <a:t>– Vì sao mặt nước lại mệt mỏi. Tôi hỏi lại.</a:t>
            </a:r>
          </a:p>
          <a:p>
            <a:pPr algn="just"/>
            <a:r>
              <a:rPr lang="en-GB" sz="3600" b="0" i="0" dirty="0">
                <a:solidFill>
                  <a:schemeClr val="bg1"/>
                </a:solidFill>
                <a:effectLst/>
                <a:latin typeface="Cambria" panose="02040503050406030204" pitchFamily="18" charset="0"/>
                <a:ea typeface="Cambria" panose="02040503050406030204" pitchFamily="18" charset="0"/>
              </a:rPr>
              <a:t>	</a:t>
            </a:r>
            <a:r>
              <a:rPr lang="vi-VN" sz="3600" b="0" i="0" dirty="0">
                <a:solidFill>
                  <a:schemeClr val="bg1"/>
                </a:solidFill>
                <a:effectLst/>
                <a:latin typeface="Cambria" panose="02040503050406030204" pitchFamily="18" charset="0"/>
                <a:ea typeface="Cambria" panose="02040503050406030204" pitchFamily="18" charset="0"/>
              </a:rPr>
              <a:t>Thưa thầy, mùa hè, nước dạo chơi cùng những làn sóng. Mùa thu, nó mệt và đứng lại với màu xanh nhạt. Nó mệt mỏi!</a:t>
            </a:r>
          </a:p>
          <a:p>
            <a:pPr algn="just"/>
            <a:r>
              <a:rPr lang="en-GB" sz="3600" b="0" i="0" dirty="0">
                <a:solidFill>
                  <a:schemeClr val="bg1"/>
                </a:solidFill>
                <a:effectLst/>
                <a:latin typeface="Cambria" panose="02040503050406030204" pitchFamily="18" charset="0"/>
                <a:ea typeface="Cambria" panose="02040503050406030204" pitchFamily="18" charset="0"/>
              </a:rPr>
              <a:t>	</a:t>
            </a:r>
            <a:r>
              <a:rPr lang="vi-VN" sz="3600" b="0" i="0" dirty="0">
                <a:solidFill>
                  <a:schemeClr val="bg1"/>
                </a:solidFill>
                <a:effectLst/>
                <a:latin typeface="Cambria" panose="02040503050406030204" pitchFamily="18" charset="0"/>
                <a:ea typeface="Cambria" panose="02040503050406030204" pitchFamily="18" charset="0"/>
              </a:rPr>
              <a:t>Những em khác tiếp tục nói:</a:t>
            </a:r>
          </a:p>
          <a:p>
            <a:pPr algn="just"/>
            <a:r>
              <a:rPr lang="vi-VN" sz="3600" b="0" i="0" dirty="0">
                <a:solidFill>
                  <a:schemeClr val="bg1"/>
                </a:solidFill>
                <a:effectLst/>
                <a:latin typeface="Cambria" panose="02040503050406030204" pitchFamily="18" charset="0"/>
                <a:ea typeface="Cambria" panose="02040503050406030204" pitchFamily="18" charset="0"/>
              </a:rPr>
              <a:t>– Bầu hỏi được rửa mặt sau cơn mưa.</a:t>
            </a:r>
          </a:p>
          <a:p>
            <a:pPr algn="just"/>
            <a:r>
              <a:rPr lang="vi-VN" sz="3600" b="0" i="0" dirty="0">
                <a:solidFill>
                  <a:schemeClr val="bg1"/>
                </a:solidFill>
                <a:effectLst/>
                <a:latin typeface="Cambria" panose="02040503050406030204" pitchFamily="18" charset="0"/>
                <a:ea typeface="Cambria" panose="02040503050406030204" pitchFamily="18" charset="0"/>
              </a:rPr>
              <a:t>– Bầu trời xanh biếc.</a:t>
            </a:r>
          </a:p>
          <a:p>
            <a:pPr algn="just"/>
            <a:r>
              <a:rPr lang="en-GB" sz="3600" b="0" i="0" dirty="0">
                <a:solidFill>
                  <a:schemeClr val="bg1"/>
                </a:solidFill>
                <a:effectLst/>
                <a:latin typeface="Cambria" panose="02040503050406030204" pitchFamily="18" charset="0"/>
                <a:ea typeface="Cambria" panose="02040503050406030204" pitchFamily="18" charset="0"/>
              </a:rPr>
              <a:t>	</a:t>
            </a:r>
            <a:r>
              <a:rPr lang="vi-VN" sz="3600" b="0" i="0" dirty="0">
                <a:solidFill>
                  <a:schemeClr val="bg1"/>
                </a:solidFill>
                <a:effectLst/>
                <a:latin typeface="Cambria" panose="02040503050406030204" pitchFamily="18" charset="0"/>
                <a:ea typeface="Cambria" panose="02040503050406030204" pitchFamily="18" charset="0"/>
              </a:rPr>
              <a:t>Cô bé Va-li-a nhỏ nhắn đứng trầm ngâm một chỗ. Tôi hỏi:</a:t>
            </a:r>
          </a:p>
          <a:p>
            <a:pPr algn="just"/>
            <a:r>
              <a:rPr lang="vi-VN" sz="3600" b="0" i="0" dirty="0">
                <a:solidFill>
                  <a:schemeClr val="bg1"/>
                </a:solidFill>
                <a:effectLst/>
                <a:latin typeface="Cambria" panose="02040503050406030204" pitchFamily="18" charset="0"/>
                <a:ea typeface="Cambria" panose="02040503050406030204" pitchFamily="18" charset="0"/>
              </a:rPr>
              <a:t>– Còn Va-li-a, vì sao em im lặng thế</a:t>
            </a:r>
          </a:p>
          <a:p>
            <a:pPr algn="just"/>
            <a:r>
              <a:rPr lang="vi-VN" sz="3600" b="0" i="0" dirty="0">
                <a:solidFill>
                  <a:schemeClr val="bg1"/>
                </a:solidFill>
                <a:effectLst/>
                <a:latin typeface="Cambria" panose="02040503050406030204" pitchFamily="18" charset="0"/>
                <a:ea typeface="Cambria" panose="02040503050406030204" pitchFamily="18" charset="0"/>
              </a:rPr>
              <a:t>– Em muốn nói bằng những từ ngữ của mình.</a:t>
            </a:r>
          </a:p>
        </p:txBody>
      </p:sp>
    </p:spTree>
    <p:extLst>
      <p:ext uri="{BB962C8B-B14F-4D97-AF65-F5344CB8AC3E}">
        <p14:creationId xmlns:p14="http://schemas.microsoft.com/office/powerpoint/2010/main" val="398327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37EB3-763E-2291-2E22-0863A65B1656}"/>
              </a:ext>
            </a:extLst>
          </p:cNvPr>
          <p:cNvSpPr txBox="1"/>
          <p:nvPr/>
        </p:nvSpPr>
        <p:spPr>
          <a:xfrm>
            <a:off x="5638800" y="266700"/>
            <a:ext cx="9144000" cy="1107996"/>
          </a:xfrm>
          <a:prstGeom prst="rect">
            <a:avLst/>
          </a:prstGeom>
          <a:noFill/>
        </p:spPr>
        <p:txBody>
          <a:bodyPr wrap="square">
            <a:spAutoFit/>
          </a:bodyPr>
          <a:lstStyle/>
          <a:p>
            <a:r>
              <a:rPr lang="vi-VN" sz="6600" b="1" i="0" dirty="0">
                <a:solidFill>
                  <a:schemeClr val="bg1"/>
                </a:solidFill>
                <a:effectLst/>
                <a:latin typeface="Cambria" panose="02040503050406030204" pitchFamily="18" charset="0"/>
                <a:ea typeface="Cambria" panose="02040503050406030204" pitchFamily="18" charset="0"/>
              </a:rPr>
              <a:t>Bầu trời mùa thu</a:t>
            </a:r>
            <a:endParaRPr lang="vi-VN" sz="66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5DD314-55C1-7937-AA0E-0224C2FA9F6B}"/>
              </a:ext>
            </a:extLst>
          </p:cNvPr>
          <p:cNvSpPr txBox="1"/>
          <p:nvPr/>
        </p:nvSpPr>
        <p:spPr>
          <a:xfrm>
            <a:off x="800100" y="2019300"/>
            <a:ext cx="16687800" cy="5632311"/>
          </a:xfrm>
          <a:prstGeom prst="rect">
            <a:avLst/>
          </a:prstGeom>
          <a:noFill/>
        </p:spPr>
        <p:txBody>
          <a:bodyPr wrap="square">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 Em đã tìm được câu nào chưa?</a:t>
            </a:r>
          </a:p>
          <a:p>
            <a:pPr algn="just"/>
            <a:r>
              <a:rPr lang="vi-VN" sz="4000" b="0" i="0" dirty="0">
                <a:solidFill>
                  <a:schemeClr val="bg1"/>
                </a:solidFill>
                <a:effectLst/>
                <a:latin typeface="Cambria" panose="02040503050406030204" pitchFamily="18" charset="0"/>
                <a:ea typeface="Cambria" panose="02040503050406030204" pitchFamily="18" charset="0"/>
              </a:rPr>
              <a:t>– Bầu trời dịu dàng. – Va-li-a khô nói và mỉm cười.</a:t>
            </a:r>
          </a:p>
          <a:p>
            <a:pPr algn="just"/>
            <a:r>
              <a:rPr lang="en-GB" sz="4000" b="0" i="0" dirty="0">
                <a:solidFill>
                  <a:schemeClr val="bg1"/>
                </a:solidFill>
                <a:effectLst/>
                <a:latin typeface="Cambria" panose="02040503050406030204" pitchFamily="18" charset="0"/>
                <a:ea typeface="Cambria" panose="02040503050406030204" pitchFamily="18" charset="0"/>
              </a:rPr>
              <a:t>	</a:t>
            </a:r>
            <a:r>
              <a:rPr lang="vi-VN" sz="4000" b="0" i="0" dirty="0">
                <a:solidFill>
                  <a:schemeClr val="bg1"/>
                </a:solidFill>
                <a:effectLst/>
                <a:latin typeface="Cambria" panose="02040503050406030204" pitchFamily="18" charset="0"/>
                <a:ea typeface="Cambria" panose="02040503050406030204" pitchFamily="18" charset="0"/>
              </a:rPr>
              <a:t>Sau đó, mỗi em đều nói về bầu trời bằng từ ngữ của riêng mình</a:t>
            </a:r>
          </a:p>
          <a:p>
            <a:pPr algn="just"/>
            <a:r>
              <a:rPr lang="vi-VN" sz="4000" b="0" i="0" dirty="0">
                <a:solidFill>
                  <a:schemeClr val="bg1"/>
                </a:solidFill>
                <a:effectLst/>
                <a:latin typeface="Cambria" panose="02040503050406030204" pitchFamily="18" charset="0"/>
                <a:ea typeface="Cambria" panose="02040503050406030204" pitchFamily="18" charset="0"/>
              </a:rPr>
              <a:t>– Bầu trời buồn bã. Những đám mây xám đang từ phương bắc trôi tới.</a:t>
            </a:r>
          </a:p>
          <a:p>
            <a:pPr algn="just"/>
            <a:r>
              <a:rPr lang="vi-VN" sz="4000" b="0" i="0" dirty="0">
                <a:solidFill>
                  <a:schemeClr val="bg1"/>
                </a:solidFill>
                <a:effectLst/>
                <a:latin typeface="Cambria" panose="02040503050406030204" pitchFamily="18" charset="0"/>
                <a:ea typeface="Cambria" panose="02040503050406030204" pitchFamily="18" charset="0"/>
              </a:rPr>
              <a:t>– Bầu trời trầm ngâm. Nó nhớ đến tiếng hát của bầy chim sơn ca.</a:t>
            </a:r>
          </a:p>
          <a:p>
            <a:pPr algn="just"/>
            <a:r>
              <a:rPr lang="vi-VN" sz="4000" b="0" i="0" dirty="0">
                <a:solidFill>
                  <a:schemeClr val="bg1"/>
                </a:solidFill>
                <a:effectLst/>
                <a:latin typeface="Cambria" panose="02040503050406030204" pitchFamily="18" charset="0"/>
                <a:ea typeface="Cambria" panose="02040503050406030204" pitchFamily="18" charset="0"/>
              </a:rPr>
              <a:t>– Bầu trời ghé sát mặt đất. Mùa hè, nó cao hơn và có những con chim én bay liệng. Còn bây giờ chẳng có chim én nữa, vì thế bầu trời cúi xuống lắng nghe để tìm xem chim én đang ở trong bụi cây hay ở nơi nào.</a:t>
            </a:r>
          </a:p>
          <a:p>
            <a:pPr algn="r"/>
            <a:r>
              <a:rPr lang="vi-VN" sz="4000" b="0" i="0" dirty="0">
                <a:solidFill>
                  <a:schemeClr val="bg1"/>
                </a:solidFill>
                <a:effectLst/>
                <a:latin typeface="Cambria" panose="02040503050406030204" pitchFamily="18" charset="0"/>
                <a:ea typeface="Cambria" panose="02040503050406030204" pitchFamily="18" charset="0"/>
              </a:rPr>
              <a:t>Theo XU-KHÔM-LIN-XKI (Mạnh Hưởng dịch)</a:t>
            </a:r>
          </a:p>
        </p:txBody>
      </p:sp>
    </p:spTree>
    <p:extLst>
      <p:ext uri="{BB962C8B-B14F-4D97-AF65-F5344CB8AC3E}">
        <p14:creationId xmlns:p14="http://schemas.microsoft.com/office/powerpoint/2010/main" val="178043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0BE648-EE07-C85D-185A-206C45A35915}"/>
              </a:ext>
            </a:extLst>
          </p:cNvPr>
          <p:cNvGrpSpPr/>
          <p:nvPr/>
        </p:nvGrpSpPr>
        <p:grpSpPr>
          <a:xfrm>
            <a:off x="5029200" y="-1485900"/>
            <a:ext cx="8001000" cy="5334000"/>
            <a:chOff x="5029200" y="-1181100"/>
            <a:chExt cx="8001000" cy="5334000"/>
          </a:xfrm>
        </p:grpSpPr>
        <p:sp>
          <p:nvSpPr>
            <p:cNvPr id="2" name="Freeform 20">
              <a:extLst>
                <a:ext uri="{FF2B5EF4-FFF2-40B4-BE49-F238E27FC236}">
                  <a16:creationId xmlns:a16="http://schemas.microsoft.com/office/drawing/2014/main" id="{4C627D28-5B2D-7CCC-AA12-6FA6BEA2334E}"/>
                </a:ext>
              </a:extLst>
            </p:cNvPr>
            <p:cNvSpPr/>
            <p:nvPr/>
          </p:nvSpPr>
          <p:spPr>
            <a:xfrm>
              <a:off x="5029200" y="-1181100"/>
              <a:ext cx="8001000" cy="5334000"/>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BAF0C9D1-D5F6-2B5C-415B-793570C9F255}"/>
                </a:ext>
              </a:extLst>
            </p:cNvPr>
            <p:cNvSpPr txBox="1"/>
            <p:nvPr/>
          </p:nvSpPr>
          <p:spPr>
            <a:xfrm>
              <a:off x="5791200" y="1333500"/>
              <a:ext cx="6400800" cy="1938992"/>
            </a:xfrm>
            <a:prstGeom prst="rect">
              <a:avLst/>
            </a:prstGeom>
            <a:noFill/>
          </p:spPr>
          <p:txBody>
            <a:bodyPr wrap="square" rtlCol="0">
              <a:spAutoFit/>
            </a:bodyPr>
            <a:lstStyle/>
            <a:p>
              <a:pPr algn="ctr"/>
              <a:r>
                <a:rPr lang="en-GB" sz="6000" b="1" dirty="0" err="1"/>
                <a:t>Bài</a:t>
              </a:r>
              <a:r>
                <a:rPr lang="en-GB" sz="6000" b="1" dirty="0"/>
                <a:t> </a:t>
              </a:r>
              <a:r>
                <a:rPr lang="en-GB" sz="6000" b="1" dirty="0" err="1"/>
                <a:t>đọc</a:t>
              </a:r>
              <a:r>
                <a:rPr lang="en-GB" sz="6000" b="1" dirty="0"/>
                <a:t> chia </a:t>
              </a:r>
              <a:r>
                <a:rPr lang="en-GB" sz="6000" b="1" dirty="0" err="1"/>
                <a:t>thành</a:t>
              </a:r>
              <a:r>
                <a:rPr lang="en-GB" sz="6000" b="1" dirty="0"/>
                <a:t> </a:t>
              </a:r>
              <a:r>
                <a:rPr lang="en-GB" sz="6000" b="1" dirty="0" err="1"/>
                <a:t>mấy</a:t>
              </a:r>
              <a:r>
                <a:rPr lang="en-GB" sz="6000" b="1" dirty="0"/>
                <a:t> </a:t>
              </a:r>
              <a:r>
                <a:rPr lang="en-GB" sz="6000" b="1" dirty="0" err="1"/>
                <a:t>đoạn</a:t>
              </a:r>
              <a:r>
                <a:rPr lang="en-GB" sz="6000" b="1" dirty="0"/>
                <a:t>?</a:t>
              </a:r>
              <a:endParaRPr lang="vi-VN" sz="6000" b="1" dirty="0"/>
            </a:p>
          </p:txBody>
        </p:sp>
      </p:grpSp>
      <p:sp>
        <p:nvSpPr>
          <p:cNvPr id="7" name="Rectangle: Rounded Corners 6">
            <a:extLst>
              <a:ext uri="{FF2B5EF4-FFF2-40B4-BE49-F238E27FC236}">
                <a16:creationId xmlns:a16="http://schemas.microsoft.com/office/drawing/2014/main" id="{B0477F9D-565B-342C-7666-EB34CBB4EB81}"/>
              </a:ext>
            </a:extLst>
          </p:cNvPr>
          <p:cNvSpPr/>
          <p:nvPr/>
        </p:nvSpPr>
        <p:spPr>
          <a:xfrm>
            <a:off x="533400" y="4152900"/>
            <a:ext cx="7620000" cy="2438400"/>
          </a:xfrm>
          <a:prstGeom prst="roundRect">
            <a:avLst/>
          </a:prstGeom>
          <a:ln w="28575">
            <a:solidFill>
              <a:srgbClr val="FF6C75"/>
            </a:solidFill>
          </a:ln>
        </p:spPr>
        <p:style>
          <a:lnRef idx="2">
            <a:schemeClr val="accent6"/>
          </a:lnRef>
          <a:fillRef idx="1">
            <a:schemeClr val="lt1"/>
          </a:fillRef>
          <a:effectRef idx="0">
            <a:schemeClr val="accent6"/>
          </a:effectRef>
          <a:fontRef idx="minor">
            <a:schemeClr val="dk1"/>
          </a:fontRef>
        </p:style>
        <p:txBody>
          <a:bodyPr rtlCol="0" anchor="ctr"/>
          <a:lstStyle/>
          <a:p>
            <a:r>
              <a:rPr lang="vi-VN" sz="4400" b="1" dirty="0">
                <a:solidFill>
                  <a:schemeClr val="accent2"/>
                </a:solidFill>
                <a:latin typeface="Cambria" panose="02040503050406030204" pitchFamily="18" charset="0"/>
                <a:ea typeface="Cambria" panose="02040503050406030204" pitchFamily="18" charset="0"/>
              </a:rPr>
              <a:t>Đoạn 1: </a:t>
            </a:r>
            <a:r>
              <a:rPr lang="vi-VN" sz="4400" dirty="0">
                <a:solidFill>
                  <a:schemeClr val="accent2"/>
                </a:solidFill>
                <a:latin typeface="Cambria" panose="02040503050406030204" pitchFamily="18" charset="0"/>
                <a:ea typeface="Cambria" panose="02040503050406030204" pitchFamily="18" charset="0"/>
              </a:rPr>
              <a:t>từ đầu đến … để miêu tả nó.</a:t>
            </a:r>
          </a:p>
        </p:txBody>
      </p:sp>
      <p:sp>
        <p:nvSpPr>
          <p:cNvPr id="8" name="Rectangle: Rounded Corners 7">
            <a:extLst>
              <a:ext uri="{FF2B5EF4-FFF2-40B4-BE49-F238E27FC236}">
                <a16:creationId xmlns:a16="http://schemas.microsoft.com/office/drawing/2014/main" id="{6036BA7D-F2F5-EBBE-D8FE-AF45C3C39444}"/>
              </a:ext>
            </a:extLst>
          </p:cNvPr>
          <p:cNvSpPr/>
          <p:nvPr/>
        </p:nvSpPr>
        <p:spPr>
          <a:xfrm>
            <a:off x="533400" y="6896100"/>
            <a:ext cx="7620000" cy="2438400"/>
          </a:xfrm>
          <a:prstGeom prst="roundRect">
            <a:avLst/>
          </a:prstGeom>
          <a:ln w="28575">
            <a:solidFill>
              <a:srgbClr val="FF6C75"/>
            </a:solidFill>
          </a:ln>
        </p:spPr>
        <p:style>
          <a:lnRef idx="2">
            <a:schemeClr val="accent6"/>
          </a:lnRef>
          <a:fillRef idx="1">
            <a:schemeClr val="lt1"/>
          </a:fillRef>
          <a:effectRef idx="0">
            <a:schemeClr val="accent6"/>
          </a:effectRef>
          <a:fontRef idx="minor">
            <a:schemeClr val="dk1"/>
          </a:fontRef>
        </p:style>
        <p:txBody>
          <a:bodyPr rtlCol="0" anchor="ctr"/>
          <a:lstStyle/>
          <a:p>
            <a:r>
              <a:rPr lang="vi-VN" sz="4400" b="1" dirty="0">
                <a:solidFill>
                  <a:schemeClr val="accent2"/>
                </a:solidFill>
                <a:latin typeface="Cambria" panose="02040503050406030204" pitchFamily="18" charset="0"/>
                <a:ea typeface="Cambria" panose="02040503050406030204" pitchFamily="18" charset="0"/>
              </a:rPr>
              <a:t>Đoạn 2: </a:t>
            </a:r>
            <a:r>
              <a:rPr lang="vi-VN" sz="4400" dirty="0">
                <a:solidFill>
                  <a:schemeClr val="accent2"/>
                </a:solidFill>
                <a:latin typeface="Cambria" panose="02040503050406030204" pitchFamily="18" charset="0"/>
                <a:ea typeface="Cambria" panose="02040503050406030204" pitchFamily="18" charset="0"/>
              </a:rPr>
              <a:t>từ Bọn trẻ nhìn lên... đến ... “Bầu trời xanh biếc.</a:t>
            </a:r>
          </a:p>
        </p:txBody>
      </p:sp>
      <p:sp>
        <p:nvSpPr>
          <p:cNvPr id="9" name="Rectangle: Rounded Corners 8">
            <a:extLst>
              <a:ext uri="{FF2B5EF4-FFF2-40B4-BE49-F238E27FC236}">
                <a16:creationId xmlns:a16="http://schemas.microsoft.com/office/drawing/2014/main" id="{A8242E94-7739-7CFE-6B67-42C354A6A87D}"/>
              </a:ext>
            </a:extLst>
          </p:cNvPr>
          <p:cNvSpPr/>
          <p:nvPr/>
        </p:nvSpPr>
        <p:spPr>
          <a:xfrm>
            <a:off x="9630770" y="4152900"/>
            <a:ext cx="7620000" cy="2438400"/>
          </a:xfrm>
          <a:prstGeom prst="roundRect">
            <a:avLst/>
          </a:prstGeom>
          <a:ln w="28575">
            <a:solidFill>
              <a:srgbClr val="FF6C75"/>
            </a:solidFill>
          </a:ln>
        </p:spPr>
        <p:style>
          <a:lnRef idx="2">
            <a:schemeClr val="accent6"/>
          </a:lnRef>
          <a:fillRef idx="1">
            <a:schemeClr val="lt1"/>
          </a:fillRef>
          <a:effectRef idx="0">
            <a:schemeClr val="accent6"/>
          </a:effectRef>
          <a:fontRef idx="minor">
            <a:schemeClr val="dk1"/>
          </a:fontRef>
        </p:style>
        <p:txBody>
          <a:bodyPr rtlCol="0" anchor="ctr"/>
          <a:lstStyle/>
          <a:p>
            <a:r>
              <a:rPr lang="vi-VN" sz="4400" b="1" dirty="0">
                <a:solidFill>
                  <a:schemeClr val="accent2"/>
                </a:solidFill>
                <a:latin typeface="Cambria" panose="02040503050406030204" pitchFamily="18" charset="0"/>
                <a:ea typeface="Cambria" panose="02040503050406030204" pitchFamily="18" charset="0"/>
              </a:rPr>
              <a:t>Đoạn 3: </a:t>
            </a:r>
            <a:r>
              <a:rPr lang="vi-VN" sz="4400" dirty="0">
                <a:solidFill>
                  <a:schemeClr val="accent2"/>
                </a:solidFill>
                <a:latin typeface="Cambria" panose="02040503050406030204" pitchFamily="18" charset="0"/>
                <a:ea typeface="Cambria" panose="02040503050406030204" pitchFamily="18" charset="0"/>
              </a:rPr>
              <a:t>từ Cô bé Va-li-a nhỏ nhắn... đến ... mỉm cười.</a:t>
            </a:r>
          </a:p>
        </p:txBody>
      </p:sp>
      <p:sp>
        <p:nvSpPr>
          <p:cNvPr id="10" name="Rectangle: Rounded Corners 9">
            <a:extLst>
              <a:ext uri="{FF2B5EF4-FFF2-40B4-BE49-F238E27FC236}">
                <a16:creationId xmlns:a16="http://schemas.microsoft.com/office/drawing/2014/main" id="{9C330CB9-A320-C3D9-1BF4-152D1E837B01}"/>
              </a:ext>
            </a:extLst>
          </p:cNvPr>
          <p:cNvSpPr/>
          <p:nvPr/>
        </p:nvSpPr>
        <p:spPr>
          <a:xfrm>
            <a:off x="9630770" y="6896100"/>
            <a:ext cx="7620000" cy="2438400"/>
          </a:xfrm>
          <a:prstGeom prst="roundRect">
            <a:avLst/>
          </a:prstGeom>
          <a:ln w="28575">
            <a:solidFill>
              <a:srgbClr val="FF6C75"/>
            </a:solidFill>
          </a:ln>
        </p:spPr>
        <p:style>
          <a:lnRef idx="2">
            <a:schemeClr val="accent6"/>
          </a:lnRef>
          <a:fillRef idx="1">
            <a:schemeClr val="lt1"/>
          </a:fillRef>
          <a:effectRef idx="0">
            <a:schemeClr val="accent6"/>
          </a:effectRef>
          <a:fontRef idx="minor">
            <a:schemeClr val="dk1"/>
          </a:fontRef>
        </p:style>
        <p:txBody>
          <a:bodyPr rtlCol="0" anchor="ctr"/>
          <a:lstStyle/>
          <a:p>
            <a:r>
              <a:rPr lang="vi-VN" sz="4400" b="1" dirty="0">
                <a:solidFill>
                  <a:schemeClr val="accent2"/>
                </a:solidFill>
                <a:latin typeface="Cambria" panose="02040503050406030204" pitchFamily="18" charset="0"/>
                <a:ea typeface="Cambria" panose="02040503050406030204" pitchFamily="18" charset="0"/>
              </a:rPr>
              <a:t>Đoạn 4: </a:t>
            </a:r>
            <a:r>
              <a:rPr lang="vi-VN" sz="4400" dirty="0">
                <a:solidFill>
                  <a:schemeClr val="accent2"/>
                </a:solidFill>
                <a:latin typeface="Cambria" panose="02040503050406030204" pitchFamily="18" charset="0"/>
                <a:ea typeface="Cambria" panose="02040503050406030204" pitchFamily="18" charset="0"/>
              </a:rPr>
              <a:t>phần còn lại.</a:t>
            </a:r>
          </a:p>
        </p:txBody>
      </p:sp>
      <p:sp>
        <p:nvSpPr>
          <p:cNvPr id="11" name="Freeform 5">
            <a:extLst>
              <a:ext uri="{FF2B5EF4-FFF2-40B4-BE49-F238E27FC236}">
                <a16:creationId xmlns:a16="http://schemas.microsoft.com/office/drawing/2014/main" id="{9C1DBBAE-F64F-C94F-9336-45BF482F40CB}"/>
              </a:ext>
            </a:extLst>
          </p:cNvPr>
          <p:cNvSpPr/>
          <p:nvPr/>
        </p:nvSpPr>
        <p:spPr>
          <a:xfrm>
            <a:off x="12725400" y="201238"/>
            <a:ext cx="4198313" cy="3951662"/>
          </a:xfrm>
          <a:custGeom>
            <a:avLst/>
            <a:gdLst/>
            <a:ahLst/>
            <a:cxnLst/>
            <a:rect l="l" t="t" r="r" b="b"/>
            <a:pathLst>
              <a:path w="4198313" h="3951662">
                <a:moveTo>
                  <a:pt x="0" y="0"/>
                </a:moveTo>
                <a:lnTo>
                  <a:pt x="4198313" y="0"/>
                </a:lnTo>
                <a:lnTo>
                  <a:pt x="4198313" y="3951662"/>
                </a:lnTo>
                <a:lnTo>
                  <a:pt x="0" y="3951662"/>
                </a:lnTo>
                <a:lnTo>
                  <a:pt x="0" y="0"/>
                </a:lnTo>
                <a:close/>
              </a:path>
            </a:pathLst>
          </a:custGeom>
          <a:blipFill>
            <a:blip r:embed="rId4"/>
            <a:stretch>
              <a:fillRect/>
            </a:stretch>
          </a:blipFill>
        </p:spPr>
        <p:txBody>
          <a:bodyPr/>
          <a:lstStyle/>
          <a:p>
            <a:endParaRPr lang="vi-VN"/>
          </a:p>
        </p:txBody>
      </p:sp>
    </p:spTree>
    <p:extLst>
      <p:ext uri="{BB962C8B-B14F-4D97-AF65-F5344CB8AC3E}">
        <p14:creationId xmlns:p14="http://schemas.microsoft.com/office/powerpoint/2010/main" val="1957669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FEF4BF2-89FD-3C71-7D7C-B16903C3C53B}"/>
              </a:ext>
            </a:extLst>
          </p:cNvPr>
          <p:cNvPicPr>
            <a:picLocks noChangeAspect="1"/>
          </p:cNvPicPr>
          <p:nvPr/>
        </p:nvPicPr>
        <p:blipFill>
          <a:blip r:embed="rId2"/>
          <a:stretch>
            <a:fillRect/>
          </a:stretch>
        </p:blipFill>
        <p:spPr>
          <a:xfrm>
            <a:off x="103837" y="593512"/>
            <a:ext cx="15843457" cy="3113516"/>
          </a:xfrm>
          <a:prstGeom prst="rect">
            <a:avLst/>
          </a:prstGeom>
        </p:spPr>
      </p:pic>
      <p:pic>
        <p:nvPicPr>
          <p:cNvPr id="32" name="Picture 31">
            <a:extLst>
              <a:ext uri="{FF2B5EF4-FFF2-40B4-BE49-F238E27FC236}">
                <a16:creationId xmlns:a16="http://schemas.microsoft.com/office/drawing/2014/main" id="{86088BF0-1EDF-AE71-EAA9-FF3D68D58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5117" y="1866900"/>
            <a:ext cx="6153632" cy="3512474"/>
          </a:xfrm>
          <a:prstGeom prst="rect">
            <a:avLst/>
          </a:prstGeom>
        </p:spPr>
      </p:pic>
      <p:pic>
        <p:nvPicPr>
          <p:cNvPr id="33" name="Picture 32">
            <a:extLst>
              <a:ext uri="{FF2B5EF4-FFF2-40B4-BE49-F238E27FC236}">
                <a16:creationId xmlns:a16="http://schemas.microsoft.com/office/drawing/2014/main" id="{737C1E70-32A5-56F4-E299-5C5754779ED9}"/>
              </a:ext>
            </a:extLst>
          </p:cNvPr>
          <p:cNvPicPr>
            <a:picLocks noChangeAspect="1"/>
          </p:cNvPicPr>
          <p:nvPr/>
        </p:nvPicPr>
        <p:blipFill>
          <a:blip r:embed="rId4"/>
          <a:stretch>
            <a:fillRect/>
          </a:stretch>
        </p:blipFill>
        <p:spPr>
          <a:xfrm>
            <a:off x="620408" y="5089234"/>
            <a:ext cx="7698364" cy="3903631"/>
          </a:xfrm>
          <a:prstGeom prst="rect">
            <a:avLst/>
          </a:prstGeom>
        </p:spPr>
      </p:pic>
      <p:pic>
        <p:nvPicPr>
          <p:cNvPr id="34" name="Picture 33">
            <a:extLst>
              <a:ext uri="{FF2B5EF4-FFF2-40B4-BE49-F238E27FC236}">
                <a16:creationId xmlns:a16="http://schemas.microsoft.com/office/drawing/2014/main" id="{28A15375-89F5-1C74-F168-E54BDB1F3635}"/>
              </a:ext>
            </a:extLst>
          </p:cNvPr>
          <p:cNvPicPr>
            <a:picLocks noChangeAspect="1"/>
          </p:cNvPicPr>
          <p:nvPr/>
        </p:nvPicPr>
        <p:blipFill>
          <a:blip r:embed="rId5"/>
          <a:stretch>
            <a:fillRect/>
          </a:stretch>
        </p:blipFill>
        <p:spPr>
          <a:xfrm>
            <a:off x="8915400" y="5524500"/>
            <a:ext cx="8567427" cy="4200264"/>
          </a:xfrm>
          <a:prstGeom prst="rect">
            <a:avLst/>
          </a:prstGeom>
        </p:spPr>
      </p:pic>
    </p:spTree>
    <p:extLst>
      <p:ext uri="{BB962C8B-B14F-4D97-AF65-F5344CB8AC3E}">
        <p14:creationId xmlns:p14="http://schemas.microsoft.com/office/powerpoint/2010/main" val="2964642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trees and hills&#10;&#10;Description automatically generated">
            <a:extLst>
              <a:ext uri="{FF2B5EF4-FFF2-40B4-BE49-F238E27FC236}">
                <a16:creationId xmlns:a16="http://schemas.microsoft.com/office/drawing/2014/main" id="{294F0491-9117-CA83-1CCD-79556222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Freeform 20">
            <a:extLst>
              <a:ext uri="{FF2B5EF4-FFF2-40B4-BE49-F238E27FC236}">
                <a16:creationId xmlns:a16="http://schemas.microsoft.com/office/drawing/2014/main" id="{6C0D01F6-F940-4C50-2886-6FDCA0ECF3E5}"/>
              </a:ext>
            </a:extLst>
          </p:cNvPr>
          <p:cNvSpPr/>
          <p:nvPr/>
        </p:nvSpPr>
        <p:spPr>
          <a:xfrm>
            <a:off x="228600" y="-190500"/>
            <a:ext cx="12220657" cy="8229600"/>
          </a:xfrm>
          <a:custGeom>
            <a:avLst/>
            <a:gdLst/>
            <a:ahLst/>
            <a:cxnLst/>
            <a:rect l="l" t="t" r="r" b="b"/>
            <a:pathLst>
              <a:path w="2814139" h="2212616">
                <a:moveTo>
                  <a:pt x="0" y="0"/>
                </a:moveTo>
                <a:lnTo>
                  <a:pt x="2814139" y="0"/>
                </a:lnTo>
                <a:lnTo>
                  <a:pt x="2814139" y="2212617"/>
                </a:lnTo>
                <a:lnTo>
                  <a:pt x="0" y="2212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5371A32-E986-07F8-B119-80EFC477A54D}"/>
              </a:ext>
            </a:extLst>
          </p:cNvPr>
          <p:cNvSpPr txBox="1"/>
          <p:nvPr/>
        </p:nvSpPr>
        <p:spPr>
          <a:xfrm>
            <a:off x="1698962" y="3937379"/>
            <a:ext cx="909415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600" dirty="0">
                <a:gradFill>
                  <a:gsLst>
                    <a:gs pos="53000">
                      <a:srgbClr val="FF6C75"/>
                    </a:gs>
                    <a:gs pos="50000">
                      <a:srgbClr val="F88335"/>
                    </a:gs>
                  </a:gsLst>
                  <a:lin ang="5400000" scaled="1"/>
                </a:gradFill>
                <a:latin typeface="#9Slide07 IcielCadena" panose="02000503000000020004" pitchFamily="2" charset="-93"/>
              </a:rPr>
              <a:t>ĐỌC HIỂU</a:t>
            </a:r>
            <a:endParaRPr kumimoji="0" lang="vi-VN" sz="16600" b="0" i="0" u="none" strike="noStrike" kern="1200" cap="none" spc="0" normalizeH="0" baseline="0" noProof="0" dirty="0">
              <a:ln>
                <a:noFill/>
              </a:ln>
              <a:gradFill>
                <a:gsLst>
                  <a:gs pos="53000">
                    <a:srgbClr val="FF6C75"/>
                  </a:gs>
                  <a:gs pos="50000">
                    <a:srgbClr val="F88335"/>
                  </a:gs>
                </a:gsLst>
                <a:lin ang="5400000" scaled="1"/>
              </a:gradFill>
              <a:effectLst/>
              <a:uLnTx/>
              <a:uFillTx/>
              <a:latin typeface="#9Slide07 IcielCadena" panose="02000503000000020004" pitchFamily="2" charset="-93"/>
              <a:ea typeface="+mn-ea"/>
              <a:cs typeface="+mn-cs"/>
            </a:endParaRPr>
          </a:p>
        </p:txBody>
      </p:sp>
      <p:sp>
        <p:nvSpPr>
          <p:cNvPr id="5" name="Freeform 3">
            <a:extLst>
              <a:ext uri="{FF2B5EF4-FFF2-40B4-BE49-F238E27FC236}">
                <a16:creationId xmlns:a16="http://schemas.microsoft.com/office/drawing/2014/main" id="{135B7647-96B9-BFD0-D07A-A54722B0F0F1}"/>
              </a:ext>
            </a:extLst>
          </p:cNvPr>
          <p:cNvSpPr/>
          <p:nvPr/>
        </p:nvSpPr>
        <p:spPr>
          <a:xfrm>
            <a:off x="9801236" y="2026698"/>
            <a:ext cx="9501843" cy="8908002"/>
          </a:xfrm>
          <a:custGeom>
            <a:avLst/>
            <a:gdLst/>
            <a:ahLst/>
            <a:cxnLst/>
            <a:rect l="l" t="t" r="r" b="b"/>
            <a:pathLst>
              <a:path w="4904993" h="4892730">
                <a:moveTo>
                  <a:pt x="0" y="0"/>
                </a:moveTo>
                <a:lnTo>
                  <a:pt x="4904993" y="0"/>
                </a:lnTo>
                <a:lnTo>
                  <a:pt x="4904993" y="4892730"/>
                </a:lnTo>
                <a:lnTo>
                  <a:pt x="0" y="489273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3342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904</Words>
  <Application>Microsoft Office PowerPoint</Application>
  <PresentationFormat>Custom</PresentationFormat>
  <Paragraphs>54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#9Slide05 SFU Belle</vt:lpstr>
      <vt:lpstr>#9Slide05 Amplify</vt:lpstr>
      <vt:lpstr>Cambria</vt:lpstr>
      <vt:lpstr>Arial</vt:lpstr>
      <vt:lpstr>#9Slide03 Duepuntozero</vt:lpstr>
      <vt:lpstr>Calibri</vt:lpstr>
      <vt:lpstr>#9Slide07 IcielCadena</vt:lpstr>
      <vt:lpstr>#9Slide07 IcielHelena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ADMIN</dc:creator>
  <cp:lastModifiedBy>VO THI YEN NHI</cp:lastModifiedBy>
  <cp:revision>2</cp:revision>
  <dcterms:created xsi:type="dcterms:W3CDTF">2006-08-16T00:00:00Z</dcterms:created>
  <dcterms:modified xsi:type="dcterms:W3CDTF">2024-09-08T11:07:23Z</dcterms:modified>
  <dc:identifier>DAGQF4N0FSo</dc:identifier>
</cp:coreProperties>
</file>