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2"/>
  </p:sldMasterIdLst>
  <p:notesMasterIdLst>
    <p:notesMasterId r:id="rId17"/>
  </p:notesMasterIdLst>
  <p:sldIdLst>
    <p:sldId id="354" r:id="rId3"/>
    <p:sldId id="350" r:id="rId4"/>
    <p:sldId id="351" r:id="rId5"/>
    <p:sldId id="345" r:id="rId6"/>
    <p:sldId id="346" r:id="rId7"/>
    <p:sldId id="275" r:id="rId8"/>
    <p:sldId id="347" r:id="rId9"/>
    <p:sldId id="315" r:id="rId10"/>
    <p:sldId id="340" r:id="rId11"/>
    <p:sldId id="341" r:id="rId12"/>
    <p:sldId id="342" r:id="rId13"/>
    <p:sldId id="298" r:id="rId14"/>
    <p:sldId id="348" r:id="rId15"/>
    <p:sldId id="343" r:id="rId16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FF0000"/>
        </a:solidFill>
        <a:latin typeface=".VnArial" panose="020B7200000000000000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FF0000"/>
        </a:solidFill>
        <a:latin typeface=".VnArial" panose="020B7200000000000000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FF0000"/>
        </a:solidFill>
        <a:latin typeface=".VnArial" panose="020B7200000000000000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FF0000"/>
        </a:solidFill>
        <a:latin typeface=".VnArial" panose="020B7200000000000000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FF0000"/>
        </a:solidFill>
        <a:latin typeface=".VnArial" panose="020B7200000000000000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FF0000"/>
        </a:solidFill>
        <a:latin typeface=".VnArial" panose="020B7200000000000000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FF0000"/>
        </a:solidFill>
        <a:latin typeface=".VnArial" panose="020B7200000000000000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FF0000"/>
        </a:solidFill>
        <a:latin typeface=".VnArial" panose="020B7200000000000000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rgbClr val="FF0000"/>
        </a:solidFill>
        <a:latin typeface=".VnArial" panose="020B7200000000000000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3300"/>
    <a:srgbClr val="FFFF00"/>
    <a:srgbClr val="FF9900"/>
    <a:srgbClr val="FFFF99"/>
    <a:srgbClr val="FF00FF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73"/>
    <p:restoredTop sz="94660"/>
  </p:normalViewPr>
  <p:slideViewPr>
    <p:cSldViewPr showGuides="1">
      <p:cViewPr varScale="1">
        <p:scale>
          <a:sx n="83" d="100"/>
          <a:sy n="83" d="100"/>
        </p:scale>
        <p:origin x="11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9319D26-3F9F-493E-A34A-D0AD7D97BE1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rial" panose="020B7200000000000000" pitchFamily="34" charset="0"/>
                <a:ea typeface="+mn-ea"/>
                <a:cs typeface="+mn-cs"/>
              </a:rPr>
              <a:t>5/24/2024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en-US" sz="1200" dirty="0"/>
              <a:t>‹#›</a:t>
            </a:fld>
            <a:endParaRPr lang="en-US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>
              <a:buNone/>
            </a:pPr>
            <a:fld id="{9A0DB2DC-4C9A-4742-B13C-FB6460FD3503}" type="slidenum">
              <a:rPr lang="ar-SA" altLang="en-US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4</a:t>
            </a:fld>
            <a:endParaRPr lang="ar-SA" altLang="en-US" sz="12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1748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>
              <a:buNone/>
            </a:pPr>
            <a:fld id="{9A0DB2DC-4C9A-4742-B13C-FB6460FD3503}" type="slidenum">
              <a:rPr lang="ar-SA" altLang="en-US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5</a:t>
            </a:fld>
            <a:endParaRPr lang="ar-SA" altLang="en-US" sz="12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2772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/>
              <a:t>‹#›</a:t>
            </a:fld>
            <a:endParaRPr lang="en-US" altLang="en-US" dirty="0">
              <a:latin typeface=".VnArial" panose="020B7200000000000000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/>
              <a:t>‹#›</a:t>
            </a:fld>
            <a:endParaRPr lang="en-US" altLang="en-US" dirty="0">
              <a:latin typeface=".VnArial" panose="020B7200000000000000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/>
              <a:t>‹#›</a:t>
            </a:fld>
            <a:endParaRPr lang="en-US" altLang="en-US" dirty="0">
              <a:latin typeface=".VnArial" panose="020B7200000000000000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/>
              <a:t>‹#›</a:t>
            </a:fld>
            <a:endParaRPr lang="en-US" altLang="en-US" dirty="0">
              <a:latin typeface=".VnArial" panose="020B7200000000000000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/>
              <a:t>‹#›</a:t>
            </a:fld>
            <a:endParaRPr lang="en-US" altLang="en-US" dirty="0">
              <a:latin typeface=".VnArial" panose="020B7200000000000000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124200" y="6246813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 bwMode="auto">
          <a:xfrm>
            <a:off x="6553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/>
              <a:t>‹#›</a:t>
            </a:fld>
            <a:endParaRPr lang="en-US" altLang="en-US" dirty="0">
              <a:latin typeface=".VnArial" panose="020B7200000000000000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6813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/>
              <a:t>‹#›</a:t>
            </a:fld>
            <a:endParaRPr lang="en-US" altLang="en-US" dirty="0">
              <a:latin typeface=".VnArial" panose="020B7200000000000000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/>
              <a:t>‹#›</a:t>
            </a:fld>
            <a:endParaRPr lang="en-US" altLang="en-US" dirty="0">
              <a:latin typeface=".VnArial" panose="020B7200000000000000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/>
              <a:t>‹#›</a:t>
            </a:fld>
            <a:endParaRPr lang="en-US" altLang="en-US" dirty="0">
              <a:latin typeface=".VnArial" panose="020B7200000000000000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/>
              <a:t>‹#›</a:t>
            </a:fld>
            <a:endParaRPr lang="en-US" altLang="en-US" dirty="0">
              <a:latin typeface=".VnArial" panose="020B7200000000000000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/>
              <a:t>‹#›</a:t>
            </a:fld>
            <a:endParaRPr lang="en-US" altLang="en-US" dirty="0">
              <a:latin typeface=".VnArial" panose="020B7200000000000000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/>
              <a:t>‹#›</a:t>
            </a:fld>
            <a:endParaRPr lang="en-US" altLang="en-US" dirty="0">
              <a:latin typeface=".VnArial" panose="020B7200000000000000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/>
              <a:t>‹#›</a:t>
            </a:fld>
            <a:endParaRPr lang="en-US" altLang="en-US" dirty="0">
              <a:latin typeface=".VnArial" panose="020B7200000000000000" pitchFamily="34" charset="0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en-US" altLang="en-US" dirty="0"/>
              <a:t>‹#›</a:t>
            </a:fld>
            <a:endParaRPr lang="en-US" altLang="en-US" dirty="0">
              <a:latin typeface=".VnArial" panose="020B7200000000000000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6813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6813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/>
              <a:t>‹#›</a:t>
            </a:fld>
            <a:endParaRPr lang="en-US" dirty="0">
              <a:latin typeface=".VnArial" panose="020B7200000000000000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1227551" y="63503"/>
            <a:ext cx="6477000" cy="774700"/>
          </a:xfrm>
          <a:prstGeom prst="rect">
            <a:avLst/>
          </a:prstGeom>
        </p:spPr>
        <p:txBody>
          <a:bodyPr wrap="none" lIns="121914" tIns="60957" rIns="121914" bIns="6095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1219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0" cap="none" spc="0" normalizeH="0" baseline="0" noProof="0" dirty="0">
                <a:ln w="9525">
                  <a:solidFill>
                    <a:srgbClr val="008000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 ba ngày 21 tháng 2 năm 2023</a:t>
            </a:r>
          </a:p>
          <a:p>
            <a:pPr marL="0" marR="0" lvl="0" indent="0" algn="ctr" defTabSz="1219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0" cap="none" spc="0" normalizeH="0" baseline="0" noProof="0" dirty="0" smtClean="0">
                <a:ln w="9525">
                  <a:solidFill>
                    <a:srgbClr val="008000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Luyện từ và câu</a:t>
            </a:r>
            <a:endParaRPr kumimoji="0" lang="en-US" sz="2800" b="1" i="0" u="none" strike="noStrike" kern="10" cap="none" spc="0" normalizeH="0" baseline="0" noProof="0" dirty="0">
              <a:ln w="9525">
                <a:solidFill>
                  <a:srgbClr val="008000"/>
                </a:solidFill>
                <a:rou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339" name="WordArt 3"/>
          <p:cNvSpPr>
            <a:spLocks noTextEdit="1"/>
          </p:cNvSpPr>
          <p:nvPr/>
        </p:nvSpPr>
        <p:spPr>
          <a:xfrm>
            <a:off x="1624013" y="995363"/>
            <a:ext cx="5556250" cy="541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0000" lnSpcReduction="20000"/>
          </a:bodyPr>
          <a:lstStyle/>
          <a:p>
            <a:pPr algn="ctr"/>
            <a:endParaRPr lang="en-US" sz="4800" b="1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340" name="Picture 3" descr="WhitecornerFlow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38800"/>
            <a:ext cx="1219200" cy="1219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1" name="Picture 4" descr="WhitecornerFlower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5486400"/>
            <a:ext cx="1371600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2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00" y="63500"/>
            <a:ext cx="682625" cy="24812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3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35975" y="63500"/>
            <a:ext cx="682625" cy="24812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4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lIns="121914" tIns="60957" rIns="121914" bIns="60957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1217930" eaLnBrk="1" hangingPunct="1">
              <a:spcBef>
                <a:spcPct val="0"/>
              </a:spcBef>
              <a:buNone/>
            </a:pPr>
            <a:endParaRPr lang="vi-VN" altLang="en-US" sz="24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6355" y="822056"/>
            <a:ext cx="8411306" cy="615547"/>
          </a:xfrm>
          <a:prstGeom prst="rect">
            <a:avLst/>
          </a:prstGeom>
        </p:spPr>
        <p:txBody>
          <a:bodyPr lIns="121914" tIns="60957" rIns="121914" bIns="60957">
            <a:sp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0" cap="none" spc="0" normalizeH="0" baseline="0" noProof="0" dirty="0" smtClean="0">
                <a:ln w="9525">
                  <a:solidFill>
                    <a:srgbClr val="FF0000"/>
                  </a:solidFill>
                  <a:round/>
                </a:ln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/>
                <a:ea typeface="+mn-ea"/>
                <a:cs typeface="Times New Roman" panose="02020603050405020304"/>
              </a:rPr>
              <a:t>MRVT: TRẬT TỰ - AN NINH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8025" y="1303338"/>
            <a:ext cx="7750175" cy="5651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pl-PL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  <a:endParaRPr sz="2800" dirty="0">
              <a:latin typeface=".VnTime" panose="020B7200000000000000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pl-PL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Kiến thức: </a:t>
            </a:r>
            <a:r>
              <a:rPr lang="pl-PL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Nắm được nghĩa của từ</a:t>
            </a:r>
            <a:r>
              <a:rPr lang="pl-PL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x-non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ninh</a:t>
            </a:r>
            <a:r>
              <a:rPr lang="pl-PL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800" dirty="0">
              <a:latin typeface=".VnTime" panose="020B7200000000000000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</a:t>
            </a:r>
            <a:r>
              <a:rPr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được BT 1; tìm được một số danh từ v</a:t>
            </a:r>
            <a:r>
              <a:rPr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động từ có thể kết hợp với từ </a:t>
            </a:r>
            <a:r>
              <a:rPr sz="2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ninh </a:t>
            </a:r>
            <a:r>
              <a:rPr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(BT 2); hiểu được nghĩa của các từ ngữ đã cho v</a:t>
            </a:r>
            <a:r>
              <a:rPr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xếp được v</a:t>
            </a:r>
            <a:r>
              <a:rPr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nhóm thích hợp (BT3); l</a:t>
            </a:r>
            <a:r>
              <a:rPr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được BT4.</a:t>
            </a:r>
            <a:endParaRPr sz="2800" dirty="0">
              <a:latin typeface=".VnTime" panose="020B7200000000000000" pitchFamily="34" charset="0"/>
              <a:cs typeface="Times New Roman" panose="02020603050405020304" pitchFamily="18" charset="0"/>
            </a:endParaRPr>
          </a:p>
          <a:p>
            <a:r>
              <a:rPr lang="vi-VN" altLang="x-non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Năng lực: </a:t>
            </a:r>
            <a:endParaRPr sz="2800" dirty="0">
              <a:latin typeface=".VnTime" panose="020B7200000000000000" pitchFamily="34" charset="0"/>
              <a:cs typeface="Times New Roman" panose="02020603050405020304" pitchFamily="18" charset="0"/>
            </a:endParaRPr>
          </a:p>
          <a:p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Năng lực tự chủ v</a:t>
            </a:r>
            <a:r>
              <a:rPr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tự học, năng lực giao tiếp v</a:t>
            </a:r>
            <a:r>
              <a:rPr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hợp tác</a:t>
            </a:r>
            <a:endParaRPr sz="2800" dirty="0">
              <a:latin typeface=".VnTime" panose="020B7200000000000000" pitchFamily="34" charset="0"/>
              <a:cs typeface="Times New Roman" panose="02020603050405020304" pitchFamily="18" charset="0"/>
            </a:endParaRPr>
          </a:p>
          <a:p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Năng lực văn học, năng lực ngôn ngữ, năng lực thẩm mĩ.</a:t>
            </a:r>
            <a:endParaRPr sz="2800" dirty="0">
              <a:latin typeface=".VnTime" panose="020B7200000000000000" pitchFamily="34" charset="0"/>
              <a:cs typeface="Times New Roman" panose="02020603050405020304" pitchFamily="18" charset="0"/>
            </a:endParaRPr>
          </a:p>
          <a:p>
            <a:r>
              <a:rPr lang="pl-PL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Thái độ: </a:t>
            </a:r>
            <a:r>
              <a:rPr lang="pl-PL" altLang="x-none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ý thức giữ gìn an ninh trật tự</a:t>
            </a:r>
            <a:endParaRPr sz="2800" dirty="0">
              <a:latin typeface=".VnTime" panose="020B7200000000000000" pitchFamily="34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6" descr="images1402953_A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1" name="Text Box 7"/>
          <p:cNvSpPr txBox="1"/>
          <p:nvPr/>
        </p:nvSpPr>
        <p:spPr>
          <a:xfrm>
            <a:off x="1600200" y="6345238"/>
            <a:ext cx="7010400" cy="52387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quán lấn chiếm lòng đường, vỉa hè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4" name="Rectangle 36"/>
          <p:cNvSpPr/>
          <p:nvPr/>
        </p:nvSpPr>
        <p:spPr>
          <a:xfrm>
            <a:off x="127000" y="12700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lIns="121914" tIns="60957" rIns="121914" bIns="60957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1217930" eaLnBrk="1" hangingPunct="1">
              <a:spcBef>
                <a:spcPct val="0"/>
              </a:spcBef>
              <a:buNone/>
            </a:pPr>
            <a:endParaRPr lang="vi-VN" altLang="en-US" sz="24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6" descr="untitl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0162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5" name="Text Box 7"/>
          <p:cNvSpPr txBox="1"/>
          <p:nvPr/>
        </p:nvSpPr>
        <p:spPr>
          <a:xfrm>
            <a:off x="0" y="6319838"/>
            <a:ext cx="9144000" cy="95408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 vật liệu xây dựng ảnh hưởng tới trật tự v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to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giao thông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4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lIns="121914" tIns="60957" rIns="121914" bIns="60957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1217930" eaLnBrk="1" hangingPunct="1">
              <a:spcBef>
                <a:spcPct val="0"/>
              </a:spcBef>
              <a:buNone/>
            </a:pPr>
            <a:endParaRPr lang="vi-VN" altLang="en-US" sz="24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/>
          <p:nvPr/>
        </p:nvSpPr>
        <p:spPr>
          <a:xfrm>
            <a:off x="228600" y="309563"/>
            <a:ext cx="8686800" cy="41862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Tìm trong mẩu chuyện vui dưới đây những </a:t>
            </a:r>
            <a:r>
              <a:rPr lang="en-US" altLang="en-US" sz="2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ngữ chỉ người, sự việc </a:t>
            </a: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quan đến </a:t>
            </a:r>
            <a:r>
              <a:rPr lang="en-US" altLang="en-US" sz="2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 vệ trật tự an  ninh.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en-US" altLang="en-US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 do</a:t>
            </a:r>
          </a:p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bệnh nhân nằm chung một phòng l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quen với nhau.</a:t>
            </a:r>
          </a:p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Một anh nói: “Tôi l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cảnh sát giữ trật tự trong trận bóng chiều qua. Trọng 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bắt tệ quá. Bọn hu-li-gân quậy phá quá chừng, khiến tôi phải v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đây. Thế còn anh, tại sao lại bị thương nặng như thế?”</a:t>
            </a:r>
          </a:p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Anh kia băng bó khắp người, thều th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trả lời: “Tôi bị bọn 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quấy 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hung. Vì chính tôi l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trọng 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trận bóng chiều qua!”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TRUYỆN VUI NƯỚC NGOÀI</a:t>
            </a:r>
            <a:endParaRPr lang="en-US" altLang="en-US" sz="22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4572000"/>
            <a:ext cx="8763000" cy="904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* Những từ ngữ chỉ người liên quan đến trật tự, an ninh:</a:t>
            </a:r>
          </a:p>
          <a:p>
            <a:pPr marL="0" lvl="0" indent="0" eaLnBrk="1" hangingPunct="1"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ảnh sát, trọng tài, bọn hu-li-gân, bọn càn quấy.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04800" y="5583238"/>
            <a:ext cx="8763000" cy="1274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* Những từ ngữ chỉ sự việc, hiện tượng, hoạt động liên quan đến trật tự, an ninh: </a:t>
            </a:r>
          </a:p>
          <a:p>
            <a:pPr marL="0" lvl="0" indent="0" eaLnBrk="1" hangingPunct="1"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giữ trật tự, bắt, 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quậy phá, hành hung, bị thương. </a:t>
            </a:r>
          </a:p>
        </p:txBody>
      </p:sp>
      <p:sp>
        <p:nvSpPr>
          <p:cNvPr id="14344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lIns="121914" tIns="60957" rIns="121914" bIns="60957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1217930" eaLnBrk="1" hangingPunct="1">
              <a:spcBef>
                <a:spcPct val="0"/>
              </a:spcBef>
              <a:buNone/>
            </a:pPr>
            <a:endParaRPr lang="vi-VN" altLang="en-US" sz="24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7"/>
          <p:cNvSpPr txBox="1"/>
          <p:nvPr/>
        </p:nvSpPr>
        <p:spPr>
          <a:xfrm>
            <a:off x="93663" y="1130300"/>
            <a:ext cx="8956675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Bài 3: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Tìm trong mẩu chuyện vui dưới đây  những từ ngữ chỉ người, sự việc liên quan đến bảo vệ trật tự, an ninh: </a:t>
            </a:r>
          </a:p>
        </p:txBody>
      </p:sp>
      <p:graphicFrame>
        <p:nvGraphicFramePr>
          <p:cNvPr id="35886" name="Group 46"/>
          <p:cNvGraphicFramePr>
            <a:graphicFrameLocks noGrp="1"/>
          </p:cNvGraphicFramePr>
          <p:nvPr>
            <p:ph idx="1"/>
          </p:nvPr>
        </p:nvGraphicFramePr>
        <p:xfrm>
          <a:off x="0" y="2578100"/>
          <a:ext cx="8951913" cy="4279900"/>
        </p:xfrm>
        <a:graphic>
          <a:graphicData uri="http://schemas.openxmlformats.org/drawingml/2006/table">
            <a:tbl>
              <a:tblPr/>
              <a:tblGrid>
                <a:gridCol w="4320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1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374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Từ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ngữ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chỉ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người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làm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việc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liên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quan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đến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trật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tự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, an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ninh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:</a:t>
                      </a:r>
                      <a:endParaRPr kumimoji="0" lang="vi-VN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4" marB="45714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…………………………….……………………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24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Từ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ngữ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chỉ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sự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việc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hiện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tượng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hoạt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động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liên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quan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đến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trật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tự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an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ninh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 :</a:t>
                      </a:r>
                      <a:endParaRPr kumimoji="0" lang="vi-VN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4" marB="45714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…………………………………………………………………………</a:t>
                      </a:r>
                      <a:endParaRPr kumimoji="0" lang="vi-VN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4572000" y="2578100"/>
            <a:ext cx="4478338" cy="107791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rgbClr val="FF0000"/>
                </a:solidFill>
                <a:latin typeface=".VnArial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rgbClr val="FF0000"/>
                </a:solidFill>
                <a:latin typeface=".VnArial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rgbClr val="FF0000"/>
                </a:solidFill>
                <a:latin typeface=".VnArial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rgbClr val="FF0000"/>
                </a:solidFill>
                <a:latin typeface=".VnArial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rgbClr val="FF0000"/>
                </a:solidFill>
                <a:latin typeface=".VnArial" panose="020B7200000000000000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spcBef>
                <a:spcPct val="50000"/>
              </a:spcBef>
              <a:buNone/>
            </a:pP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 sát, trọng t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 bọn c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quấy, bọn hu-li-gân.</a:t>
            </a:r>
            <a:endParaRPr lang="en-US" altLang="en-US" sz="3200" b="1" dirty="0">
              <a:solidFill>
                <a:srgbClr val="CC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872" name="Rectangle 32"/>
          <p:cNvSpPr>
            <a:spLocks noChangeArrowheads="1"/>
          </p:cNvSpPr>
          <p:nvPr/>
        </p:nvSpPr>
        <p:spPr bwMode="auto">
          <a:xfrm>
            <a:off x="4495800" y="4914900"/>
            <a:ext cx="4554538" cy="157003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rgbClr val="FF0000"/>
                </a:solidFill>
                <a:latin typeface=".VnArial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rgbClr val="FF0000"/>
                </a:solidFill>
                <a:latin typeface=".VnArial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rgbClr val="FF0000"/>
                </a:solidFill>
                <a:latin typeface=".VnArial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rgbClr val="FF0000"/>
                </a:solidFill>
                <a:latin typeface=".VnArial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rgbClr val="FF0000"/>
                </a:solidFill>
                <a:latin typeface=".VnArial" panose="020B7200000000000000" pitchFamily="34" charset="0"/>
                <a:ea typeface="+mn-ea"/>
                <a:cs typeface="+mn-cs"/>
              </a:defRPr>
            </a:lvl5pPr>
          </a:lstStyle>
          <a:p>
            <a:pPr lvl="0" eaLnBrk="1" hangingPunct="1">
              <a:spcBef>
                <a:spcPct val="50000"/>
              </a:spcBef>
              <a:buNone/>
            </a:pP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 trật tự, bắt, quậy phá, h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hung, bị thương.</a:t>
            </a:r>
            <a:endParaRPr lang="en-US" altLang="en-US" sz="3200" b="1" dirty="0">
              <a:solidFill>
                <a:srgbClr val="CC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9" name="Text Box 15"/>
          <p:cNvSpPr txBox="1"/>
          <p:nvPr/>
        </p:nvSpPr>
        <p:spPr>
          <a:xfrm>
            <a:off x="533400" y="-76200"/>
            <a:ext cx="8153400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RỘNG VỐN TỪ: TRẬT TỰ - AN NINH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4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lIns="121914" tIns="60957" rIns="121914" bIns="60957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1217930" eaLnBrk="1" hangingPunct="1">
              <a:spcBef>
                <a:spcPct val="0"/>
              </a:spcBef>
              <a:buNone/>
            </a:pPr>
            <a:endParaRPr lang="vi-VN" altLang="en-US" sz="24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71" grpId="0" animBg="1"/>
      <p:bldP spid="3587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6"/>
          <p:cNvSpPr txBox="1"/>
          <p:nvPr/>
        </p:nvSpPr>
        <p:spPr>
          <a:xfrm>
            <a:off x="-82550" y="1290638"/>
            <a:ext cx="7397750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trật tự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ình trạng ổn định, có tổ chức, có kỷ luật.</a:t>
            </a:r>
            <a:endParaRPr lang="vi-VN" altLang="en-US" sz="2400" b="1" i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75" name="Text Box 16"/>
          <p:cNvSpPr txBox="1"/>
          <p:nvPr/>
        </p:nvSpPr>
        <p:spPr>
          <a:xfrm>
            <a:off x="0" y="1760538"/>
            <a:ext cx="8610600" cy="830262"/>
          </a:xfrm>
          <a:prstGeom prst="rect">
            <a:avLst/>
          </a:prstGeom>
          <a:solidFill>
            <a:schemeClr val="bg1">
              <a:alpha val="56078"/>
            </a:schemeClr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Những từ ngữ liên quan tới việc 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 gìn trật tự, an to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giao thông</a:t>
            </a:r>
            <a:r>
              <a:rPr lang="vi-VN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trong đoạn văn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Group 18"/>
          <p:cNvGraphicFramePr>
            <a:graphicFrameLocks noGrp="1"/>
          </p:cNvGraphicFramePr>
          <p:nvPr>
            <p:ph idx="1"/>
          </p:nvPr>
        </p:nvGraphicFramePr>
        <p:xfrm>
          <a:off x="0" y="2667000"/>
          <a:ext cx="9144000" cy="236220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98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Arial Narrow" panose="020B7200000000000000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Arial Narrow" panose="020B7200000000000000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Arial Narrow" panose="020B7200000000000000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2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Arial Narrow" panose="020B7200000000000000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Arial Narrow" panose="020B7200000000000000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Arial Narrow" panose="020B7200000000000000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690" name="Text Box 34"/>
          <p:cNvSpPr txBox="1"/>
          <p:nvPr/>
        </p:nvSpPr>
        <p:spPr>
          <a:xfrm>
            <a:off x="0" y="2590800"/>
            <a:ext cx="26670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vi-V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 lượng bảo vệ trật tự, an to</a:t>
            </a:r>
            <a:r>
              <a:rPr lang="vi-V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giao thông</a:t>
            </a:r>
            <a:endParaRPr lang="vi-VN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91" name="Text Box 34"/>
          <p:cNvSpPr txBox="1"/>
          <p:nvPr/>
        </p:nvSpPr>
        <p:spPr>
          <a:xfrm>
            <a:off x="2647950" y="2593975"/>
            <a:ext cx="2914650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 tượng trái ngược với</a:t>
            </a:r>
            <a:r>
              <a:rPr lang="vi-V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trật tự, an to</a:t>
            </a:r>
            <a:r>
              <a:rPr lang="vi-V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giao thông</a:t>
            </a:r>
            <a:endParaRPr lang="vi-VN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92" name="Text Box 34"/>
          <p:cNvSpPr txBox="1"/>
          <p:nvPr/>
        </p:nvSpPr>
        <p:spPr>
          <a:xfrm>
            <a:off x="5791200" y="2590800"/>
            <a:ext cx="32004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nhân gây tai nạn </a:t>
            </a:r>
            <a:r>
              <a:rPr lang="vi-V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 thông</a:t>
            </a:r>
            <a:endParaRPr lang="vi-VN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93" name="Text Box 12"/>
          <p:cNvSpPr txBox="1"/>
          <p:nvPr/>
        </p:nvSpPr>
        <p:spPr>
          <a:xfrm>
            <a:off x="76200" y="3608388"/>
            <a:ext cx="2362200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sát giao</a:t>
            </a: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vi-V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endParaRPr lang="vi-VN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94" name="Text Box 12"/>
          <p:cNvSpPr txBox="1"/>
          <p:nvPr/>
        </p:nvSpPr>
        <p:spPr>
          <a:xfrm>
            <a:off x="2667000" y="3584575"/>
            <a:ext cx="2743200" cy="1323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vi-V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 nạn; tai nạn giao thông; va chạm giao thông</a:t>
            </a:r>
            <a:endParaRPr lang="vi-VN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95" name="Text Box 12"/>
          <p:cNvSpPr txBox="1"/>
          <p:nvPr/>
        </p:nvSpPr>
        <p:spPr>
          <a:xfrm>
            <a:off x="5638800" y="3581400"/>
            <a:ext cx="3429000" cy="1323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vi-V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 phạm quy định về tốc độ; thiết bị kém an to</a:t>
            </a:r>
            <a:r>
              <a:rPr lang="vi-V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n; lấn chiếm lòng đư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</a:t>
            </a:r>
            <a:r>
              <a:rPr lang="vi-VN" altLang="en-US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ng, vỉa hè. </a:t>
            </a:r>
            <a:endParaRPr lang="vi-VN" altLang="en-US" sz="20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96" name="Rectangle 13"/>
          <p:cNvSpPr/>
          <p:nvPr/>
        </p:nvSpPr>
        <p:spPr>
          <a:xfrm>
            <a:off x="152400" y="5105400"/>
            <a:ext cx="8763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3. * Những từ ngữ chỉ người liên quan đến trật tự, an ninh: 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ảnh sát, trọng tài, bọn hu-li-gân, bọn càn quấy. </a:t>
            </a:r>
          </a:p>
        </p:txBody>
      </p:sp>
      <p:sp>
        <p:nvSpPr>
          <p:cNvPr id="28697" name="Rectangle 14"/>
          <p:cNvSpPr/>
          <p:nvPr/>
        </p:nvSpPr>
        <p:spPr>
          <a:xfrm>
            <a:off x="152400" y="5951538"/>
            <a:ext cx="8991600" cy="830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* Những từ ngữ chỉ sự việc, hiện tượng, hoạt động liên quan đến trật tự, an ninh: 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giữ trật tự, bắt, 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quậy phá, hành hung, bị thương. </a:t>
            </a:r>
          </a:p>
        </p:txBody>
      </p:sp>
      <p:sp>
        <p:nvSpPr>
          <p:cNvPr id="28698" name="Text Box 15"/>
          <p:cNvSpPr txBox="1"/>
          <p:nvPr/>
        </p:nvSpPr>
        <p:spPr>
          <a:xfrm>
            <a:off x="533400" y="-76200"/>
            <a:ext cx="8153400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RỘNG VỐN TỪ: TRẬT TỰ - AN NINH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4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lIns="121914" tIns="60957" rIns="121914" bIns="60957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1217930" eaLnBrk="1" hangingPunct="1">
              <a:spcBef>
                <a:spcPct val="0"/>
              </a:spcBef>
              <a:buNone/>
            </a:pPr>
            <a:endParaRPr lang="vi-VN" altLang="en-US" sz="24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5"/>
          <p:cNvSpPr txBox="1"/>
          <p:nvPr/>
        </p:nvSpPr>
        <p:spPr>
          <a:xfrm>
            <a:off x="533400" y="-12700"/>
            <a:ext cx="8153400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sz="2800" b="1" kern="10" noProof="0" dirty="0">
                <a:ln w="9525">
                  <a:solidFill>
                    <a:srgbClr val="008000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Thứ ba ngày 21 tháng 2 năm 2023</a:t>
            </a:r>
            <a:endParaRPr kumimoji="0" lang="en-US" sz="2800" b="1" i="0" u="none" strike="noStrike" kern="10" cap="none" spc="0" normalizeH="0" baseline="0" noProof="0" dirty="0">
              <a:ln w="9525">
                <a:solidFill>
                  <a:srgbClr val="008000"/>
                </a:solidFill>
                <a:rou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55" name="Text Box 59"/>
          <p:cNvSpPr txBox="1"/>
          <p:nvPr/>
        </p:nvSpPr>
        <p:spPr>
          <a:xfrm>
            <a:off x="381000" y="1411288"/>
            <a:ext cx="8686800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Đặt một câu ghép thể hiện quan hệ tương phản?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59" name="Text Box 63"/>
          <p:cNvSpPr txBox="1"/>
          <p:nvPr/>
        </p:nvSpPr>
        <p:spPr>
          <a:xfrm>
            <a:off x="381000" y="3087688"/>
            <a:ext cx="8534400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thể hiện mối quan hệ tương phản giữa hai vế câu ghép, ta có thể nối chúng bằng một quan hệ từ hoặc cặp quan hệ từ n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o?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 Box 63"/>
          <p:cNvSpPr txBox="1"/>
          <p:nvPr/>
        </p:nvSpPr>
        <p:spPr>
          <a:xfrm>
            <a:off x="381000" y="2020888"/>
            <a:ext cx="8686800" cy="9540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VD: 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 nh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Quang ngh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nhưng bạn l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uô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đạt học sinh giỏi trong nhiều năm học.  </a:t>
            </a:r>
            <a:endParaRPr lang="vi-VN" altLang="en-US" sz="28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 Box 63"/>
          <p:cNvSpPr txBox="1"/>
          <p:nvPr/>
        </p:nvSpPr>
        <p:spPr>
          <a:xfrm>
            <a:off x="533400" y="4535488"/>
            <a:ext cx="8382000" cy="22463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thể hiện mối quan hệ tương phản giữa hai vế câu ghép, ta có thể nối chúng bằng 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quan hệ từ: tuy, d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mặc d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nhưng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vi-VN" alt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Hoặc một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cặp quan hệ từ: tuy 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nhưng; mặc d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nhưng; d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nhưng</a:t>
            </a:r>
            <a:endParaRPr lang="en-US" altLang="en-US" sz="28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4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lIns="121914" tIns="60957" rIns="121914" bIns="60957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1217930" eaLnBrk="1" hangingPunct="1">
              <a:spcBef>
                <a:spcPct val="0"/>
              </a:spcBef>
              <a:buNone/>
            </a:pPr>
            <a:endParaRPr lang="vi-VN" altLang="en-US" sz="24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5" grpId="0"/>
      <p:bldP spid="4159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5"/>
          <p:cNvSpPr txBox="1"/>
          <p:nvPr/>
        </p:nvSpPr>
        <p:spPr>
          <a:xfrm>
            <a:off x="533400" y="63500"/>
            <a:ext cx="8153400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sz="2800" b="1" kern="10" noProof="0" dirty="0">
                <a:ln w="9525">
                  <a:solidFill>
                    <a:srgbClr val="008000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Thứ ba ngày 21 tháng 2 năm 2023</a:t>
            </a:r>
            <a:endParaRPr kumimoji="0" lang="en-US" sz="2800" b="1" i="0" u="none" strike="noStrike" kern="10" cap="none" spc="0" normalizeH="0" baseline="0" noProof="0" dirty="0">
              <a:ln w="9525">
                <a:solidFill>
                  <a:srgbClr val="008000"/>
                </a:solidFill>
                <a:rou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RỘNG VỐN TỪ: TRẬT TỰ - AN NINH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4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lIns="121914" tIns="60957" rIns="121914" bIns="60957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1217930" eaLnBrk="1" hangingPunct="1">
              <a:spcBef>
                <a:spcPct val="0"/>
              </a:spcBef>
              <a:buNone/>
            </a:pPr>
            <a:endParaRPr lang="vi-VN" altLang="en-US" sz="24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>
    <p:wheel/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1295400"/>
            <a:ext cx="6172200" cy="3733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5" name="TextBox 2"/>
          <p:cNvSpPr txBox="1"/>
          <p:nvPr/>
        </p:nvSpPr>
        <p:spPr>
          <a:xfrm>
            <a:off x="57150" y="1868488"/>
            <a:ext cx="2838450" cy="22463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- Chọn câu văn miêu tả đầy đủ nhất việc làm của chú công an trong bức ảnh sau: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328613" y="5572125"/>
            <a:ext cx="8570912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800" dirty="0">
                <a:latin typeface="Times New Roman" panose="02020603050405020304" pitchFamily="18" charset="0"/>
              </a:rPr>
              <a:t>B. Chú công an đang làm nhiệm vụ giữ trật tự giao thông.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361950" y="5511800"/>
            <a:ext cx="8788400" cy="5842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400">
                <a:solidFill>
                  <a:srgbClr val="FF0000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rgbClr val="FF0000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rgbClr val="FF0000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rgbClr val="FF0000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rgbClr val="FF0000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.VnArial" panose="020B7200000000000000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</a:t>
            </a:r>
            <a:r>
              <a:rPr kumimoji="0" lang="en-GB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 </a:t>
            </a:r>
            <a:r>
              <a:rPr kumimoji="0" lang="en-GB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</a:t>
            </a:r>
            <a:r>
              <a:rPr kumimoji="0" lang="en-GB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GB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công</a:t>
            </a:r>
            <a:r>
              <a:rPr kumimoji="0" lang="en-GB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an </a:t>
            </a:r>
            <a:r>
              <a:rPr kumimoji="0" lang="en-GB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đang</a:t>
            </a:r>
            <a:r>
              <a:rPr kumimoji="0" lang="en-GB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GB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làm</a:t>
            </a:r>
            <a:r>
              <a:rPr kumimoji="0" lang="en-GB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GB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nhiệm</a:t>
            </a:r>
            <a:r>
              <a:rPr kumimoji="0" lang="en-GB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GB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vụ</a:t>
            </a:r>
            <a:r>
              <a:rPr kumimoji="0" lang="en-GB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GB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giữ</a:t>
            </a:r>
            <a:r>
              <a:rPr kumimoji="0" lang="en-GB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GB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trật</a:t>
            </a:r>
            <a:r>
              <a:rPr kumimoji="0" lang="en-GB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GB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tự</a:t>
            </a:r>
            <a:r>
              <a:rPr kumimoji="0" lang="en-GB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GB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giao</a:t>
            </a:r>
            <a:r>
              <a:rPr kumimoji="0" lang="en-GB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GB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thông</a:t>
            </a:r>
            <a:r>
              <a:rPr kumimoji="0" lang="en-GB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04800" y="6172200"/>
            <a:ext cx="5943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C. Chú công an đang thổi còi.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61950" y="5638800"/>
            <a:ext cx="3429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2"/>
          <p:cNvSpPr txBox="1"/>
          <p:nvPr/>
        </p:nvSpPr>
        <p:spPr>
          <a:xfrm>
            <a:off x="296863" y="5038725"/>
            <a:ext cx="8570912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A. Chú công an đứng trên bục giao thông.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1" name="Text Box 15"/>
          <p:cNvSpPr txBox="1"/>
          <p:nvPr/>
        </p:nvSpPr>
        <p:spPr>
          <a:xfrm>
            <a:off x="533400" y="-76200"/>
            <a:ext cx="8153400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RỘNG VỐN TỪ: TRẬT TỰ - AN NINH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4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lIns="121914" tIns="60957" rIns="121914" bIns="60957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1217930" eaLnBrk="1" hangingPunct="1">
              <a:spcBef>
                <a:spcPct val="0"/>
              </a:spcBef>
              <a:buNone/>
            </a:pPr>
            <a:endParaRPr lang="vi-VN" altLang="en-US" sz="24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/>
          <p:nvPr/>
        </p:nvSpPr>
        <p:spPr>
          <a:xfrm>
            <a:off x="381000" y="1924050"/>
            <a:ext cx="7794625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GB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- Vậy, em hiểu Trật tự giao thông là gì?</a:t>
            </a:r>
            <a:endParaRPr lang="en-US" altLang="en-US" sz="36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TextBox 2"/>
          <p:cNvSpPr txBox="1"/>
          <p:nvPr/>
        </p:nvSpPr>
        <p:spPr>
          <a:xfrm>
            <a:off x="457200" y="2686050"/>
            <a:ext cx="853440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GB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+Trật tự giao thông là tình trạng giao thông theo đúng quy định đảm bảo an toàn.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6" name="TextBox 3"/>
          <p:cNvSpPr txBox="1"/>
          <p:nvPr/>
        </p:nvSpPr>
        <p:spPr>
          <a:xfrm>
            <a:off x="457200" y="4040188"/>
            <a:ext cx="86868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GB" altLang="en-US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- Vậy, mở rộng hơn, em hiểu Trật tự là gì?</a:t>
            </a:r>
            <a:endParaRPr lang="en-US" altLang="en-US" sz="36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7" name="TextBox 4"/>
          <p:cNvSpPr txBox="1"/>
          <p:nvPr/>
        </p:nvSpPr>
        <p:spPr>
          <a:xfrm>
            <a:off x="304800" y="5048250"/>
            <a:ext cx="868680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GB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+ Trật tự là tình trạng ổn định, có tổ chức, có kỉ luật.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2" name="Text Box 15"/>
          <p:cNvSpPr txBox="1"/>
          <p:nvPr/>
        </p:nvSpPr>
        <p:spPr>
          <a:xfrm>
            <a:off x="533400" y="-12700"/>
            <a:ext cx="8153400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RỘNG VỐN TỪ: TRẬT TỰ - AN NINH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4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lIns="121914" tIns="60957" rIns="121914" bIns="60957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1217930" eaLnBrk="1" hangingPunct="1">
              <a:spcBef>
                <a:spcPct val="0"/>
              </a:spcBef>
              <a:buNone/>
            </a:pPr>
            <a:endParaRPr lang="vi-VN" altLang="en-US" sz="24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13316" grpId="0"/>
      <p:bldP spid="133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98" name="Text Box 46"/>
          <p:cNvSpPr txBox="1"/>
          <p:nvPr/>
        </p:nvSpPr>
        <p:spPr>
          <a:xfrm>
            <a:off x="228600" y="1457325"/>
            <a:ext cx="8566150" cy="5238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 Dòng n</a:t>
            </a:r>
            <a:r>
              <a:rPr lang="vi-VN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dưới đây nêu </a:t>
            </a: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 nghĩa </a:t>
            </a: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của từ 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trật tự </a:t>
            </a:r>
            <a:r>
              <a:rPr lang="vi-VN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8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99" name="Text Box 47"/>
          <p:cNvSpPr txBox="1"/>
          <p:nvPr/>
        </p:nvSpPr>
        <p:spPr>
          <a:xfrm>
            <a:off x="635000" y="2057400"/>
            <a:ext cx="7907338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Trạng thái bình yên, không có chiến tranh.</a:t>
            </a:r>
            <a:endParaRPr lang="en-US" altLang="en-US" b="1" i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600" name="Text Box 48"/>
          <p:cNvSpPr txBox="1"/>
          <p:nvPr/>
        </p:nvSpPr>
        <p:spPr>
          <a:xfrm>
            <a:off x="635000" y="2971800"/>
            <a:ext cx="82804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Trạng thái yên ổn, bình lặng, không ồn 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o.</a:t>
            </a:r>
            <a:endParaRPr lang="en-US" altLang="en-US" b="1" i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601" name="Text Box 49"/>
          <p:cNvSpPr txBox="1"/>
          <p:nvPr/>
        </p:nvSpPr>
        <p:spPr>
          <a:xfrm>
            <a:off x="711200" y="3886200"/>
            <a:ext cx="7723188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Tình trạng ổn định, có tổ chức, có kỷ luật.</a:t>
            </a:r>
            <a:endParaRPr lang="vi-VN" altLang="en-US" b="1" i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610" name="Oval 58"/>
          <p:cNvSpPr/>
          <p:nvPr/>
        </p:nvSpPr>
        <p:spPr>
          <a:xfrm>
            <a:off x="701675" y="4038600"/>
            <a:ext cx="365125" cy="404813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en-US" altLang="en-US" sz="2800" b="1" i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 Box 49"/>
          <p:cNvSpPr txBox="1">
            <a:spLocks noChangeArrowheads="1"/>
          </p:cNvSpPr>
          <p:nvPr/>
        </p:nvSpPr>
        <p:spPr bwMode="auto">
          <a:xfrm>
            <a:off x="649288" y="3948113"/>
            <a:ext cx="7724775" cy="58578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Tình trạng ổn định, có tổ chức, có kỷ luật</a:t>
            </a:r>
            <a:r>
              <a:rPr lang="vi-VN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b="1" i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488" name="Text Box 15"/>
          <p:cNvSpPr txBox="1"/>
          <p:nvPr/>
        </p:nvSpPr>
        <p:spPr>
          <a:xfrm>
            <a:off x="533400" y="-12700"/>
            <a:ext cx="8153400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RỘNG VỐN TỪ: TRẬT TỰ - AN NINH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4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lIns="121914" tIns="60957" rIns="121914" bIns="60957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1217930" eaLnBrk="1" hangingPunct="1">
              <a:spcBef>
                <a:spcPct val="0"/>
              </a:spcBef>
              <a:buNone/>
            </a:pPr>
            <a:endParaRPr lang="vi-VN" altLang="en-US" sz="24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98" grpId="0" animBg="1"/>
      <p:bldP spid="23599" grpId="0"/>
      <p:bldP spid="23600" grpId="0"/>
      <p:bldP spid="23601" grpId="0"/>
      <p:bldP spid="23610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16"/>
          <p:cNvSpPr txBox="1"/>
          <p:nvPr/>
        </p:nvSpPr>
        <p:spPr>
          <a:xfrm>
            <a:off x="0" y="1239838"/>
            <a:ext cx="8869363" cy="1077912"/>
          </a:xfrm>
          <a:prstGeom prst="rect">
            <a:avLst/>
          </a:prstGeom>
          <a:solidFill>
            <a:schemeClr val="bg1">
              <a:alpha val="56078"/>
            </a:schemeClr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Tìm những từ ngữ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liên quan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 việc 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giữ gìn trật tự</a:t>
            </a: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to</a:t>
            </a:r>
            <a:r>
              <a:rPr lang="en-US" alt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giao thông </a:t>
            </a:r>
            <a:r>
              <a:rPr lang="vi-V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trong đoạn văn sau:</a:t>
            </a:r>
            <a:endParaRPr lang="vi-VN" altLang="en-US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 Box 20"/>
          <p:cNvSpPr txBox="1"/>
          <p:nvPr/>
        </p:nvSpPr>
        <p:spPr>
          <a:xfrm>
            <a:off x="271463" y="2241550"/>
            <a:ext cx="8458200" cy="4540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vi-VN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báo cáo của Phòng Cảnh sát giao thông th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phố, trung bình mỗi đêm có một vụ tai nạn v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vụ va chạm giao thông. Phần lớn các tai nạn giao thông xảy ra do vi phạm quy định về tốc độ, thiết bị kém an to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 Ngo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ra, việc lấn chiếm lòng đ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ng, vỉa hè, mở h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quán, đổ vật liệu xây dựng cũng gây ảnh hưởng rất lớn tới trật tự v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to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giao thông.</a:t>
            </a:r>
          </a:p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en-US" alt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báo AN NINH THỦ ĐÔ</a:t>
            </a:r>
            <a:endParaRPr lang="en-US" altLang="en-US" sz="18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Line 28"/>
          <p:cNvSpPr/>
          <p:nvPr/>
        </p:nvSpPr>
        <p:spPr>
          <a:xfrm>
            <a:off x="4038600" y="1773238"/>
            <a:ext cx="12954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" name="Line 38"/>
          <p:cNvSpPr/>
          <p:nvPr/>
        </p:nvSpPr>
        <p:spPr>
          <a:xfrm>
            <a:off x="5988050" y="2774950"/>
            <a:ext cx="2622550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" name="Line 39"/>
          <p:cNvSpPr/>
          <p:nvPr/>
        </p:nvSpPr>
        <p:spPr>
          <a:xfrm>
            <a:off x="3990975" y="3689350"/>
            <a:ext cx="3308350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" name="Line 40"/>
          <p:cNvSpPr/>
          <p:nvPr/>
        </p:nvSpPr>
        <p:spPr>
          <a:xfrm>
            <a:off x="1905000" y="4222750"/>
            <a:ext cx="3055938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" name="Line 41"/>
          <p:cNvSpPr/>
          <p:nvPr/>
        </p:nvSpPr>
        <p:spPr>
          <a:xfrm>
            <a:off x="990600" y="3276600"/>
            <a:ext cx="1219200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" name="Line 42"/>
          <p:cNvSpPr/>
          <p:nvPr/>
        </p:nvSpPr>
        <p:spPr>
          <a:xfrm>
            <a:off x="7299325" y="4222750"/>
            <a:ext cx="1311275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" name="Line 43"/>
          <p:cNvSpPr/>
          <p:nvPr/>
        </p:nvSpPr>
        <p:spPr>
          <a:xfrm>
            <a:off x="381000" y="4679950"/>
            <a:ext cx="3352800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8" name="Line 44"/>
          <p:cNvSpPr/>
          <p:nvPr/>
        </p:nvSpPr>
        <p:spPr>
          <a:xfrm>
            <a:off x="1905000" y="5213350"/>
            <a:ext cx="3695700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" name="Line 46"/>
          <p:cNvSpPr/>
          <p:nvPr/>
        </p:nvSpPr>
        <p:spPr>
          <a:xfrm>
            <a:off x="381000" y="3232150"/>
            <a:ext cx="762000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2" name="Line 28"/>
          <p:cNvSpPr/>
          <p:nvPr/>
        </p:nvSpPr>
        <p:spPr>
          <a:xfrm>
            <a:off x="6934200" y="1773238"/>
            <a:ext cx="18288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" name="Line 28"/>
          <p:cNvSpPr/>
          <p:nvPr/>
        </p:nvSpPr>
        <p:spPr>
          <a:xfrm>
            <a:off x="152400" y="2230438"/>
            <a:ext cx="35814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4" name="Line 40"/>
          <p:cNvSpPr/>
          <p:nvPr/>
        </p:nvSpPr>
        <p:spPr>
          <a:xfrm>
            <a:off x="3990975" y="4724400"/>
            <a:ext cx="3397250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6" name="Line 46"/>
          <p:cNvSpPr/>
          <p:nvPr/>
        </p:nvSpPr>
        <p:spPr>
          <a:xfrm>
            <a:off x="5981700" y="5213350"/>
            <a:ext cx="952500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521" name="Text Box 15"/>
          <p:cNvSpPr txBox="1"/>
          <p:nvPr/>
        </p:nvSpPr>
        <p:spPr>
          <a:xfrm>
            <a:off x="533400" y="-76200"/>
            <a:ext cx="8153400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</a:t>
            </a: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RỘNG VỐN TỪ: TRẬT TỰ - AN NINH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4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lIns="121914" tIns="60957" rIns="121914" bIns="60957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1217930" eaLnBrk="1" hangingPunct="1">
              <a:spcBef>
                <a:spcPct val="0"/>
              </a:spcBef>
              <a:buNone/>
            </a:pPr>
            <a:endParaRPr lang="vi-VN" altLang="en-US" sz="24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2"/>
          <p:cNvSpPr txBox="1"/>
          <p:nvPr/>
        </p:nvSpPr>
        <p:spPr>
          <a:xfrm>
            <a:off x="76200" y="1892300"/>
            <a:ext cx="8991600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 sát giao thông; tai nạn; tai nạn giao thông; va chạm giao thông; vi phạm quy định về tốc độ; thiết bị kém an to</a:t>
            </a:r>
            <a:r>
              <a:rPr lang="vi-V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n; lấn chiếm lòng đư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</a:t>
            </a:r>
            <a:r>
              <a:rPr lang="vi-V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ng, vỉa hè. </a:t>
            </a:r>
            <a:endParaRPr lang="vi-VN" altLang="en-US" sz="2800" b="1" i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1" name="Text Box 16"/>
          <p:cNvSpPr txBox="1"/>
          <p:nvPr/>
        </p:nvSpPr>
        <p:spPr>
          <a:xfrm>
            <a:off x="0" y="1027113"/>
            <a:ext cx="8610600" cy="954087"/>
          </a:xfrm>
          <a:prstGeom prst="rect">
            <a:avLst/>
          </a:prstGeom>
          <a:solidFill>
            <a:schemeClr val="bg1">
              <a:alpha val="56078"/>
            </a:schemeClr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Những từ ngữ liên quan tới việc 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 gìn trật tự, an to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giao thông</a:t>
            </a:r>
            <a:r>
              <a:rPr lang="vi-VN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trong đoạn văn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7" name="Group 18"/>
          <p:cNvGraphicFramePr>
            <a:graphicFrameLocks noGrp="1"/>
          </p:cNvGraphicFramePr>
          <p:nvPr>
            <p:ph idx="1"/>
          </p:nvPr>
        </p:nvGraphicFramePr>
        <p:xfrm>
          <a:off x="0" y="3365500"/>
          <a:ext cx="9144000" cy="349250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956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.VnArial Narrow" panose="020B7200000000000000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 Narrow" panose="020B7200000000000000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 Narrow" panose="020B7200000000000000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6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Arial Narrow" panose="020B7200000000000000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 Narrow" panose="020B7200000000000000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 Narrow" panose="020B7200000000000000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 Box 34"/>
          <p:cNvSpPr txBox="1"/>
          <p:nvPr/>
        </p:nvSpPr>
        <p:spPr>
          <a:xfrm>
            <a:off x="0" y="3517900"/>
            <a:ext cx="2667000" cy="1292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 lượng bảo vệ trật tự, an to</a:t>
            </a:r>
            <a:r>
              <a:rPr lang="vi-VN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giao thông</a:t>
            </a:r>
            <a:endParaRPr lang="vi-VN" altLang="en-US" sz="2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Text Box 34"/>
          <p:cNvSpPr txBox="1"/>
          <p:nvPr/>
        </p:nvSpPr>
        <p:spPr>
          <a:xfrm>
            <a:off x="2647950" y="3517900"/>
            <a:ext cx="2914650" cy="1292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 tượng trái ngược với</a:t>
            </a:r>
            <a:r>
              <a:rPr lang="vi-VN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trật tự, an to</a:t>
            </a:r>
            <a:r>
              <a:rPr lang="vi-VN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giao thông</a:t>
            </a:r>
            <a:endParaRPr lang="vi-VN" altLang="en-US" sz="2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Text Box 34"/>
          <p:cNvSpPr txBox="1"/>
          <p:nvPr/>
        </p:nvSpPr>
        <p:spPr>
          <a:xfrm>
            <a:off x="5867400" y="3517900"/>
            <a:ext cx="3200400" cy="892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nhân gây tai nạn </a:t>
            </a:r>
            <a:r>
              <a:rPr lang="vi-VN" alt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 thông</a:t>
            </a:r>
            <a:endParaRPr lang="vi-VN" altLang="en-US" sz="2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" name="Text Box 12"/>
          <p:cNvSpPr txBox="1"/>
          <p:nvPr/>
        </p:nvSpPr>
        <p:spPr>
          <a:xfrm>
            <a:off x="76200" y="5019675"/>
            <a:ext cx="2362200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sát giao</a:t>
            </a:r>
            <a:endParaRPr lang="en-US" altLang="en-US" sz="28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endParaRPr lang="vi-VN" altLang="en-US" sz="2800" b="1" i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Text Box 12"/>
          <p:cNvSpPr txBox="1"/>
          <p:nvPr/>
        </p:nvSpPr>
        <p:spPr>
          <a:xfrm>
            <a:off x="2819400" y="5019675"/>
            <a:ext cx="2743200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 nạn; tai nạn giao thông; va chạm giao thông</a:t>
            </a:r>
            <a:endParaRPr lang="vi-VN" altLang="en-US" sz="2800" b="1" i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" name="Text Box 12"/>
          <p:cNvSpPr txBox="1"/>
          <p:nvPr/>
        </p:nvSpPr>
        <p:spPr>
          <a:xfrm>
            <a:off x="5767388" y="4965700"/>
            <a:ext cx="3276600" cy="18161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 phạm quy định về tốc độ; thiết bị kém an to</a:t>
            </a:r>
            <a:r>
              <a:rPr lang="vi-V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n; lấn chiếm lòng đư</a:t>
            </a:r>
            <a:r>
              <a:rPr lang="en-US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</a:t>
            </a:r>
            <a:r>
              <a:rPr lang="vi-VN" alt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ng, vỉa hè. </a:t>
            </a:r>
            <a:endParaRPr lang="vi-VN" altLang="en-US" sz="2800" b="1" i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4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lIns="121914" tIns="60957" rIns="121914" bIns="60957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1217930" eaLnBrk="1" hangingPunct="1">
              <a:spcBef>
                <a:spcPct val="0"/>
              </a:spcBef>
              <a:buNone/>
            </a:pPr>
            <a:endParaRPr lang="vi-VN" altLang="en-US" sz="24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0" grpId="0"/>
      <p:bldP spid="31" grpId="0"/>
      <p:bldP spid="32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7462"/>
            <a:ext cx="9144000" cy="67802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1" name="Text Box 5"/>
          <p:cNvSpPr txBox="1"/>
          <p:nvPr/>
        </p:nvSpPr>
        <p:spPr>
          <a:xfrm>
            <a:off x="1295400" y="6096000"/>
            <a:ext cx="7086600" cy="5842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vi-VN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 s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vi-VN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giao th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  <a:r>
              <a:rPr lang="vi-VN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đang xử lý vụ tai nạn</a:t>
            </a:r>
            <a:endParaRPr lang="vi-VN" altLang="en-US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4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lIns="121914" tIns="60957" rIns="121914" bIns="60957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defTabSz="1217930" eaLnBrk="1" hangingPunct="1">
              <a:spcBef>
                <a:spcPct val="0"/>
              </a:spcBef>
              <a:buNone/>
            </a:pPr>
            <a:endParaRPr lang="vi-VN" altLang="en-US" sz="24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BF00">
                <a:alpha val="56000"/>
              </a:srgbClr>
            </a:gs>
            <a:gs pos="10001">
              <a:srgbClr val="F27300">
                <a:alpha val="60400"/>
              </a:srgbClr>
            </a:gs>
            <a:gs pos="25000">
              <a:srgbClr val="8F0040">
                <a:alpha val="67000"/>
              </a:srgbClr>
            </a:gs>
            <a:gs pos="50000">
              <a:srgbClr val="400040">
                <a:alpha val="78000"/>
              </a:srgbClr>
            </a:gs>
            <a:gs pos="80000">
              <a:srgbClr val="000040">
                <a:alpha val="91200"/>
              </a:srgbClr>
            </a:gs>
            <a:gs pos="100000">
              <a:srgbClr val="000000"/>
            </a:gs>
          </a:gsLst>
          <a:path path="rect">
            <a:fillToRect l="50000" t="50000" r="50000" b="50000"/>
          </a:path>
        </a:gradFill>
        <a:ln w="9525" cap="flat" cmpd="sng" algn="ctr">
          <a:solidFill>
            <a:srgbClr val="FF00FF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.VnArial" panose="020B7200000000000000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BF00">
                <a:alpha val="56000"/>
              </a:srgbClr>
            </a:gs>
            <a:gs pos="10001">
              <a:srgbClr val="F27300">
                <a:alpha val="60400"/>
              </a:srgbClr>
            </a:gs>
            <a:gs pos="25000">
              <a:srgbClr val="8F0040">
                <a:alpha val="67000"/>
              </a:srgbClr>
            </a:gs>
            <a:gs pos="50000">
              <a:srgbClr val="400040">
                <a:alpha val="78000"/>
              </a:srgbClr>
            </a:gs>
            <a:gs pos="80000">
              <a:srgbClr val="000040">
                <a:alpha val="91200"/>
              </a:srgbClr>
            </a:gs>
            <a:gs pos="100000">
              <a:srgbClr val="000000"/>
            </a:gs>
          </a:gsLst>
          <a:path path="rect">
            <a:fillToRect l="50000" t="50000" r="50000" b="50000"/>
          </a:path>
        </a:gradFill>
        <a:ln w="9525" cap="flat" cmpd="sng" algn="ctr">
          <a:solidFill>
            <a:srgbClr val="FF00FF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.VnArial" panose="020B7200000000000000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1368</Words>
  <Application>Microsoft Office PowerPoint</Application>
  <PresentationFormat>On-screen Show (4:3)</PresentationFormat>
  <Paragraphs>101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.VnArial</vt:lpstr>
      <vt:lpstr>.VnArial Narrow</vt:lpstr>
      <vt:lpstr>.VnTime</vt:lpstr>
      <vt:lpstr>Arial</vt:lpstr>
      <vt:lpstr>Calibri</vt:lpstr>
      <vt:lpstr>Times New Roman</vt:lpstr>
      <vt:lpstr>Wingdings</vt:lpstr>
      <vt:lpstr>Default Design</vt:lpstr>
      <vt:lpstr>4_Default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Xuan Hoa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Dien Bang</dc:creator>
  <cp:lastModifiedBy>AA</cp:lastModifiedBy>
  <cp:revision>247</cp:revision>
  <dcterms:created xsi:type="dcterms:W3CDTF">2008-12-02T23:28:38Z</dcterms:created>
  <dcterms:modified xsi:type="dcterms:W3CDTF">2024-05-24T03:49:10Z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9D2AADEC3BD54D4793575370F8A34A80</vt:lpwstr>
  </property>
  <property fmtid="{D5CDD505-2E9C-101B-9397-08002B2CF9AE}" pid="3" name="KSOProductBuildVer">
    <vt:lpwstr>1033-11.2.0.11486</vt:lpwstr>
  </property>
</Properties>
</file>