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3"/>
  </p:notesMasterIdLst>
  <p:sldIdLst>
    <p:sldId id="282" r:id="rId3"/>
    <p:sldId id="284" r:id="rId4"/>
    <p:sldId id="310" r:id="rId5"/>
    <p:sldId id="311" r:id="rId6"/>
    <p:sldId id="312" r:id="rId7"/>
    <p:sldId id="313" r:id="rId8"/>
    <p:sldId id="314" r:id="rId9"/>
    <p:sldId id="315" r:id="rId10"/>
    <p:sldId id="316" r:id="rId11"/>
    <p:sldId id="317" r:id="rId12"/>
    <p:sldId id="329" r:id="rId13"/>
    <p:sldId id="328" r:id="rId14"/>
    <p:sldId id="351" r:id="rId15"/>
    <p:sldId id="318" r:id="rId16"/>
    <p:sldId id="323" r:id="rId17"/>
    <p:sldId id="324" r:id="rId18"/>
    <p:sldId id="344" r:id="rId19"/>
    <p:sldId id="325" r:id="rId20"/>
    <p:sldId id="273" r:id="rId21"/>
    <p:sldId id="274" r:id="rId22"/>
  </p:sldIdLst>
  <p:sldSz cx="9144000" cy="6858000" type="screen4x3"/>
  <p:notesSz cx="6858000" cy="9144000"/>
  <p:defaultTextStyle>
    <a:defPPr>
      <a:defRPr lang="en-GB"/>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FF"/>
    <a:srgbClr val="FDF9A2"/>
    <a:srgbClr val="009900"/>
    <a:srgbClr val="008000"/>
    <a:srgbClr val="FF3300"/>
    <a:srgbClr val="339966"/>
    <a:srgbClr val="FF99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76" d="100"/>
          <a:sy n="76" d="100"/>
        </p:scale>
        <p:origin x="-1206" y="84"/>
      </p:cViewPr>
      <p:guideLst>
        <p:guide orient="horz" pos="2156"/>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06/10/2021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extLst>
      <p:ext uri="{BB962C8B-B14F-4D97-AF65-F5344CB8AC3E}">
        <p14:creationId xmlns:p14="http://schemas.microsoft.com/office/powerpoint/2010/main" val="2969926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pPr lvl="0" eaLnBrk="1" hangingPunct="1">
                <a:buNone/>
              </a:pPr>
              <a:t>‹#›</a:t>
            </a:fld>
            <a:endParaRPr lang="en-US" altLang="x-none"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pPr lvl="0" eaLnBrk="1" hangingPunct="1">
                <a:buNone/>
              </a:pPr>
              <a:t>‹#›</a:t>
            </a:fld>
            <a:endParaRPr lang="en-US" altLang="x-none"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pPr lvl="0" eaLnBrk="1" hangingPunct="1">
                <a:buNone/>
              </a:pPr>
              <a:t>‹#›</a:t>
            </a:fld>
            <a:endParaRPr lang="en-US" altLang="x-none"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pPr lvl="0" eaLnBrk="1" hangingPunct="1">
                <a:buNone/>
              </a:pPr>
              <a:t>‹#›</a:t>
            </a:fld>
            <a:endParaRPr lang="en-US" altLang="x-none"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pPr lvl="0" eaLnBrk="1" hangingPunct="1">
                <a:buNone/>
              </a:pPr>
              <a:t>‹#›</a:t>
            </a:fld>
            <a:endParaRPr lang="en-US" altLang="x-none"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pPr lvl="0" eaLnBrk="1" hangingPunct="1">
                <a:buNone/>
              </a:pPr>
              <a:t>‹#›</a:t>
            </a:fld>
            <a:endParaRPr lang="en-US" altLang="x-none"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pPr lvl="0" eaLnBrk="1" hangingPunct="1">
                <a:buNone/>
              </a:pPr>
              <a:t>‹#›</a:t>
            </a:fld>
            <a:endParaRPr lang="en-US" altLang="x-none"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pPr lvl="0" eaLnBrk="1" hangingPunct="1">
                <a:buNone/>
              </a:pPr>
              <a:t>‹#›</a:t>
            </a:fld>
            <a:endParaRPr lang="en-US" altLang="x-none"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pPr lvl="0" eaLnBrk="1" hangingPunct="1">
                <a:buNone/>
              </a:pPr>
              <a:t>‹#›</a:t>
            </a:fld>
            <a:endParaRPr lang="en-US" altLang="x-none"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pPr lvl="0" eaLnBrk="1" hangingPunct="1">
                <a:buNone/>
              </a:pPr>
              <a:t>‹#›</a:t>
            </a:fld>
            <a:endParaRPr lang="en-US" altLang="x-none"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pPr lvl="0" eaLnBrk="1" hangingPunct="1">
                <a:buNone/>
              </a:pPr>
              <a:t>‹#›</a:t>
            </a:fld>
            <a:endParaRPr lang="en-US" altLang="x-none"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pPr lvl="0" eaLnBrk="1" hangingPunct="1">
                <a:buNone/>
              </a:pPr>
              <a:t>‹#›</a:t>
            </a:fld>
            <a:endParaRPr lang="en-US" altLang="x-none"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vi-VN"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pPr lvl="0" eaLnBrk="1" hangingPunct="1">
                <a:buNone/>
              </a:pPr>
              <a:t>‹#›</a:t>
            </a:fld>
            <a:endParaRPr lang="en-US" altLang="x-none"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pPr lvl="0" eaLnBrk="1" hangingPunct="1">
                <a:buNone/>
              </a:pPr>
              <a:t>‹#›</a:t>
            </a:fld>
            <a:endParaRPr lang="en-US" altLang="x-none"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pPr lvl="0" eaLnBrk="1" hangingPunct="1">
                <a:buNone/>
              </a:pPr>
              <a:t>‹#›</a:t>
            </a:fld>
            <a:endParaRPr lang="en-US" altLang="x-none"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pPr lvl="0" eaLnBrk="1" hangingPunct="1">
                <a:buNone/>
              </a:pPr>
              <a:t>‹#›</a:t>
            </a:fld>
            <a:endParaRPr lang="en-US" altLang="x-none"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pPr lvl="0" eaLnBrk="1" hangingPunct="1">
                <a:buNone/>
              </a:pPr>
              <a:t>‹#›</a:t>
            </a:fld>
            <a:endParaRPr lang="en-US" altLang="x-none"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pPr lvl="0" eaLnBrk="1" hangingPunct="1">
                <a:buNone/>
              </a:pPr>
              <a:t>‹#›</a:t>
            </a:fld>
            <a:endParaRPr lang="en-US" altLang="x-none"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pPr lvl="0" eaLnBrk="1" hangingPunct="1">
                <a:buNone/>
              </a:pPr>
              <a:t>‹#›</a:t>
            </a:fld>
            <a:endParaRPr lang="en-US" altLang="x-none"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pPr lvl="0" eaLnBrk="1" hangingPunct="1">
                <a:buNone/>
              </a:pPr>
              <a:t>‹#›</a:t>
            </a:fld>
            <a:endParaRPr lang="en-US" altLang="x-none"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pPr lvl="0" eaLnBrk="1" hangingPunct="1">
                <a:buNone/>
              </a:pPr>
              <a:t>‹#›</a:t>
            </a:fld>
            <a:endParaRPr lang="en-US" altLang="x-none"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vi-VN"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x-none" dirty="0">
                <a:latin typeface="Arial" panose="020B0604020202020204" pitchFamily="34" charset="0"/>
              </a:rPr>
              <a:pPr lvl="0" eaLnBrk="1" hangingPunct="1">
                <a:buNone/>
              </a:pPr>
              <a:t>‹#›</a:t>
            </a:fld>
            <a:endParaRPr lang="en-US" altLang="x-none"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BF7F9"/>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x-none"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
        <p:nvSpPr>
          <p:cNvPr id="102404"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405"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406"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x-none" dirty="0">
                <a:latin typeface="Arial" panose="020B0604020202020204" pitchFamily="34" charset="0"/>
              </a:rPr>
              <a:pPr lvl="0" eaLnBrk="1" hangingPunct="1">
                <a:buNone/>
              </a:pPr>
              <a:t>‹#›</a:t>
            </a:fld>
            <a:endParaRPr lang="en-US" altLang="x-none"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BF7F9"/>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x-none"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
        <p:nvSpPr>
          <p:cNvPr id="102404"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405"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406"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x-none" dirty="0">
                <a:latin typeface="Arial" panose="020B0604020202020204" pitchFamily="34" charset="0"/>
              </a:rPr>
              <a:pPr lvl="0" eaLnBrk="1" hangingPunct="1">
                <a:buNone/>
              </a:pPr>
              <a:t>‹#›</a:t>
            </a:fld>
            <a:endParaRPr lang="en-US" altLang="x-none"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0" y="0"/>
            <a:ext cx="9144000" cy="68580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2052" name="WordArt 26"/>
          <p:cNvSpPr>
            <a:spLocks noTextEdit="1"/>
          </p:cNvSpPr>
          <p:nvPr/>
        </p:nvSpPr>
        <p:spPr>
          <a:xfrm>
            <a:off x="38100" y="1412875"/>
            <a:ext cx="8970645" cy="4826000"/>
          </a:xfrm>
          <a:prstGeom prst="rect">
            <a:avLst/>
          </a:prstGeom>
        </p:spPr>
        <p:txBody>
          <a:bodyPr wrap="none" fromWordArt="1">
            <a:prstTxWarp prst="textArchUp">
              <a:avLst>
                <a:gd name="adj" fmla="val 11111785"/>
              </a:avLst>
            </a:prstTxWarp>
            <a:normAutofit/>
          </a:bodyPr>
          <a:lstStyle/>
          <a:p>
            <a:pPr algn="ctr"/>
            <a:endParaRPr lang="en-US" sz="6600" b="1">
              <a:ln w="9525" cap="flat" cmpd="sng">
                <a:solidFill>
                  <a:srgbClr val="000000"/>
                </a:solidFill>
                <a:prstDash val="solid"/>
                <a:headEnd type="none" w="med" len="med"/>
                <a:tailEnd type="none" w="med" len="med"/>
              </a:ln>
              <a:solidFill>
                <a:srgbClr val="FF0000"/>
              </a:solidFill>
              <a:latin typeface="Arial" panose="020B0604020202020204" pitchFamily="34" charset="0"/>
              <a:ea typeface="Arial" panose="020B0604020202020204" pitchFamily="34" charset="0"/>
            </a:endParaRPr>
          </a:p>
        </p:txBody>
      </p:sp>
      <p:sp>
        <p:nvSpPr>
          <p:cNvPr id="23" name="TextBox 22"/>
          <p:cNvSpPr txBox="1"/>
          <p:nvPr/>
        </p:nvSpPr>
        <p:spPr>
          <a:xfrm>
            <a:off x="38100" y="1103629"/>
            <a:ext cx="9144000" cy="3091815"/>
          </a:xfrm>
          <a:prstGeom prst="rect">
            <a:avLst/>
          </a:prstGeom>
          <a:noFill/>
        </p:spPr>
        <p:txBody>
          <a:bodyPr>
            <a:spAutoFit/>
          </a:bodyPr>
          <a:lstStyle/>
          <a:p>
            <a:pPr marR="0" algn="ctr" defTabSz="914400">
              <a:lnSpc>
                <a:spcPct val="150000"/>
              </a:lnSpc>
              <a:buClrTx/>
              <a:buSzTx/>
              <a:buFontTx/>
              <a:buNone/>
              <a:defRPr/>
            </a:pPr>
            <a:r>
              <a:rPr kumimoji="0" lang="en-US" sz="5400" b="1" kern="1200" cap="none" spc="0" normalizeH="0" baseline="0" noProof="0" dirty="0">
                <a:ln>
                  <a:solidFill>
                    <a:sysClr val="windowText" lastClr="000000"/>
                  </a:solidFill>
                </a:ln>
                <a:solidFill>
                  <a:srgbClr val="009900"/>
                </a:solidFill>
                <a:latin typeface="Times New Roman" panose="02020603050405020304" pitchFamily="18" charset="0"/>
                <a:ea typeface="+mn-ea"/>
                <a:cs typeface="Times New Roman" panose="02020603050405020304" pitchFamily="18" charset="0"/>
              </a:rPr>
              <a:t>TẬP ĐỌC LỚP 5</a:t>
            </a:r>
          </a:p>
          <a:p>
            <a:pPr marR="0" algn="ctr" defTabSz="914400">
              <a:lnSpc>
                <a:spcPct val="150000"/>
              </a:lnSpc>
              <a:buClrTx/>
              <a:buSzTx/>
              <a:buFontTx/>
              <a:buNone/>
              <a:defRPr/>
            </a:pPr>
            <a:r>
              <a:rPr kumimoji="0" lang="en-US" sz="4800" b="1" kern="1200" cap="none" spc="0" normalizeH="0" baseline="0" noProof="0" dirty="0">
                <a:ln>
                  <a:solidFill>
                    <a:sysClr val="windowText" lastClr="000000"/>
                  </a:solidFill>
                </a:ln>
                <a:solidFill>
                  <a:srgbClr val="FFC000"/>
                </a:solidFill>
                <a:latin typeface="Times New Roman" panose="02020603050405020304" pitchFamily="18" charset="0"/>
                <a:ea typeface="+mn-ea"/>
                <a:cs typeface="Times New Roman" panose="02020603050405020304" pitchFamily="18" charset="0"/>
              </a:rPr>
              <a:t>Quang cảnh làng mạc ngày mùa</a:t>
            </a:r>
          </a:p>
          <a:p>
            <a:pPr marR="0" algn="ctr" defTabSz="914400">
              <a:lnSpc>
                <a:spcPct val="150000"/>
              </a:lnSpc>
              <a:buClrTx/>
              <a:buSzTx/>
              <a:buFontTx/>
              <a:buNone/>
              <a:defRPr/>
            </a:pPr>
            <a:r>
              <a:rPr kumimoji="0" lang="en-US" sz="2800" b="1" kern="1200" cap="none" spc="0" normalizeH="0" baseline="0" noProof="0" dirty="0">
                <a:ln>
                  <a:solidFill>
                    <a:sysClr val="windowText" lastClr="000000"/>
                  </a:solidFill>
                </a:ln>
                <a:solidFill>
                  <a:srgbClr val="FFC000"/>
                </a:solidFill>
                <a:latin typeface="Times New Roman" panose="02020603050405020304" pitchFamily="18" charset="0"/>
                <a:ea typeface="+mn-ea"/>
                <a:cs typeface="Times New Roman" panose="02020603050405020304" pitchFamily="18" charset="0"/>
              </a:rPr>
              <a:t>                                              Tô Hoài</a:t>
            </a:r>
          </a:p>
        </p:txBody>
      </p:sp>
    </p:spTree>
  </p:cSld>
  <p:clrMapOvr>
    <a:masterClrMapping/>
  </p:clrMapOvr>
  <p:transition>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 name="Content Placeholder 101"/>
          <p:cNvPicPr>
            <a:picLocks noGrp="1" noChangeAspect="1"/>
          </p:cNvPicPr>
          <p:nvPr>
            <p:ph idx="1"/>
          </p:nvPr>
        </p:nvPicPr>
        <p:blipFill>
          <a:blip r:embed="rId2" cstate="print"/>
          <a:stretch>
            <a:fillRect/>
          </a:stretch>
        </p:blipFill>
        <p:spPr>
          <a:xfrm>
            <a:off x="-26035" y="635"/>
            <a:ext cx="9152255" cy="6903720"/>
          </a:xfrm>
          <a:prstGeom prst="rect">
            <a:avLst/>
          </a:prstGeom>
          <a:noFill/>
          <a:ln w="9525">
            <a:noFill/>
          </a:ln>
        </p:spPr>
      </p:pic>
      <p:sp>
        <p:nvSpPr>
          <p:cNvPr id="8195" name="Text Box 8"/>
          <p:cNvSpPr txBox="1"/>
          <p:nvPr/>
        </p:nvSpPr>
        <p:spPr>
          <a:xfrm>
            <a:off x="445770" y="1028700"/>
            <a:ext cx="8395335" cy="1076325"/>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wrap="square">
            <a:spAutoFit/>
          </a:bodyPr>
          <a:lstStyle/>
          <a:p>
            <a:pPr>
              <a:spcBef>
                <a:spcPct val="50000"/>
              </a:spcBef>
            </a:pPr>
            <a:r>
              <a:rPr lang="en-US" altLang="x-none" sz="3200" dirty="0">
                <a:latin typeface="Times New Roman" panose="02020603050405020304" pitchFamily="18" charset="0"/>
                <a:cs typeface="Times New Roman" panose="02020603050405020304" pitchFamily="18" charset="0"/>
              </a:rPr>
              <a:t>Câu 1.   Kể tên những sự vật trong bài có màu vàng và từ chỉ màu vàng đó?</a:t>
            </a:r>
          </a:p>
        </p:txBody>
      </p:sp>
      <p:sp>
        <p:nvSpPr>
          <p:cNvPr id="3" name="Flowchart: Alternate Process 2"/>
          <p:cNvSpPr/>
          <p:nvPr/>
        </p:nvSpPr>
        <p:spPr>
          <a:xfrm>
            <a:off x="1677035" y="36830"/>
            <a:ext cx="5648960" cy="913130"/>
          </a:xfrm>
          <a:prstGeom prst="flowChartAlternateProcess">
            <a:avLst/>
          </a:prstGeom>
          <a:solidFill>
            <a:srgbClr val="FDF9A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5400">
                <a:solidFill>
                  <a:srgbClr val="0000CC"/>
                </a:solidFill>
                <a:latin typeface="Times New Roman" panose="02020603050405020304" pitchFamily="18" charset="0"/>
                <a:cs typeface="Times New Roman" panose="02020603050405020304" pitchFamily="18" charset="0"/>
              </a:rPr>
              <a:t>HĐ 2: Tìm hiểu bài</a:t>
            </a:r>
          </a:p>
        </p:txBody>
      </p:sp>
      <p:sp>
        <p:nvSpPr>
          <p:cNvPr id="19462" name="Text Box 6"/>
          <p:cNvSpPr txBox="1"/>
          <p:nvPr/>
        </p:nvSpPr>
        <p:spPr>
          <a:xfrm>
            <a:off x="202565" y="2277110"/>
            <a:ext cx="8840470" cy="3599815"/>
          </a:xfrm>
          <a:prstGeom prst="rect">
            <a:avLst/>
          </a:prstGeom>
          <a:noFill/>
          <a:effectLst>
            <a:outerShdw blurRad="40000" dist="20000" dir="5400000" rotWithShape="0">
              <a:srgbClr val="FFFF00">
                <a:alpha val="38000"/>
              </a:srgbClr>
            </a:outerShdw>
          </a:effectLst>
          <a:extLst>
            <a:ext uri="{909E8E84-426E-40DD-AFC4-6F175D3DCCD1}">
              <a14:hiddenFill xmlns:a14="http://schemas.microsoft.com/office/drawing/2010/main">
                <a:solidFill>
                  <a:schemeClr val="bg1"/>
                </a:solidFill>
              </a14:hiddenFill>
            </a:ext>
          </a:extLst>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spcBef>
                <a:spcPct val="50000"/>
              </a:spcBef>
            </a:pPr>
            <a:r>
              <a:rPr lang="en-GB" altLang="x-none" sz="2400" dirty="0">
                <a:solidFill>
                  <a:srgbClr val="0000FF"/>
                </a:solidFill>
                <a:latin typeface="Times New Roman" panose="02020603050405020304" pitchFamily="18" charset="0"/>
                <a:cs typeface="Times New Roman" panose="02020603050405020304" pitchFamily="18" charset="0"/>
              </a:rPr>
              <a:t> </a:t>
            </a:r>
            <a:r>
              <a:rPr lang="en-GB" altLang="x-none" sz="2400" b="1" dirty="0">
                <a:solidFill>
                  <a:srgbClr val="0000FF"/>
                </a:solidFill>
                <a:latin typeface="Times New Roman" panose="02020603050405020304" pitchFamily="18" charset="0"/>
                <a:cs typeface="Times New Roman" panose="02020603050405020304" pitchFamily="18" charset="0"/>
              </a:rPr>
              <a:t>+ lúa - v</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ng xuộm.                                + t</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u lá chuối - v</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ng ối.</a:t>
            </a:r>
          </a:p>
          <a:p>
            <a:pPr eaLnBrk="1" hangingPunct="1">
              <a:spcBef>
                <a:spcPct val="50000"/>
              </a:spcBef>
            </a:pPr>
            <a:r>
              <a:rPr lang="en-GB" altLang="x-none" sz="2400" b="1" dirty="0">
                <a:solidFill>
                  <a:srgbClr val="0000FF"/>
                </a:solidFill>
                <a:latin typeface="Times New Roman" panose="02020603050405020304" pitchFamily="18" charset="0"/>
                <a:cs typeface="Times New Roman" panose="02020603050405020304" pitchFamily="18" charset="0"/>
              </a:rPr>
              <a:t> + nắng - v</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ng hoe.                                + bụi mía - v</a:t>
            </a:r>
            <a:r>
              <a:rPr lang="en-US" altLang="en-GB" sz="2400" b="1" dirty="0">
                <a:solidFill>
                  <a:srgbClr val="0000FF"/>
                </a:solidFill>
                <a:latin typeface="Times New Roman" panose="02020603050405020304" pitchFamily="18" charset="0"/>
                <a:cs typeface="Times New Roman" panose="02020603050405020304" pitchFamily="18" charset="0"/>
              </a:rPr>
              <a:t>àng</a:t>
            </a:r>
            <a:r>
              <a:rPr lang="en-GB" altLang="x-none" sz="2400" b="1" dirty="0">
                <a:solidFill>
                  <a:srgbClr val="0000FF"/>
                </a:solidFill>
                <a:latin typeface="Times New Roman" panose="02020603050405020304" pitchFamily="18" charset="0"/>
                <a:cs typeface="Times New Roman" panose="02020603050405020304" pitchFamily="18" charset="0"/>
              </a:rPr>
              <a:t> xọng.</a:t>
            </a:r>
          </a:p>
          <a:p>
            <a:pPr eaLnBrk="1" hangingPunct="1">
              <a:spcBef>
                <a:spcPct val="50000"/>
              </a:spcBef>
            </a:pPr>
            <a:r>
              <a:rPr lang="en-GB" altLang="x-none" sz="2400" b="1" dirty="0">
                <a:solidFill>
                  <a:srgbClr val="0000FF"/>
                </a:solidFill>
                <a:latin typeface="Times New Roman" panose="02020603050405020304" pitchFamily="18" charset="0"/>
                <a:cs typeface="Times New Roman" panose="02020603050405020304" pitchFamily="18" charset="0"/>
              </a:rPr>
              <a:t> + xoan - v</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ng lịm.                                  + rơm, thóc - v</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ng giòn.</a:t>
            </a:r>
          </a:p>
          <a:p>
            <a:pPr eaLnBrk="1" hangingPunct="1">
              <a:spcBef>
                <a:spcPct val="50000"/>
              </a:spcBef>
            </a:pPr>
            <a:r>
              <a:rPr lang="en-GB" altLang="x-none" sz="2400" b="1" dirty="0">
                <a:solidFill>
                  <a:srgbClr val="0000FF"/>
                </a:solidFill>
                <a:latin typeface="Times New Roman" panose="02020603050405020304" pitchFamily="18" charset="0"/>
                <a:cs typeface="Times New Roman" panose="02020603050405020304" pitchFamily="18" charset="0"/>
              </a:rPr>
              <a:t> + lá mít - v</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ng ối .                                  + g</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 chó - v</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ng mượt.</a:t>
            </a:r>
          </a:p>
          <a:p>
            <a:pPr eaLnBrk="1" hangingPunct="1">
              <a:spcBef>
                <a:spcPct val="50000"/>
              </a:spcBef>
            </a:pPr>
            <a:r>
              <a:rPr lang="en-GB" altLang="x-none" sz="2400" b="1" dirty="0">
                <a:solidFill>
                  <a:srgbClr val="0000FF"/>
                </a:solidFill>
                <a:latin typeface="Times New Roman" panose="02020603050405020304" pitchFamily="18" charset="0"/>
                <a:cs typeface="Times New Roman" panose="02020603050405020304" pitchFamily="18" charset="0"/>
              </a:rPr>
              <a:t> + t</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u đu đủ, lá sắn héo - v</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ng tươi.     + mái nh</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 rơm - v</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ng</a:t>
            </a:r>
            <a:r>
              <a:rPr lang="en-US" altLang="en-GB" sz="2400" b="1" dirty="0">
                <a:solidFill>
                  <a:srgbClr val="0000FF"/>
                </a:solidFill>
                <a:latin typeface="Times New Roman" panose="02020603050405020304" pitchFamily="18" charset="0"/>
                <a:cs typeface="Times New Roman" panose="02020603050405020304" pitchFamily="18" charset="0"/>
              </a:rPr>
              <a:t> mới</a:t>
            </a:r>
            <a:r>
              <a:rPr lang="en-GB" altLang="x-none" sz="2400" b="1" dirty="0">
                <a:solidFill>
                  <a:srgbClr val="0000FF"/>
                </a:solidFill>
                <a:latin typeface="Times New Roman" panose="02020603050405020304" pitchFamily="18" charset="0"/>
                <a:cs typeface="Times New Roman" panose="02020603050405020304" pitchFamily="18" charset="0"/>
              </a:rPr>
              <a:t> </a:t>
            </a:r>
            <a:r>
              <a:rPr lang="en-US" altLang="en-GB" sz="2400" b="1" dirty="0">
                <a:solidFill>
                  <a:srgbClr val="0000FF"/>
                </a:solidFill>
                <a:latin typeface="Times New Roman" panose="02020603050405020304" pitchFamily="18" charset="0"/>
                <a:cs typeface="Times New Roman" panose="02020603050405020304" pitchFamily="18" charset="0"/>
              </a:rPr>
              <a:t>               </a:t>
            </a:r>
            <a:r>
              <a:rPr lang="en-GB" altLang="x-none" sz="2400" b="1" dirty="0">
                <a:solidFill>
                  <a:srgbClr val="0000FF"/>
                </a:solidFill>
                <a:latin typeface="Times New Roman" panose="02020603050405020304" pitchFamily="18" charset="0"/>
                <a:cs typeface="Times New Roman" panose="02020603050405020304" pitchFamily="18" charset="0"/>
              </a:rPr>
              <a:t> + quả chuối - chín v</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ng.                        </a:t>
            </a:r>
          </a:p>
          <a:p>
            <a:pPr eaLnBrk="1" hangingPunct="1">
              <a:spcBef>
                <a:spcPct val="50000"/>
              </a:spcBef>
            </a:pPr>
            <a:r>
              <a:rPr lang="en-US" altLang="en-GB" sz="2400" b="1" dirty="0">
                <a:solidFill>
                  <a:srgbClr val="0000FF"/>
                </a:solidFill>
                <a:latin typeface="Times New Roman" panose="02020603050405020304" pitchFamily="18" charset="0"/>
                <a:cs typeface="Times New Roman" panose="02020603050405020304" pitchFamily="18" charset="0"/>
              </a:rPr>
              <a:t>                   </a:t>
            </a:r>
            <a:r>
              <a:rPr lang="en-GB" altLang="x-none" sz="2400" b="1" dirty="0">
                <a:solidFill>
                  <a:srgbClr val="0000FF"/>
                </a:solidFill>
                <a:latin typeface="Times New Roman" panose="02020603050405020304" pitchFamily="18" charset="0"/>
                <a:cs typeface="Times New Roman" panose="02020603050405020304" pitchFamily="18" charset="0"/>
              </a:rPr>
              <a:t>+ Tất cả - một m</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u v</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ng </a:t>
            </a:r>
            <a:r>
              <a:rPr lang="en-US" altLang="en-GB" sz="2400" b="1" dirty="0">
                <a:solidFill>
                  <a:srgbClr val="0000FF"/>
                </a:solidFill>
                <a:latin typeface="Times New Roman" panose="02020603050405020304" pitchFamily="18" charset="0"/>
                <a:cs typeface="Times New Roman" panose="02020603050405020304" pitchFamily="18" charset="0"/>
              </a:rPr>
              <a:t>trù phú, đầm ấm lạ lùng.                                              </a:t>
            </a:r>
            <a:r>
              <a:rPr lang="en-GB" altLang="x-none" sz="2400" b="1" dirty="0">
                <a:solidFill>
                  <a:srgbClr val="0000FF"/>
                </a:solidFill>
                <a:latin typeface="Times New Roman" panose="02020603050405020304" pitchFamily="18" charset="0"/>
                <a:cs typeface="Times New Roman" panose="02020603050405020304" pitchFamily="18" charset="0"/>
              </a:rPr>
              <a:t>                                                            </a:t>
            </a:r>
            <a:endParaRPr lang="en-GB" altLang="x-none" sz="24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0" fill="hold"/>
                                        <p:tgtEl>
                                          <p:spTgt spid="19462"/>
                                        </p:tgtEl>
                                        <p:attrNameLst>
                                          <p:attrName>ppt_x</p:attrName>
                                        </p:attrNameLst>
                                      </p:cBhvr>
                                      <p:tavLst>
                                        <p:tav tm="0">
                                          <p:val>
                                            <p:strVal val="#ppt_x"/>
                                          </p:val>
                                        </p:tav>
                                        <p:tav tm="100000">
                                          <p:val>
                                            <p:strVal val="#ppt_x"/>
                                          </p:val>
                                        </p:tav>
                                      </p:tavLst>
                                    </p:anim>
                                    <p:anim calcmode="lin" valueType="num">
                                      <p:cBhvr additive="base">
                                        <p:cTn id="8" dur="5000" fill="hold"/>
                                        <p:tgtEl>
                                          <p:spTgt spid="194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946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 name="Content Placeholder 101"/>
          <p:cNvPicPr>
            <a:picLocks noGrp="1" noChangeAspect="1"/>
          </p:cNvPicPr>
          <p:nvPr>
            <p:ph idx="1"/>
          </p:nvPr>
        </p:nvPicPr>
        <p:blipFill>
          <a:blip r:embed="rId2" cstate="print"/>
          <a:stretch>
            <a:fillRect/>
          </a:stretch>
        </p:blipFill>
        <p:spPr>
          <a:xfrm>
            <a:off x="-8255" y="0"/>
            <a:ext cx="9152255" cy="6903720"/>
          </a:xfrm>
          <a:prstGeom prst="rect">
            <a:avLst/>
          </a:prstGeom>
          <a:noFill/>
          <a:ln w="9525">
            <a:noFill/>
          </a:ln>
        </p:spPr>
      </p:pic>
      <p:sp>
        <p:nvSpPr>
          <p:cNvPr id="8195" name="Text Box 8"/>
          <p:cNvSpPr txBox="1"/>
          <p:nvPr/>
        </p:nvSpPr>
        <p:spPr>
          <a:xfrm>
            <a:off x="302260" y="95885"/>
            <a:ext cx="8395335" cy="1076325"/>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just">
              <a:spcBef>
                <a:spcPct val="50000"/>
              </a:spcBef>
            </a:pPr>
            <a:r>
              <a:rPr lang="en-US" altLang="x-none" sz="3200" dirty="0">
                <a:latin typeface="Times New Roman" panose="02020603050405020304" pitchFamily="18" charset="0"/>
                <a:cs typeface="Times New Roman" panose="02020603050405020304" pitchFamily="18" charset="0"/>
              </a:rPr>
              <a:t>Câu 2.</a:t>
            </a:r>
            <a:r>
              <a:rPr sz="3200" dirty="0">
                <a:solidFill>
                  <a:schemeClr val="tx1"/>
                </a:solidFill>
                <a:latin typeface="Times New Roman" panose="02020603050405020304" pitchFamily="18" charset="0"/>
                <a:cs typeface="Times New Roman" panose="02020603050405020304" pitchFamily="18" charset="0"/>
                <a:sym typeface="+mn-ea"/>
              </a:rPr>
              <a:t>Những chi tiết nào về thời tiết làm cho bức tranh quê thêm đẹp và sinh động?</a:t>
            </a:r>
            <a:endParaRPr lang="en-US" altLang="x-none" sz="3200" dirty="0">
              <a:solidFill>
                <a:schemeClr val="tx1"/>
              </a:solidFill>
              <a:latin typeface="Times New Roman" panose="02020603050405020304" pitchFamily="18" charset="0"/>
              <a:cs typeface="Times New Roman" panose="02020603050405020304" pitchFamily="18" charset="0"/>
              <a:sym typeface="+mn-ea"/>
            </a:endParaRPr>
          </a:p>
        </p:txBody>
      </p:sp>
      <p:sp>
        <p:nvSpPr>
          <p:cNvPr id="19462" name="Text Box 6"/>
          <p:cNvSpPr txBox="1"/>
          <p:nvPr/>
        </p:nvSpPr>
        <p:spPr>
          <a:xfrm>
            <a:off x="376555" y="2362200"/>
            <a:ext cx="8534400" cy="3476625"/>
          </a:xfrm>
          <a:prstGeom prst="rect">
            <a:avLst/>
          </a:prstGeom>
          <a:noFill/>
          <a:effectLst>
            <a:outerShdw blurRad="40000" dist="20000" dir="5400000" rotWithShape="0">
              <a:srgbClr val="FFFF00">
                <a:alpha val="38000"/>
              </a:srgbClr>
            </a:outerShdw>
          </a:effectLst>
          <a:extLst>
            <a:ext uri="{909E8E84-426E-40DD-AFC4-6F175D3DCCD1}">
              <a14:hiddenFill xmlns:a14="http://schemas.microsoft.com/office/drawing/2010/main">
                <a:solidFill>
                  <a:schemeClr val="bg1"/>
                </a:solidFill>
              </a14:hiddenFill>
            </a:ext>
          </a:extLst>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spcBef>
                <a:spcPct val="50000"/>
              </a:spcBef>
            </a:pPr>
            <a:r>
              <a:rPr lang="en-US" altLang="en-GB" sz="4000" dirty="0">
                <a:solidFill>
                  <a:srgbClr val="0000FF"/>
                </a:solidFill>
                <a:latin typeface="Times New Roman" panose="02020603050405020304" pitchFamily="18" charset="0"/>
                <a:cs typeface="Times New Roman" panose="02020603050405020304" pitchFamily="18" charset="0"/>
              </a:rPr>
              <a:t>- </a:t>
            </a:r>
            <a:r>
              <a:rPr sz="4000" dirty="0">
                <a:solidFill>
                  <a:srgbClr val="0000FF"/>
                </a:solidFill>
                <a:latin typeface="Times New Roman" panose="02020603050405020304" pitchFamily="18" charset="0"/>
                <a:cs typeface="Times New Roman" panose="02020603050405020304" pitchFamily="18" charset="0"/>
                <a:sym typeface="+mn-ea"/>
              </a:rPr>
              <a:t>Quang cảnh không có cảm giác héo tàn, hanh hao lúc sắp bước vào mùa đông.</a:t>
            </a:r>
            <a:r>
              <a:rPr lang="en-US" sz="4000" dirty="0">
                <a:solidFill>
                  <a:srgbClr val="0000FF"/>
                </a:solidFill>
                <a:latin typeface="Times New Roman" panose="02020603050405020304" pitchFamily="18" charset="0"/>
                <a:cs typeface="Times New Roman" panose="02020603050405020304" pitchFamily="18" charset="0"/>
                <a:sym typeface="+mn-ea"/>
              </a:rPr>
              <a:t>        - </a:t>
            </a:r>
            <a:r>
              <a:rPr sz="4000" dirty="0">
                <a:solidFill>
                  <a:srgbClr val="0000FF"/>
                </a:solidFill>
                <a:latin typeface="Times New Roman" panose="02020603050405020304" pitchFamily="18" charset="0"/>
                <a:cs typeface="Times New Roman" panose="02020603050405020304" pitchFamily="18" charset="0"/>
                <a:sym typeface="+mn-ea"/>
              </a:rPr>
              <a:t>Hơi thở của đất trời, mặt nước thơm thơm, nhè nhẹ. </a:t>
            </a:r>
          </a:p>
          <a:p>
            <a:pPr eaLnBrk="1" hangingPunct="1">
              <a:spcBef>
                <a:spcPct val="50000"/>
              </a:spcBef>
            </a:pPr>
            <a:r>
              <a:rPr lang="en-US" sz="4000" dirty="0">
                <a:solidFill>
                  <a:srgbClr val="0000FF"/>
                </a:solidFill>
                <a:latin typeface="Times New Roman" panose="02020603050405020304" pitchFamily="18" charset="0"/>
                <a:cs typeface="Times New Roman" panose="02020603050405020304" pitchFamily="18" charset="0"/>
                <a:sym typeface="+mn-ea"/>
              </a:rPr>
              <a:t>-</a:t>
            </a:r>
            <a:r>
              <a:rPr sz="4000" dirty="0">
                <a:solidFill>
                  <a:srgbClr val="0000FF"/>
                </a:solidFill>
                <a:latin typeface="Times New Roman" panose="02020603050405020304" pitchFamily="18" charset="0"/>
                <a:cs typeface="Times New Roman" panose="02020603050405020304" pitchFamily="18" charset="0"/>
                <a:sym typeface="+mn-ea"/>
              </a:rPr>
              <a:t>Ngày không nắng, không mưa.</a:t>
            </a:r>
            <a:endParaRPr lang="en-GB" altLang="x-none" sz="4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946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 name="Content Placeholder 101"/>
          <p:cNvPicPr>
            <a:picLocks noGrp="1" noChangeAspect="1"/>
          </p:cNvPicPr>
          <p:nvPr>
            <p:ph idx="1"/>
          </p:nvPr>
        </p:nvPicPr>
        <p:blipFill>
          <a:blip r:embed="rId3" cstate="print"/>
          <a:stretch>
            <a:fillRect/>
          </a:stretch>
        </p:blipFill>
        <p:spPr>
          <a:xfrm>
            <a:off x="-26035" y="635"/>
            <a:ext cx="9152255" cy="6903720"/>
          </a:xfrm>
          <a:prstGeom prst="rect">
            <a:avLst/>
          </a:prstGeom>
          <a:noFill/>
          <a:ln w="9525">
            <a:noFill/>
          </a:ln>
        </p:spPr>
      </p:pic>
      <p:sp>
        <p:nvSpPr>
          <p:cNvPr id="8195" name="Text Box 8"/>
          <p:cNvSpPr txBox="1"/>
          <p:nvPr/>
        </p:nvSpPr>
        <p:spPr>
          <a:xfrm>
            <a:off x="374015" y="311150"/>
            <a:ext cx="8395335" cy="1076325"/>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wrap="square">
            <a:spAutoFit/>
          </a:bodyPr>
          <a:lstStyle/>
          <a:p>
            <a:pPr>
              <a:spcBef>
                <a:spcPct val="50000"/>
              </a:spcBef>
            </a:pPr>
            <a:r>
              <a:rPr lang="en-US" altLang="x-none" sz="3200" dirty="0">
                <a:latin typeface="Times New Roman" panose="02020603050405020304" pitchFamily="18" charset="0"/>
                <a:cs typeface="Times New Roman" panose="02020603050405020304" pitchFamily="18" charset="0"/>
              </a:rPr>
              <a:t>Câu 3.  </a:t>
            </a:r>
            <a:r>
              <a:rPr sz="3200" dirty="0">
                <a:latin typeface="Times New Roman" panose="02020603050405020304" pitchFamily="18" charset="0"/>
                <a:cs typeface="Times New Roman" panose="02020603050405020304" pitchFamily="18" charset="0"/>
                <a:sym typeface="+mn-ea"/>
              </a:rPr>
              <a:t>Những chi tiết nào về con người làm cho bức tranh quê thêm đẹp và sinh động?</a:t>
            </a:r>
            <a:endParaRPr lang="en-US" altLang="x-none"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 name="Content Placeholder 101"/>
          <p:cNvPicPr>
            <a:picLocks noGrp="1" noChangeAspect="1"/>
          </p:cNvPicPr>
          <p:nvPr>
            <p:ph idx="1"/>
          </p:nvPr>
        </p:nvPicPr>
        <p:blipFill>
          <a:blip r:embed="rId3" cstate="print"/>
          <a:stretch>
            <a:fillRect/>
          </a:stretch>
        </p:blipFill>
        <p:spPr>
          <a:xfrm>
            <a:off x="-26035" y="635"/>
            <a:ext cx="9152255" cy="6903720"/>
          </a:xfrm>
          <a:prstGeom prst="rect">
            <a:avLst/>
          </a:prstGeom>
          <a:noFill/>
          <a:ln w="9525">
            <a:noFill/>
          </a:ln>
        </p:spPr>
      </p:pic>
      <p:sp>
        <p:nvSpPr>
          <p:cNvPr id="8195" name="Text Box 8"/>
          <p:cNvSpPr txBox="1"/>
          <p:nvPr/>
        </p:nvSpPr>
        <p:spPr>
          <a:xfrm>
            <a:off x="374015" y="311150"/>
            <a:ext cx="8395335" cy="1076325"/>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wrap="square">
            <a:spAutoFit/>
          </a:bodyPr>
          <a:lstStyle/>
          <a:p>
            <a:pPr>
              <a:spcBef>
                <a:spcPct val="50000"/>
              </a:spcBef>
            </a:pPr>
            <a:r>
              <a:rPr lang="en-US" altLang="x-none" sz="3200" dirty="0">
                <a:latin typeface="Times New Roman" panose="02020603050405020304" pitchFamily="18" charset="0"/>
                <a:cs typeface="Times New Roman" panose="02020603050405020304" pitchFamily="18" charset="0"/>
              </a:rPr>
              <a:t>Câu 3.  </a:t>
            </a:r>
            <a:r>
              <a:rPr sz="3200" dirty="0">
                <a:latin typeface="Times New Roman" panose="02020603050405020304" pitchFamily="18" charset="0"/>
                <a:cs typeface="Times New Roman" panose="02020603050405020304" pitchFamily="18" charset="0"/>
                <a:sym typeface="+mn-ea"/>
              </a:rPr>
              <a:t>Những chi tiết nào về con người làm cho bức tranh quê thêm đẹp và sinh động?</a:t>
            </a:r>
            <a:endParaRPr lang="en-US" altLang="x-none" sz="3200" dirty="0">
              <a:latin typeface="Times New Roman" panose="02020603050405020304" pitchFamily="18" charset="0"/>
              <a:cs typeface="Times New Roman" panose="02020603050405020304" pitchFamily="18" charset="0"/>
            </a:endParaRPr>
          </a:p>
        </p:txBody>
      </p:sp>
      <p:sp>
        <p:nvSpPr>
          <p:cNvPr id="19462" name="Text Box 6"/>
          <p:cNvSpPr txBox="1"/>
          <p:nvPr/>
        </p:nvSpPr>
        <p:spPr>
          <a:xfrm>
            <a:off x="376555" y="2075180"/>
            <a:ext cx="8534400" cy="4523105"/>
          </a:xfrm>
          <a:prstGeom prst="rect">
            <a:avLst/>
          </a:prstGeom>
          <a:noFill/>
          <a:effectLst>
            <a:outerShdw blurRad="40000" dist="20000" dir="5400000" rotWithShape="0">
              <a:srgbClr val="FFFF00">
                <a:alpha val="38000"/>
              </a:srgbClr>
            </a:outerShdw>
          </a:effectLst>
          <a:extLst>
            <a:ext uri="{909E8E84-426E-40DD-AFC4-6F175D3DCCD1}">
              <a14:hiddenFill xmlns:a14="http://schemas.microsoft.com/office/drawing/2010/main">
                <a:solidFill>
                  <a:schemeClr val="bg1"/>
                </a:solidFill>
              </a14:hiddenFill>
            </a:ext>
          </a:extLst>
        </p:spPr>
        <p:style>
          <a:lnRef idx="1">
            <a:schemeClr val="accent1"/>
          </a:lnRef>
          <a:fillRef idx="2">
            <a:schemeClr val="accent1"/>
          </a:fillRef>
          <a:effectRef idx="1">
            <a:schemeClr val="accent1"/>
          </a:effectRef>
          <a:fontRef idx="minor">
            <a:schemeClr val="dk1"/>
          </a:fontRef>
        </p:style>
        <p:txBody>
          <a:bodyPr wrap="square">
            <a:spAutoFit/>
          </a:bodyPr>
          <a:lstStyle/>
          <a:p>
            <a:pPr algn="just">
              <a:spcBef>
                <a:spcPct val="50000"/>
              </a:spcBef>
              <a:buNone/>
            </a:pPr>
            <a:r>
              <a:rPr lang="en-GB" altLang="x-none" sz="3200" dirty="0">
                <a:solidFill>
                  <a:srgbClr val="0000FF"/>
                </a:solidFill>
                <a:latin typeface="Times New Roman" panose="02020603050405020304" pitchFamily="18" charset="0"/>
                <a:cs typeface="Times New Roman" panose="02020603050405020304" pitchFamily="18" charset="0"/>
              </a:rPr>
              <a:t> </a:t>
            </a:r>
            <a:r>
              <a:rPr lang="en-US" altLang="en-GB" sz="3200" dirty="0">
                <a:solidFill>
                  <a:srgbClr val="0000FF"/>
                </a:solidFill>
                <a:latin typeface="Times New Roman" panose="02020603050405020304" pitchFamily="18" charset="0"/>
                <a:cs typeface="Times New Roman" panose="02020603050405020304" pitchFamily="18" charset="0"/>
              </a:rPr>
              <a:t>   </a:t>
            </a:r>
            <a:r>
              <a:rPr sz="3200" dirty="0">
                <a:solidFill>
                  <a:srgbClr val="0000FF"/>
                </a:solidFill>
                <a:latin typeface="Times New Roman" panose="02020603050405020304" pitchFamily="18" charset="0"/>
                <a:cs typeface="Times New Roman" panose="02020603050405020304" pitchFamily="18" charset="0"/>
                <a:sym typeface="+mn-ea"/>
              </a:rPr>
              <a:t>Không ai tưởng đến ngày hay đêm, mà chỉ mải miết đi gặt, kéo đá, cắt rạ, chia thóc hợp tác xã. Ai cũng vậy, cứ buông bát đũa là đi ngay, cứ trở dậy là ra đồng ngay. </a:t>
            </a:r>
            <a:endParaRPr sz="3200" dirty="0">
              <a:solidFill>
                <a:srgbClr val="0000FF"/>
              </a:solidFill>
              <a:latin typeface="Times New Roman" panose="02020603050405020304" pitchFamily="18" charset="0"/>
              <a:cs typeface="Times New Roman" panose="02020603050405020304" pitchFamily="18" charset="0"/>
            </a:endParaRPr>
          </a:p>
          <a:p>
            <a:pPr algn="just">
              <a:spcBef>
                <a:spcPct val="50000"/>
              </a:spcBef>
              <a:buNone/>
            </a:pPr>
            <a:r>
              <a:rPr sz="3200" dirty="0">
                <a:solidFill>
                  <a:srgbClr val="0000FF"/>
                </a:solidFill>
                <a:latin typeface="Times New Roman" panose="02020603050405020304" pitchFamily="18" charset="0"/>
                <a:cs typeface="Times New Roman" panose="02020603050405020304" pitchFamily="18" charset="0"/>
                <a:sym typeface="+mn-ea"/>
              </a:rPr>
              <a:t>    </a:t>
            </a:r>
            <a:r>
              <a:rPr lang="en-US" sz="3200" dirty="0">
                <a:solidFill>
                  <a:srgbClr val="0000FF"/>
                </a:solidFill>
                <a:latin typeface="Times New Roman" panose="02020603050405020304" pitchFamily="18" charset="0"/>
                <a:cs typeface="Times New Roman" panose="02020603050405020304" pitchFamily="18" charset="0"/>
                <a:sym typeface="+mn-ea"/>
              </a:rPr>
              <a:t>           </a:t>
            </a:r>
            <a:r>
              <a:rPr sz="3200" dirty="0">
                <a:solidFill>
                  <a:srgbClr val="0000FF"/>
                </a:solidFill>
                <a:latin typeface="Times New Roman" panose="02020603050405020304" pitchFamily="18" charset="0"/>
                <a:cs typeface="Times New Roman" panose="02020603050405020304" pitchFamily="18" charset="0"/>
                <a:sym typeface="+mn-ea"/>
              </a:rPr>
              <a:t>Con người chăm chỉ, mải miết, say mê với công việc. Hoạt động của con người làm cho bức tranh quê rất sinh động.</a:t>
            </a:r>
            <a:endParaRPr sz="3200"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pPr>
            <a:r>
              <a:rPr lang="en-GB" altLang="x-none" sz="3200" b="1" dirty="0">
                <a:solidFill>
                  <a:srgbClr val="0000FF"/>
                </a:solidFill>
                <a:latin typeface="Times New Roman" panose="02020603050405020304" pitchFamily="18" charset="0"/>
                <a:cs typeface="Times New Roman" panose="02020603050405020304" pitchFamily="18" charset="0"/>
              </a:rPr>
              <a:t>                                                             </a:t>
            </a:r>
            <a:endParaRPr lang="en-GB" altLang="x-none"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ight Arrow 3"/>
          <p:cNvSpPr/>
          <p:nvPr/>
        </p:nvSpPr>
        <p:spPr>
          <a:xfrm>
            <a:off x="683895" y="4366895"/>
            <a:ext cx="979170" cy="485775"/>
          </a:xfrm>
          <a:prstGeom prst="rightArrow">
            <a:avLst/>
          </a:prstGeom>
          <a:gradFill>
            <a:gsLst>
              <a:gs pos="0">
                <a:srgbClr val="E30000"/>
              </a:gs>
              <a:gs pos="100000">
                <a:srgbClr val="760303"/>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6"/>
          <p:cNvSpPr txBox="1"/>
          <p:nvPr/>
        </p:nvSpPr>
        <p:spPr>
          <a:xfrm>
            <a:off x="376555" y="2073910"/>
            <a:ext cx="8534400" cy="4523105"/>
          </a:xfrm>
          <a:prstGeom prst="rect">
            <a:avLst/>
          </a:prstGeom>
          <a:noFill/>
          <a:effectLst>
            <a:outerShdw blurRad="40000" dist="20000" dir="5400000" rotWithShape="0">
              <a:srgbClr val="FFFF00">
                <a:alpha val="38000"/>
              </a:srgbClr>
            </a:outerShdw>
          </a:effectLst>
          <a:extLst>
            <a:ext uri="{909E8E84-426E-40DD-AFC4-6F175D3DCCD1}">
              <a14:hiddenFill xmlns:a14="http://schemas.microsoft.com/office/drawing/2010/main">
                <a:solidFill>
                  <a:schemeClr val="bg1"/>
                </a:solidFill>
              </a14:hiddenFill>
            </a:ext>
          </a:extLst>
        </p:spPr>
        <p:style>
          <a:lnRef idx="1">
            <a:schemeClr val="accent1"/>
          </a:lnRef>
          <a:fillRef idx="2">
            <a:schemeClr val="accent1"/>
          </a:fillRef>
          <a:effectRef idx="1">
            <a:schemeClr val="accent1"/>
          </a:effectRef>
          <a:fontRef idx="minor">
            <a:schemeClr val="dk1"/>
          </a:fontRef>
        </p:style>
        <p:txBody>
          <a:bodyPr wrap="square">
            <a:spAutoFit/>
          </a:bodyPr>
          <a:lstStyle/>
          <a:p>
            <a:pPr algn="just">
              <a:spcBef>
                <a:spcPct val="50000"/>
              </a:spcBef>
              <a:buNone/>
            </a:pPr>
            <a:r>
              <a:rPr lang="en-GB" altLang="x-none" sz="3200" dirty="0">
                <a:solidFill>
                  <a:srgbClr val="0000FF"/>
                </a:solidFill>
                <a:latin typeface="Times New Roman" panose="02020603050405020304" pitchFamily="18" charset="0"/>
                <a:cs typeface="Times New Roman" panose="02020603050405020304" pitchFamily="18" charset="0"/>
              </a:rPr>
              <a:t> </a:t>
            </a:r>
            <a:r>
              <a:rPr lang="en-US" altLang="en-GB" sz="3200" dirty="0">
                <a:solidFill>
                  <a:srgbClr val="0000FF"/>
                </a:solidFill>
                <a:latin typeface="Times New Roman" panose="02020603050405020304" pitchFamily="18" charset="0"/>
                <a:cs typeface="Times New Roman" panose="02020603050405020304" pitchFamily="18" charset="0"/>
              </a:rPr>
              <a:t>   </a:t>
            </a:r>
            <a:r>
              <a:rPr sz="3200" dirty="0">
                <a:solidFill>
                  <a:srgbClr val="0000FF"/>
                </a:solidFill>
                <a:latin typeface="Times New Roman" panose="02020603050405020304" pitchFamily="18" charset="0"/>
                <a:cs typeface="Times New Roman" panose="02020603050405020304" pitchFamily="18" charset="0"/>
                <a:sym typeface="+mn-ea"/>
              </a:rPr>
              <a:t>Không ai tưởng đến ngày hay đêm, mà chỉ mải miết đi gặt, kéo đá, cắt rạ, chia thóc hợp tác xã. Ai cũng vậy, cứ buông bát đũa là đi ngay, cứ trở dậy là ra đồng ngay. </a:t>
            </a:r>
            <a:endParaRPr sz="3200" dirty="0">
              <a:solidFill>
                <a:srgbClr val="0000FF"/>
              </a:solidFill>
              <a:latin typeface="Times New Roman" panose="02020603050405020304" pitchFamily="18" charset="0"/>
              <a:cs typeface="Times New Roman" panose="02020603050405020304" pitchFamily="18" charset="0"/>
            </a:endParaRPr>
          </a:p>
          <a:p>
            <a:pPr algn="just">
              <a:spcBef>
                <a:spcPct val="50000"/>
              </a:spcBef>
              <a:buNone/>
            </a:pPr>
            <a:r>
              <a:rPr sz="3200" dirty="0">
                <a:solidFill>
                  <a:srgbClr val="0000FF"/>
                </a:solidFill>
                <a:latin typeface="Times New Roman" panose="02020603050405020304" pitchFamily="18" charset="0"/>
                <a:cs typeface="Times New Roman" panose="02020603050405020304" pitchFamily="18" charset="0"/>
                <a:sym typeface="+mn-ea"/>
              </a:rPr>
              <a:t>    </a:t>
            </a:r>
            <a:r>
              <a:rPr lang="en-US" sz="3200" dirty="0">
                <a:solidFill>
                  <a:srgbClr val="0000FF"/>
                </a:solidFill>
                <a:latin typeface="Times New Roman" panose="02020603050405020304" pitchFamily="18" charset="0"/>
                <a:cs typeface="Times New Roman" panose="02020603050405020304" pitchFamily="18" charset="0"/>
                <a:sym typeface="+mn-ea"/>
              </a:rPr>
              <a:t>           </a:t>
            </a:r>
            <a:r>
              <a:rPr sz="3200" dirty="0">
                <a:solidFill>
                  <a:srgbClr val="0000FF"/>
                </a:solidFill>
                <a:latin typeface="Times New Roman" panose="02020603050405020304" pitchFamily="18" charset="0"/>
                <a:cs typeface="Times New Roman" panose="02020603050405020304" pitchFamily="18" charset="0"/>
                <a:sym typeface="+mn-ea"/>
              </a:rPr>
              <a:t>Con người chăm chỉ, mải miết, say mê với công việc. Hoạt động của con người làm cho bức tranh quê </a:t>
            </a:r>
            <a:endParaRPr sz="3200"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pPr>
            <a:r>
              <a:rPr lang="en-GB" altLang="x-none" sz="3200" b="1" dirty="0">
                <a:solidFill>
                  <a:srgbClr val="0000FF"/>
                </a:solidFill>
                <a:latin typeface="Times New Roman" panose="02020603050405020304" pitchFamily="18" charset="0"/>
                <a:cs typeface="Times New Roman" panose="02020603050405020304" pitchFamily="18" charset="0"/>
              </a:rPr>
              <a:t>                                                             </a:t>
            </a:r>
            <a:endParaRPr lang="en-GB" altLang="x-none"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ight Arrow 4"/>
          <p:cNvSpPr/>
          <p:nvPr/>
        </p:nvSpPr>
        <p:spPr>
          <a:xfrm>
            <a:off x="683895" y="4365625"/>
            <a:ext cx="979170" cy="485775"/>
          </a:xfrm>
          <a:prstGeom prst="rightArrow">
            <a:avLst/>
          </a:prstGeom>
          <a:gradFill>
            <a:gsLst>
              <a:gs pos="0">
                <a:srgbClr val="E30000"/>
              </a:gs>
              <a:gs pos="100000">
                <a:srgbClr val="760303"/>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bldLvl="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 name="Content Placeholder 101"/>
          <p:cNvPicPr>
            <a:picLocks noGrp="1" noChangeAspect="1"/>
          </p:cNvPicPr>
          <p:nvPr>
            <p:ph idx="1"/>
          </p:nvPr>
        </p:nvPicPr>
        <p:blipFill>
          <a:blip r:embed="rId2" cstate="print"/>
          <a:stretch>
            <a:fillRect/>
          </a:stretch>
        </p:blipFill>
        <p:spPr>
          <a:xfrm>
            <a:off x="-8255" y="0"/>
            <a:ext cx="9152255" cy="6903720"/>
          </a:xfrm>
          <a:prstGeom prst="rect">
            <a:avLst/>
          </a:prstGeom>
          <a:noFill/>
          <a:ln w="9525">
            <a:noFill/>
          </a:ln>
        </p:spPr>
      </p:pic>
      <p:sp>
        <p:nvSpPr>
          <p:cNvPr id="8195" name="Text Box 8"/>
          <p:cNvSpPr txBox="1"/>
          <p:nvPr/>
        </p:nvSpPr>
        <p:spPr>
          <a:xfrm>
            <a:off x="445770" y="454660"/>
            <a:ext cx="8395335" cy="1076325"/>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just">
              <a:spcBef>
                <a:spcPct val="50000"/>
              </a:spcBef>
            </a:pPr>
            <a:r>
              <a:rPr lang="en-US" altLang="x-none" sz="3200" dirty="0">
                <a:solidFill>
                  <a:schemeClr val="tx2"/>
                </a:solidFill>
                <a:latin typeface="Times New Roman" panose="02020603050405020304" pitchFamily="18" charset="0"/>
                <a:cs typeface="Times New Roman" panose="02020603050405020304" pitchFamily="18" charset="0"/>
              </a:rPr>
              <a:t>Câu 4.</a:t>
            </a:r>
            <a:r>
              <a:rPr sz="3200" dirty="0">
                <a:solidFill>
                  <a:schemeClr val="tx2"/>
                </a:solidFill>
                <a:latin typeface="Times New Roman" panose="02020603050405020304" pitchFamily="18" charset="0"/>
                <a:cs typeface="Times New Roman" panose="02020603050405020304" pitchFamily="18" charset="0"/>
                <a:sym typeface="+mn-ea"/>
              </a:rPr>
              <a:t>Bài văn thể hiện tình cảm gì của tác giả đối với quê hương?</a:t>
            </a:r>
            <a:endParaRPr lang="en-US" altLang="x-none" sz="3200" dirty="0">
              <a:solidFill>
                <a:schemeClr val="tx2"/>
              </a:solidFill>
              <a:latin typeface="Times New Roman" panose="02020603050405020304" pitchFamily="18" charset="0"/>
              <a:cs typeface="Times New Roman" panose="02020603050405020304" pitchFamily="18" charset="0"/>
              <a:sym typeface="+mn-ea"/>
            </a:endParaRPr>
          </a:p>
        </p:txBody>
      </p:sp>
      <p:sp>
        <p:nvSpPr>
          <p:cNvPr id="19462" name="Text Box 6"/>
          <p:cNvSpPr txBox="1"/>
          <p:nvPr/>
        </p:nvSpPr>
        <p:spPr>
          <a:xfrm>
            <a:off x="376555" y="2290445"/>
            <a:ext cx="8534400" cy="3476625"/>
          </a:xfrm>
          <a:prstGeom prst="rect">
            <a:avLst/>
          </a:prstGeom>
          <a:noFill/>
          <a:effectLst>
            <a:outerShdw blurRad="40000" dist="20000" dir="5400000" rotWithShape="0">
              <a:srgbClr val="FFFF00">
                <a:alpha val="38000"/>
              </a:srgbClr>
            </a:outerShdw>
          </a:effectLst>
          <a:extLst>
            <a:ext uri="{909E8E84-426E-40DD-AFC4-6F175D3DCCD1}">
              <a14:hiddenFill xmlns:a14="http://schemas.microsoft.com/office/drawing/2010/main">
                <a:solidFill>
                  <a:schemeClr val="bg1"/>
                </a:solidFill>
              </a14:hiddenFill>
            </a:ext>
          </a:extLst>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spcBef>
                <a:spcPct val="50000"/>
              </a:spcBef>
            </a:pPr>
            <a:r>
              <a:rPr lang="en-GB" altLang="x-none" sz="4400" dirty="0">
                <a:solidFill>
                  <a:srgbClr val="0000FF"/>
                </a:solidFill>
                <a:latin typeface="Times New Roman" panose="02020603050405020304" pitchFamily="18" charset="0"/>
                <a:cs typeface="Times New Roman" panose="02020603050405020304" pitchFamily="18" charset="0"/>
              </a:rPr>
              <a:t> </a:t>
            </a:r>
            <a:r>
              <a:rPr lang="en-US" altLang="en-GB" sz="4400" dirty="0">
                <a:solidFill>
                  <a:srgbClr val="0000FF"/>
                </a:solidFill>
                <a:latin typeface="Times New Roman" panose="02020603050405020304" pitchFamily="18" charset="0"/>
                <a:cs typeface="Times New Roman" panose="02020603050405020304" pitchFamily="18" charset="0"/>
              </a:rPr>
              <a:t>  </a:t>
            </a:r>
            <a:r>
              <a:rPr sz="4400" dirty="0">
                <a:solidFill>
                  <a:srgbClr val="0000FF"/>
                </a:solidFill>
                <a:latin typeface="Times New Roman" panose="02020603050405020304" pitchFamily="18" charset="0"/>
                <a:cs typeface="Times New Roman" panose="02020603050405020304" pitchFamily="18" charset="0"/>
                <a:sym typeface="+mn-ea"/>
              </a:rPr>
              <a:t>Bài văn thể hiện tình yêu quê hương tha thiết của tác giả.</a:t>
            </a:r>
            <a:r>
              <a:rPr lang="en-US" sz="4400" dirty="0">
                <a:solidFill>
                  <a:srgbClr val="0000FF"/>
                </a:solidFill>
                <a:latin typeface="Times New Roman" panose="02020603050405020304" pitchFamily="18" charset="0"/>
                <a:cs typeface="Times New Roman" panose="02020603050405020304" pitchFamily="18" charset="0"/>
                <a:sym typeface="+mn-ea"/>
              </a:rPr>
              <a:t> </a:t>
            </a:r>
            <a:r>
              <a:rPr sz="4400" dirty="0">
                <a:solidFill>
                  <a:srgbClr val="0000FF"/>
                </a:solidFill>
                <a:latin typeface="Times New Roman" panose="02020603050405020304" pitchFamily="18" charset="0"/>
                <a:cs typeface="Times New Roman" panose="02020603050405020304" pitchFamily="18" charset="0"/>
                <a:sym typeface="+mn-ea"/>
              </a:rPr>
              <a:t>Phải rất yêu quê hương, tác giả mới viết được một bài văn tả cảnh ngày mùa trên quê hương hay</a:t>
            </a:r>
            <a:r>
              <a:rPr lang="en-US" sz="4400" dirty="0">
                <a:solidFill>
                  <a:srgbClr val="0000FF"/>
                </a:solidFill>
                <a:latin typeface="Times New Roman" panose="02020603050405020304" pitchFamily="18" charset="0"/>
                <a:cs typeface="Times New Roman" panose="02020603050405020304" pitchFamily="18" charset="0"/>
                <a:sym typeface="+mn-ea"/>
              </a:rPr>
              <a:t> và sinh động</a:t>
            </a:r>
            <a:r>
              <a:rPr sz="4400" dirty="0">
                <a:solidFill>
                  <a:srgbClr val="0000FF"/>
                </a:solidFill>
                <a:latin typeface="Times New Roman" panose="02020603050405020304" pitchFamily="18" charset="0"/>
                <a:cs typeface="Times New Roman" panose="02020603050405020304" pitchFamily="18" charset="0"/>
                <a:sym typeface="+mn-ea"/>
              </a:rPr>
              <a:t> như thế</a:t>
            </a:r>
            <a:r>
              <a:rPr lang="en-US" sz="4400" dirty="0">
                <a:solidFill>
                  <a:srgbClr val="0000FF"/>
                </a:solidFill>
                <a:latin typeface="Times New Roman" panose="02020603050405020304" pitchFamily="18" charset="0"/>
                <a:cs typeface="Times New Roman" panose="02020603050405020304" pitchFamily="18" charset="0"/>
                <a:sym typeface="+mn-ea"/>
              </a:rPr>
              <a:t>.</a:t>
            </a:r>
            <a:endParaRPr lang="en-US" sz="4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randombar(horizontal)">
                                      <p:cBhvr>
                                        <p:cTn id="7"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946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 name="Content Placeholder 101"/>
          <p:cNvPicPr>
            <a:picLocks noGrp="1" noChangeAspect="1"/>
          </p:cNvPicPr>
          <p:nvPr>
            <p:ph idx="1"/>
          </p:nvPr>
        </p:nvPicPr>
        <p:blipFill>
          <a:blip r:embed="rId2" cstate="print"/>
          <a:stretch>
            <a:fillRect/>
          </a:stretch>
        </p:blipFill>
        <p:spPr>
          <a:xfrm>
            <a:off x="-36195" y="0"/>
            <a:ext cx="9152255" cy="6903720"/>
          </a:xfrm>
          <a:prstGeom prst="rect">
            <a:avLst/>
          </a:prstGeom>
          <a:noFill/>
          <a:ln w="9525">
            <a:noFill/>
          </a:ln>
        </p:spPr>
      </p:pic>
      <p:sp>
        <p:nvSpPr>
          <p:cNvPr id="4" name="Text Box 18"/>
          <p:cNvSpPr txBox="1"/>
          <p:nvPr/>
        </p:nvSpPr>
        <p:spPr>
          <a:xfrm>
            <a:off x="468630" y="3239998"/>
            <a:ext cx="8295640" cy="20612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spcBef>
                <a:spcPct val="50000"/>
              </a:spcBef>
            </a:pPr>
            <a:r>
              <a:rPr sz="3200" dirty="0">
                <a:solidFill>
                  <a:srgbClr val="0000FF"/>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    </a:t>
            </a:r>
            <a:r>
              <a:rPr sz="3200" dirty="0">
                <a:solidFill>
                  <a:srgbClr val="0000FF"/>
                </a:solidFill>
                <a:latin typeface="Times New Roman" panose="02020603050405020304" pitchFamily="18" charset="0"/>
                <a:cs typeface="Times New Roman" panose="02020603050405020304" pitchFamily="18" charset="0"/>
              </a:rPr>
              <a:t>Bài văn miêu tả quang cảnh làng mạc giữa ngày mùa thật đẹp, sinh động và trù phú, </a:t>
            </a:r>
            <a:r>
              <a:rPr lang="en-US" sz="3200" dirty="0">
                <a:solidFill>
                  <a:srgbClr val="0000FF"/>
                </a:solidFill>
                <a:latin typeface="Times New Roman" panose="02020603050405020304" pitchFamily="18" charset="0"/>
                <a:cs typeface="Times New Roman" panose="02020603050405020304" pitchFamily="18" charset="0"/>
              </a:rPr>
              <a:t>qua đó thể hiện tình yêu tha thiết của tác giả đối với quê hương.</a:t>
            </a:r>
          </a:p>
        </p:txBody>
      </p:sp>
      <p:sp>
        <p:nvSpPr>
          <p:cNvPr id="3" name="TextBox 2"/>
          <p:cNvSpPr txBox="1"/>
          <p:nvPr/>
        </p:nvSpPr>
        <p:spPr>
          <a:xfrm>
            <a:off x="3370872" y="2506221"/>
            <a:ext cx="2366353" cy="7067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vi-VN" sz="4000" b="1" u="sng" dirty="0" err="1" smtClean="0">
                <a:solidFill>
                  <a:srgbClr val="006600"/>
                </a:solidFill>
                <a:latin typeface="Times New Roman" panose="02020603050405020304" pitchFamily="18" charset="0"/>
                <a:cs typeface="Times New Roman" panose="02020603050405020304" pitchFamily="18" charset="0"/>
              </a:rPr>
              <a:t>Nội</a:t>
            </a:r>
            <a:r>
              <a:rPr lang="en-US" altLang="vi-VN" sz="4000" b="1" u="sng" dirty="0" smtClean="0">
                <a:solidFill>
                  <a:srgbClr val="006600"/>
                </a:solidFill>
                <a:latin typeface="Times New Roman" panose="02020603050405020304" pitchFamily="18" charset="0"/>
                <a:cs typeface="Times New Roman" panose="02020603050405020304" pitchFamily="18" charset="0"/>
              </a:rPr>
              <a:t> dung:</a:t>
            </a:r>
            <a:endParaRPr lang="en-US" sz="4000" dirty="0">
              <a:solidFill>
                <a:srgbClr val="006600"/>
              </a:solidFill>
            </a:endParaRPr>
          </a:p>
        </p:txBody>
      </p:sp>
      <p:sp>
        <p:nvSpPr>
          <p:cNvPr id="6" name="Rectangle 3"/>
          <p:cNvSpPr/>
          <p:nvPr/>
        </p:nvSpPr>
        <p:spPr>
          <a:xfrm>
            <a:off x="35560" y="1232421"/>
            <a:ext cx="9144000" cy="1260475"/>
          </a:xfrm>
          <a:prstGeom prst="rect">
            <a:avLst/>
          </a:prstGeom>
          <a:solidFill>
            <a:schemeClr val="accent3"/>
          </a:solidFill>
        </p:spPr>
        <p:txBody>
          <a:bodyPr wrap="square" lIns="91440" tIns="45720" rIns="91440" bIns="45720">
            <a:spAutoFit/>
          </a:bodyPr>
          <a:lstStyle/>
          <a:p>
            <a:pPr algn="ctr"/>
            <a:r>
              <a:rPr lang="en-US" sz="4800" b="0" cap="none" spc="0" dirty="0" err="1"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Quang cảnh làng mạc ngày mùa</a:t>
            </a:r>
            <a:r>
              <a:rPr lang="en-US" sz="4800" b="0" cap="none" spc="0"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a:p>
            <a:pPr algn="r"/>
            <a:r>
              <a:rPr lang="en-US" sz="2800" b="0" cap="none" spc="0" dirty="0" smtClean="0">
                <a:ln w="0"/>
                <a:gradFill>
                  <a:gsLst>
                    <a:gs pos="0">
                      <a:srgbClr val="012D86"/>
                    </a:gs>
                    <a:gs pos="100000">
                      <a:srgbClr val="0E2557"/>
                    </a:gs>
                  </a:gsLst>
                  <a:lin scaled="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Tô Hoài</a:t>
            </a:r>
          </a:p>
        </p:txBody>
      </p:sp>
      <p:sp>
        <p:nvSpPr>
          <p:cNvPr id="9" name="TextBox 8"/>
          <p:cNvSpPr txBox="1"/>
          <p:nvPr/>
        </p:nvSpPr>
        <p:spPr>
          <a:xfrm>
            <a:off x="1979712" y="332656"/>
            <a:ext cx="5724644" cy="954107"/>
          </a:xfrm>
          <a:prstGeom prst="rect">
            <a:avLst/>
          </a:prstGeom>
          <a:noFill/>
        </p:spPr>
        <p:txBody>
          <a:bodyPr wrap="none" rtlCol="0">
            <a:spAutoFit/>
          </a:bodyPr>
          <a:lstStyle/>
          <a:p>
            <a:r>
              <a:rPr lang="en-US" sz="2800" dirty="0" smtClean="0"/>
              <a:t>Thứ tư, ngày 6 tháng 10 năm 2021</a:t>
            </a:r>
          </a:p>
          <a:p>
            <a:r>
              <a:rPr lang="en-US" sz="2800" dirty="0"/>
              <a:t> </a:t>
            </a:r>
            <a:r>
              <a:rPr lang="en-US" sz="2800" dirty="0" smtClean="0"/>
              <a:t>                     </a:t>
            </a:r>
            <a:r>
              <a:rPr lang="en-US" sz="2800" u="sng" dirty="0" smtClean="0"/>
              <a:t>Tập đọc</a:t>
            </a:r>
            <a:endParaRPr lang="en-US" sz="28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 name="Content Placeholder 101"/>
          <p:cNvPicPr>
            <a:picLocks noGrp="1" noChangeAspect="1"/>
          </p:cNvPicPr>
          <p:nvPr>
            <p:ph idx="1"/>
          </p:nvPr>
        </p:nvPicPr>
        <p:blipFill>
          <a:blip r:embed="rId2" cstate="print"/>
          <a:stretch>
            <a:fillRect/>
          </a:stretch>
        </p:blipFill>
        <p:spPr>
          <a:xfrm>
            <a:off x="-26035" y="635"/>
            <a:ext cx="9152255" cy="6903720"/>
          </a:xfrm>
          <a:prstGeom prst="rect">
            <a:avLst/>
          </a:prstGeom>
          <a:noFill/>
          <a:ln w="9525">
            <a:noFill/>
          </a:ln>
        </p:spPr>
      </p:pic>
      <p:sp>
        <p:nvSpPr>
          <p:cNvPr id="27654" name="Rectangle 2"/>
          <p:cNvSpPr/>
          <p:nvPr/>
        </p:nvSpPr>
        <p:spPr>
          <a:xfrm>
            <a:off x="2286000" y="160020"/>
            <a:ext cx="5140960" cy="60198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endParaRPr lang="en-US" altLang="vi-VN" sz="3600" b="1" dirty="0">
              <a:solidFill>
                <a:srgbClr val="C00000"/>
              </a:solidFill>
              <a:latin typeface="Times New Roman" panose="02020603050405020304" pitchFamily="18" charset="0"/>
            </a:endParaRPr>
          </a:p>
          <a:p>
            <a:pPr algn="just" eaLnBrk="1" hangingPunct="1"/>
            <a:r>
              <a:rPr lang="en-US" altLang="vi-VN" sz="3600" b="1" dirty="0">
                <a:solidFill>
                  <a:srgbClr val="C00000"/>
                </a:solidFill>
                <a:latin typeface="Times New Roman" panose="02020603050405020304" pitchFamily="18" charset="0"/>
              </a:rPr>
              <a:t>3. Luyện đọc diễn cảm:</a:t>
            </a:r>
          </a:p>
          <a:p>
            <a:pPr algn="ctr" eaLnBrk="1" hangingPunct="1"/>
            <a:endParaRPr lang="en-US" altLang="vi-VN" sz="3600" b="1" dirty="0">
              <a:solidFill>
                <a:srgbClr val="C00000"/>
              </a:solidFill>
              <a:latin typeface="Times New Roman" panose="02020603050405020304" pitchFamily="18" charset="0"/>
            </a:endParaRPr>
          </a:p>
        </p:txBody>
      </p:sp>
      <p:sp>
        <p:nvSpPr>
          <p:cNvPr id="3" name="Text Box 2"/>
          <p:cNvSpPr txBox="1"/>
          <p:nvPr/>
        </p:nvSpPr>
        <p:spPr>
          <a:xfrm>
            <a:off x="179705" y="2001520"/>
            <a:ext cx="9204325" cy="1076325"/>
          </a:xfrm>
          <a:prstGeom prst="rect">
            <a:avLst/>
          </a:prstGeom>
          <a:solidFill>
            <a:schemeClr val="accent2">
              <a:lumMod val="20000"/>
              <a:lumOff val="80000"/>
            </a:schemeClr>
          </a:solidFill>
        </p:spPr>
        <p:txBody>
          <a:bodyPr wrap="square" rtlCol="0">
            <a:spAutoFit/>
          </a:bodyPr>
          <a:lstStyle/>
          <a:p>
            <a:r>
              <a:rPr lang="en-US" sz="3200">
                <a:solidFill>
                  <a:srgbClr val="0000CC"/>
                </a:solidFill>
                <a:latin typeface="Times New Roman" panose="02020603050405020304" pitchFamily="18" charset="0"/>
                <a:cs typeface="Times New Roman" panose="02020603050405020304" pitchFamily="18" charset="0"/>
              </a:rPr>
              <a:t>Giọng đọc: đọc toàn bài to vừa phải,nhẹ nhàng, âm hưởng lắng đọng</a:t>
            </a:r>
          </a:p>
        </p:txBody>
      </p:sp>
      <p:sp>
        <p:nvSpPr>
          <p:cNvPr id="4" name="Text Box 3"/>
          <p:cNvSpPr txBox="1"/>
          <p:nvPr/>
        </p:nvSpPr>
        <p:spPr>
          <a:xfrm>
            <a:off x="177165" y="4038600"/>
            <a:ext cx="9206865" cy="1076325"/>
          </a:xfrm>
          <a:prstGeom prst="rect">
            <a:avLst/>
          </a:prstGeom>
          <a:solidFill>
            <a:schemeClr val="accent2">
              <a:lumMod val="20000"/>
              <a:lumOff val="80000"/>
            </a:schemeClr>
          </a:solidFill>
        </p:spPr>
        <p:txBody>
          <a:bodyPr wrap="square" rtlCol="0">
            <a:spAutoFit/>
          </a:bodyPr>
          <a:lstStyle/>
          <a:p>
            <a:r>
              <a:rPr lang="en-US" sz="3200">
                <a:solidFill>
                  <a:srgbClr val="0000CC"/>
                </a:solidFill>
                <a:latin typeface="Times New Roman" panose="02020603050405020304" pitchFamily="18" charset="0"/>
                <a:cs typeface="Times New Roman" panose="02020603050405020304" pitchFamily="18" charset="0"/>
              </a:rPr>
              <a:t> Nhấn giọng ở một số từ ngữ gợi tả màu vàng khác nhau của sự vật.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 name="Content Placeholder 101"/>
          <p:cNvPicPr>
            <a:picLocks noGrp="1" noChangeAspect="1"/>
          </p:cNvPicPr>
          <p:nvPr>
            <p:ph idx="1"/>
          </p:nvPr>
        </p:nvPicPr>
        <p:blipFill>
          <a:blip r:embed="rId2" cstate="print"/>
          <a:stretch>
            <a:fillRect/>
          </a:stretch>
        </p:blipFill>
        <p:spPr>
          <a:xfrm>
            <a:off x="-26035" y="635"/>
            <a:ext cx="9152255" cy="6903720"/>
          </a:xfrm>
          <a:prstGeom prst="rect">
            <a:avLst/>
          </a:prstGeom>
          <a:noFill/>
          <a:ln w="9525">
            <a:noFill/>
          </a:ln>
        </p:spPr>
      </p:pic>
      <p:sp>
        <p:nvSpPr>
          <p:cNvPr id="18434" name="Text Box 3"/>
          <p:cNvSpPr txBox="1"/>
          <p:nvPr/>
        </p:nvSpPr>
        <p:spPr>
          <a:xfrm>
            <a:off x="432435" y="621030"/>
            <a:ext cx="8365490" cy="526224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spcBef>
                <a:spcPct val="50000"/>
              </a:spcBef>
            </a:pPr>
            <a:r>
              <a:rPr sz="2000" dirty="0">
                <a:solidFill>
                  <a:schemeClr val="accent2"/>
                </a:solidFill>
                <a:latin typeface="Times New Roman" panose="02020603050405020304" pitchFamily="18" charset="0"/>
                <a:cs typeface="Times New Roman" panose="02020603050405020304" pitchFamily="18" charset="0"/>
              </a:rPr>
              <a:t>     </a:t>
            </a:r>
            <a:r>
              <a:rPr lang="en-US" altLang="x-none" sz="2800" b="1" dirty="0">
                <a:solidFill>
                  <a:schemeClr val="accent2"/>
                </a:solidFill>
                <a:latin typeface="Times New Roman" panose="02020603050405020304" pitchFamily="18" charset="0"/>
                <a:cs typeface="Times New Roman" panose="02020603050405020304" pitchFamily="18" charset="0"/>
              </a:rPr>
              <a:t>Màu lúa chín dưới đồng vàng xuộm lại. Nắng ngả màu vàng hoe. Trong vườn, lắc lư những chùm quả xoan vàng lịm  không trông thấy cuống, như những chuỗi tràng hạt bồ đề treo lơ lửng.Từng chiếc lá mít vàng ối. Tàu đu đủ , chiếc lá sắn héo lại mở năm cánh vàng tươi. Buồng chuối đốm quả chín vàng. Những tàu lá chuối vàng ối xõa xuống như những đuôi áo, vạt áo. Nắng vườn chuối đương có gió lẫn với lá vàng như những vạt áo nắng, đuôi áo nắng, vẫy vẫy.Bụi mía vàng xọng, đốt ngầu phấn trắng. Dưới sân, rơm và thóc vàng giòn. Quanh đó, con gà, con chó cũng vàng mượt. Mái nhà phủ một màu rơm vàng mới.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 name="Content Placeholder 101"/>
          <p:cNvPicPr>
            <a:picLocks noGrp="1" noChangeAspect="1"/>
          </p:cNvPicPr>
          <p:nvPr>
            <p:ph idx="1"/>
          </p:nvPr>
        </p:nvPicPr>
        <p:blipFill>
          <a:blip r:embed="rId2" cstate="print"/>
          <a:stretch>
            <a:fillRect/>
          </a:stretch>
        </p:blipFill>
        <p:spPr>
          <a:xfrm>
            <a:off x="-26035" y="635"/>
            <a:ext cx="9152255" cy="6903720"/>
          </a:xfrm>
          <a:prstGeom prst="rect">
            <a:avLst/>
          </a:prstGeom>
          <a:noFill/>
          <a:ln w="9525">
            <a:noFill/>
          </a:ln>
        </p:spPr>
      </p:pic>
      <p:sp>
        <p:nvSpPr>
          <p:cNvPr id="18434" name="Text Box 3"/>
          <p:cNvSpPr txBox="1"/>
          <p:nvPr/>
        </p:nvSpPr>
        <p:spPr>
          <a:xfrm>
            <a:off x="777240" y="621030"/>
            <a:ext cx="7848600" cy="612394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spcBef>
                <a:spcPct val="50000"/>
              </a:spcBef>
            </a:pPr>
            <a:r>
              <a:rPr sz="2000" dirty="0">
                <a:latin typeface="Times New Roman" panose="02020603050405020304" pitchFamily="18" charset="0"/>
                <a:cs typeface="Times New Roman" panose="02020603050405020304" pitchFamily="18" charset="0"/>
              </a:rPr>
              <a:t>     </a:t>
            </a:r>
            <a:r>
              <a:rPr lang="en-US" altLang="x-none" sz="2800" b="1" dirty="0">
                <a:solidFill>
                  <a:srgbClr val="0000CC"/>
                </a:solidFill>
                <a:latin typeface="Times New Roman" panose="02020603050405020304" pitchFamily="18" charset="0"/>
                <a:cs typeface="Times New Roman" panose="02020603050405020304" pitchFamily="18" charset="0"/>
              </a:rPr>
              <a:t>Màu lúa chín dưới đồng </a:t>
            </a:r>
            <a:r>
              <a:rPr lang="en-US" altLang="x-none" sz="2800" b="1" dirty="0">
                <a:solidFill>
                  <a:srgbClr val="FF0000"/>
                </a:solidFill>
                <a:latin typeface="Times New Roman" panose="02020603050405020304" pitchFamily="18" charset="0"/>
                <a:cs typeface="Times New Roman" panose="02020603050405020304" pitchFamily="18" charset="0"/>
              </a:rPr>
              <a:t>vàng xuộm</a:t>
            </a:r>
            <a:r>
              <a:rPr lang="en-US" altLang="x-none" sz="2800" b="1" dirty="0">
                <a:solidFill>
                  <a:srgbClr val="0000CC"/>
                </a:solidFill>
                <a:latin typeface="Times New Roman" panose="02020603050405020304" pitchFamily="18" charset="0"/>
                <a:cs typeface="Times New Roman" panose="02020603050405020304" pitchFamily="18" charset="0"/>
              </a:rPr>
              <a:t> lại. Nắng ngả màu </a:t>
            </a:r>
            <a:r>
              <a:rPr lang="en-US" altLang="x-none" sz="2800" b="1" dirty="0">
                <a:solidFill>
                  <a:srgbClr val="FF0000"/>
                </a:solidFill>
                <a:latin typeface="Times New Roman" panose="02020603050405020304" pitchFamily="18" charset="0"/>
                <a:cs typeface="Times New Roman" panose="02020603050405020304" pitchFamily="18" charset="0"/>
              </a:rPr>
              <a:t>vàng hoe</a:t>
            </a:r>
            <a:r>
              <a:rPr lang="en-US" altLang="x-none" sz="2800" b="1" dirty="0">
                <a:solidFill>
                  <a:srgbClr val="0000CC"/>
                </a:solidFill>
                <a:latin typeface="Times New Roman" panose="02020603050405020304" pitchFamily="18" charset="0"/>
                <a:cs typeface="Times New Roman" panose="02020603050405020304" pitchFamily="18" charset="0"/>
              </a:rPr>
              <a:t>. Trong vườn, lắc lư những chùm quả xoan </a:t>
            </a:r>
            <a:r>
              <a:rPr lang="en-US" altLang="x-none" sz="2800" b="1" dirty="0">
                <a:solidFill>
                  <a:srgbClr val="FF0000"/>
                </a:solidFill>
                <a:latin typeface="Times New Roman" panose="02020603050405020304" pitchFamily="18" charset="0"/>
                <a:cs typeface="Times New Roman" panose="02020603050405020304" pitchFamily="18" charset="0"/>
              </a:rPr>
              <a:t>vàng lịm/</a:t>
            </a:r>
            <a:r>
              <a:rPr lang="en-US" altLang="x-none" sz="2800" b="1" dirty="0">
                <a:solidFill>
                  <a:srgbClr val="0000CC"/>
                </a:solidFill>
                <a:latin typeface="Times New Roman" panose="02020603050405020304" pitchFamily="18" charset="0"/>
                <a:cs typeface="Times New Roman" panose="02020603050405020304" pitchFamily="18" charset="0"/>
              </a:rPr>
              <a:t>  không trông thấy cuống, như những chuỗi tràng hạt bồ đề treo lơ lửng.Từng chiếc lá mít </a:t>
            </a:r>
            <a:r>
              <a:rPr lang="en-US" altLang="x-none" sz="2800" b="1" dirty="0">
                <a:solidFill>
                  <a:srgbClr val="FF0000"/>
                </a:solidFill>
                <a:latin typeface="Times New Roman" panose="02020603050405020304" pitchFamily="18" charset="0"/>
                <a:cs typeface="Times New Roman" panose="02020603050405020304" pitchFamily="18" charset="0"/>
              </a:rPr>
              <a:t>vàng ối</a:t>
            </a:r>
            <a:r>
              <a:rPr lang="en-US" altLang="x-none" sz="2800" b="1" dirty="0">
                <a:solidFill>
                  <a:srgbClr val="0000CC"/>
                </a:solidFill>
                <a:latin typeface="Times New Roman" panose="02020603050405020304" pitchFamily="18" charset="0"/>
                <a:cs typeface="Times New Roman" panose="02020603050405020304" pitchFamily="18" charset="0"/>
              </a:rPr>
              <a:t>. Tàu đu đủ , chiếc lá sắn héo lại</a:t>
            </a:r>
            <a:r>
              <a:rPr lang="en-US" altLang="x-none" sz="2800" b="1" dirty="0">
                <a:solidFill>
                  <a:srgbClr val="FF0000"/>
                </a:solidFill>
                <a:latin typeface="Times New Roman" panose="02020603050405020304" pitchFamily="18" charset="0"/>
                <a:cs typeface="Times New Roman" panose="02020603050405020304" pitchFamily="18" charset="0"/>
              </a:rPr>
              <a:t>/ </a:t>
            </a:r>
            <a:r>
              <a:rPr lang="en-US" altLang="x-none" sz="2800" b="1" dirty="0">
                <a:solidFill>
                  <a:srgbClr val="0000CC"/>
                </a:solidFill>
                <a:latin typeface="Times New Roman" panose="02020603050405020304" pitchFamily="18" charset="0"/>
                <a:cs typeface="Times New Roman" panose="02020603050405020304" pitchFamily="18" charset="0"/>
              </a:rPr>
              <a:t>mở năm cánh </a:t>
            </a:r>
            <a:r>
              <a:rPr lang="en-US" altLang="x-none" sz="2800" b="1" dirty="0">
                <a:solidFill>
                  <a:srgbClr val="FF0000"/>
                </a:solidFill>
                <a:latin typeface="Times New Roman" panose="02020603050405020304" pitchFamily="18" charset="0"/>
                <a:cs typeface="Times New Roman" panose="02020603050405020304" pitchFamily="18" charset="0"/>
              </a:rPr>
              <a:t>vàng tươi</a:t>
            </a:r>
            <a:r>
              <a:rPr lang="en-US" altLang="x-none" sz="2800" b="1" dirty="0">
                <a:solidFill>
                  <a:srgbClr val="0000CC"/>
                </a:solidFill>
                <a:latin typeface="Times New Roman" panose="02020603050405020304" pitchFamily="18" charset="0"/>
                <a:cs typeface="Times New Roman" panose="02020603050405020304" pitchFamily="18" charset="0"/>
              </a:rPr>
              <a:t>. Buồng chuối đốm quả </a:t>
            </a:r>
            <a:r>
              <a:rPr lang="en-US" altLang="x-none" sz="2800" b="1" dirty="0">
                <a:solidFill>
                  <a:srgbClr val="FF0000"/>
                </a:solidFill>
                <a:latin typeface="Times New Roman" panose="02020603050405020304" pitchFamily="18" charset="0"/>
                <a:cs typeface="Times New Roman" panose="02020603050405020304" pitchFamily="18" charset="0"/>
              </a:rPr>
              <a:t>chín vàng</a:t>
            </a:r>
            <a:r>
              <a:rPr lang="en-US" altLang="x-none" sz="2800" b="1" dirty="0">
                <a:solidFill>
                  <a:srgbClr val="0000CC"/>
                </a:solidFill>
                <a:latin typeface="Times New Roman" panose="02020603050405020304" pitchFamily="18" charset="0"/>
                <a:cs typeface="Times New Roman" panose="02020603050405020304" pitchFamily="18" charset="0"/>
              </a:rPr>
              <a:t>. Những tàu lá chuối </a:t>
            </a:r>
            <a:r>
              <a:rPr lang="en-US" altLang="x-none" sz="2800" b="1" dirty="0">
                <a:solidFill>
                  <a:srgbClr val="FF0000"/>
                </a:solidFill>
                <a:latin typeface="Times New Roman" panose="02020603050405020304" pitchFamily="18" charset="0"/>
                <a:cs typeface="Times New Roman" panose="02020603050405020304" pitchFamily="18" charset="0"/>
              </a:rPr>
              <a:t>vàng ối</a:t>
            </a:r>
            <a:r>
              <a:rPr lang="en-US" altLang="x-none" sz="2800" b="1" dirty="0">
                <a:solidFill>
                  <a:srgbClr val="0000CC"/>
                </a:solidFill>
                <a:latin typeface="Times New Roman" panose="02020603050405020304" pitchFamily="18" charset="0"/>
                <a:cs typeface="Times New Roman" panose="02020603050405020304" pitchFamily="18" charset="0"/>
              </a:rPr>
              <a:t> xõa xuống như những đuôi áo, vạt áo. Nắng vườn chuối đương có gió lẫn với lá vàng</a:t>
            </a:r>
            <a:r>
              <a:rPr lang="en-US" altLang="x-none" sz="2800" b="1" dirty="0">
                <a:solidFill>
                  <a:srgbClr val="FF0000"/>
                </a:solidFill>
                <a:latin typeface="Times New Roman" panose="02020603050405020304" pitchFamily="18" charset="0"/>
                <a:cs typeface="Times New Roman" panose="02020603050405020304" pitchFamily="18" charset="0"/>
              </a:rPr>
              <a:t>/</a:t>
            </a:r>
            <a:r>
              <a:rPr lang="en-US" altLang="x-none" sz="2800" b="1" dirty="0">
                <a:solidFill>
                  <a:srgbClr val="0000CC"/>
                </a:solidFill>
                <a:latin typeface="Times New Roman" panose="02020603050405020304" pitchFamily="18" charset="0"/>
                <a:cs typeface="Times New Roman" panose="02020603050405020304" pitchFamily="18" charset="0"/>
              </a:rPr>
              <a:t> như những vạt áo nắng, đuôi áo nắng, vẫy vẫy.Bụi mía </a:t>
            </a:r>
            <a:r>
              <a:rPr lang="en-US" altLang="x-none" sz="2800" b="1" dirty="0">
                <a:solidFill>
                  <a:srgbClr val="FF0000"/>
                </a:solidFill>
                <a:latin typeface="Times New Roman" panose="02020603050405020304" pitchFamily="18" charset="0"/>
                <a:cs typeface="Times New Roman" panose="02020603050405020304" pitchFamily="18" charset="0"/>
              </a:rPr>
              <a:t>vàng xọng</a:t>
            </a:r>
            <a:r>
              <a:rPr lang="en-US" altLang="x-none" sz="2800" b="1" dirty="0">
                <a:solidFill>
                  <a:srgbClr val="0000CC"/>
                </a:solidFill>
                <a:latin typeface="Times New Roman" panose="02020603050405020304" pitchFamily="18" charset="0"/>
                <a:cs typeface="Times New Roman" panose="02020603050405020304" pitchFamily="18" charset="0"/>
              </a:rPr>
              <a:t>, đốt ngầu phấn trắng. Dưới sân, rơm và thóc </a:t>
            </a:r>
            <a:r>
              <a:rPr lang="en-US" altLang="x-none" sz="2800" b="1" dirty="0">
                <a:solidFill>
                  <a:srgbClr val="FF0000"/>
                </a:solidFill>
                <a:latin typeface="Times New Roman" panose="02020603050405020304" pitchFamily="18" charset="0"/>
                <a:cs typeface="Times New Roman" panose="02020603050405020304" pitchFamily="18" charset="0"/>
              </a:rPr>
              <a:t>vàng giòn</a:t>
            </a:r>
            <a:r>
              <a:rPr lang="en-US" altLang="x-none" sz="2800" b="1" dirty="0">
                <a:solidFill>
                  <a:srgbClr val="0000CC"/>
                </a:solidFill>
                <a:latin typeface="Times New Roman" panose="02020603050405020304" pitchFamily="18" charset="0"/>
                <a:cs typeface="Times New Roman" panose="02020603050405020304" pitchFamily="18" charset="0"/>
              </a:rPr>
              <a:t>. Quanh đó, con gà, con chó cũng </a:t>
            </a:r>
            <a:r>
              <a:rPr lang="en-US" altLang="x-none" sz="2800" b="1" dirty="0">
                <a:solidFill>
                  <a:srgbClr val="FF0000"/>
                </a:solidFill>
                <a:latin typeface="Times New Roman" panose="02020603050405020304" pitchFamily="18" charset="0"/>
                <a:cs typeface="Times New Roman" panose="02020603050405020304" pitchFamily="18" charset="0"/>
              </a:rPr>
              <a:t>vàng mượt</a:t>
            </a:r>
            <a:r>
              <a:rPr lang="en-US" altLang="x-none" sz="2800" b="1" dirty="0">
                <a:solidFill>
                  <a:srgbClr val="0000CC"/>
                </a:solidFill>
                <a:latin typeface="Times New Roman" panose="02020603050405020304" pitchFamily="18" charset="0"/>
                <a:cs typeface="Times New Roman" panose="02020603050405020304" pitchFamily="18" charset="0"/>
              </a:rPr>
              <a:t>. Mái nhà phủ một màu rơm </a:t>
            </a:r>
            <a:r>
              <a:rPr lang="en-US" altLang="x-none" sz="2800" b="1" dirty="0">
                <a:solidFill>
                  <a:srgbClr val="FF0000"/>
                </a:solidFill>
                <a:latin typeface="Times New Roman" panose="02020603050405020304" pitchFamily="18" charset="0"/>
                <a:cs typeface="Times New Roman" panose="02020603050405020304" pitchFamily="18" charset="0"/>
              </a:rPr>
              <a:t>vàng mới</a:t>
            </a:r>
            <a:r>
              <a:rPr lang="en-US" altLang="x-none" sz="2800" b="1" dirty="0">
                <a:solidFill>
                  <a:srgbClr val="0000CC"/>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1"/>
          <p:cNvPicPr>
            <a:picLocks noChangeAspect="1"/>
          </p:cNvPicPr>
          <p:nvPr/>
        </p:nvPicPr>
        <p:blipFill>
          <a:blip r:embed="rId2" cstate="print"/>
          <a:stretch>
            <a:fillRect/>
          </a:stretch>
        </p:blipFill>
        <p:spPr>
          <a:xfrm>
            <a:off x="304800" y="228600"/>
            <a:ext cx="4286250" cy="2857500"/>
          </a:xfrm>
          <a:prstGeom prst="rect">
            <a:avLst/>
          </a:prstGeom>
          <a:noFill/>
          <a:ln w="9525">
            <a:noFill/>
          </a:ln>
        </p:spPr>
      </p:pic>
      <p:pic>
        <p:nvPicPr>
          <p:cNvPr id="30723" name="Picture 3" descr="0-25"/>
          <p:cNvPicPr>
            <a:picLocks noChangeAspect="1"/>
          </p:cNvPicPr>
          <p:nvPr/>
        </p:nvPicPr>
        <p:blipFill>
          <a:blip r:embed="rId3" cstate="print"/>
          <a:stretch>
            <a:fillRect/>
          </a:stretch>
        </p:blipFill>
        <p:spPr>
          <a:xfrm>
            <a:off x="4648200" y="228600"/>
            <a:ext cx="4286250" cy="2876550"/>
          </a:xfrm>
          <a:prstGeom prst="rect">
            <a:avLst/>
          </a:prstGeom>
          <a:noFill/>
          <a:ln w="9525">
            <a:noFill/>
          </a:ln>
        </p:spPr>
      </p:pic>
      <p:pic>
        <p:nvPicPr>
          <p:cNvPr id="30724" name="Picture 4" descr="Phan%20Uu%20Ong%20Nguyen%20Ba%20Can%208"/>
          <p:cNvPicPr>
            <a:picLocks noChangeAspect="1"/>
          </p:cNvPicPr>
          <p:nvPr/>
        </p:nvPicPr>
        <p:blipFill>
          <a:blip r:embed="rId4" cstate="print"/>
          <a:stretch>
            <a:fillRect/>
          </a:stretch>
        </p:blipFill>
        <p:spPr>
          <a:xfrm>
            <a:off x="152400" y="3200400"/>
            <a:ext cx="4333875" cy="3476625"/>
          </a:xfrm>
          <a:prstGeom prst="rect">
            <a:avLst/>
          </a:prstGeom>
          <a:noFill/>
          <a:ln w="9525">
            <a:noFill/>
          </a:ln>
        </p:spPr>
      </p:pic>
      <p:pic>
        <p:nvPicPr>
          <p:cNvPr id="30725" name="Picture 5" descr="vn9!BuffaloBoy01"/>
          <p:cNvPicPr>
            <a:picLocks noChangeAspect="1"/>
          </p:cNvPicPr>
          <p:nvPr/>
        </p:nvPicPr>
        <p:blipFill>
          <a:blip r:embed="rId5" cstate="print"/>
          <a:stretch>
            <a:fillRect/>
          </a:stretch>
        </p:blipFill>
        <p:spPr>
          <a:xfrm>
            <a:off x="4572000" y="3124200"/>
            <a:ext cx="4572000" cy="36464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770" decel="100000"/>
                                        <p:tgtEl>
                                          <p:spTgt spid="30722"/>
                                        </p:tgtEl>
                                      </p:cBhvr>
                                    </p:animEffect>
                                    <p:animScale>
                                      <p:cBhvr>
                                        <p:cTn id="8" dur="770" decel="100000"/>
                                        <p:tgtEl>
                                          <p:spTgt spid="30722"/>
                                        </p:tgtEl>
                                      </p:cBhvr>
                                      <p:from x="10000" y="10000"/>
                                      <p:to x="200000" y="450000"/>
                                    </p:animScale>
                                    <p:animScale>
                                      <p:cBhvr>
                                        <p:cTn id="9" dur="1230" accel="100000" fill="hold">
                                          <p:stCondLst>
                                            <p:cond delay="770"/>
                                          </p:stCondLst>
                                        </p:cTn>
                                        <p:tgtEl>
                                          <p:spTgt spid="30722"/>
                                        </p:tgtEl>
                                      </p:cBhvr>
                                      <p:from x="200000" y="450000"/>
                                      <p:to x="100000" y="100000"/>
                                    </p:animScale>
                                    <p:set>
                                      <p:cBhvr>
                                        <p:cTn id="10" dur="770" fill="hold"/>
                                        <p:tgtEl>
                                          <p:spTgt spid="30722"/>
                                        </p:tgtEl>
                                        <p:attrNameLst>
                                          <p:attrName>ppt_x</p:attrName>
                                        </p:attrNameLst>
                                      </p:cBhvr>
                                      <p:to>
                                        <p:strVal val="(0.5)"/>
                                      </p:to>
                                    </p:set>
                                    <p:anim from="(0.5)" to="(#ppt_x)" calcmode="lin" valueType="num">
                                      <p:cBhvr>
                                        <p:cTn id="11" dur="1230" accel="100000" fill="hold">
                                          <p:stCondLst>
                                            <p:cond delay="770"/>
                                          </p:stCondLst>
                                        </p:cTn>
                                        <p:tgtEl>
                                          <p:spTgt spid="30722"/>
                                        </p:tgtEl>
                                        <p:attrNameLst>
                                          <p:attrName>ppt_x</p:attrName>
                                        </p:attrNameLst>
                                      </p:cBhvr>
                                    </p:anim>
                                    <p:set>
                                      <p:cBhvr>
                                        <p:cTn id="12" dur="770" fill="hold"/>
                                        <p:tgtEl>
                                          <p:spTgt spid="30722"/>
                                        </p:tgtEl>
                                        <p:attrNameLst>
                                          <p:attrName>ppt_y</p:attrName>
                                        </p:attrNameLst>
                                      </p:cBhvr>
                                      <p:to>
                                        <p:strVal val="(#ppt_y+0.4)"/>
                                      </p:to>
                                    </p:set>
                                    <p:anim from="(#ppt_y+0.4)" to="(#ppt_y)" calcmode="lin" valueType="num">
                                      <p:cBhvr>
                                        <p:cTn id="13" dur="1230" accel="100000" fill="hold">
                                          <p:stCondLst>
                                            <p:cond delay="770"/>
                                          </p:stCondLst>
                                        </p:cTn>
                                        <p:tgtEl>
                                          <p:spTgt spid="3072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30723"/>
                                        </p:tgtEl>
                                        <p:attrNameLst>
                                          <p:attrName>style.visibility</p:attrName>
                                        </p:attrNameLst>
                                      </p:cBhvr>
                                      <p:to>
                                        <p:strVal val="visible"/>
                                      </p:to>
                                    </p:set>
                                    <p:animEffect transition="in" filter="fade">
                                      <p:cBhvr>
                                        <p:cTn id="18" dur="770" decel="100000"/>
                                        <p:tgtEl>
                                          <p:spTgt spid="30723"/>
                                        </p:tgtEl>
                                      </p:cBhvr>
                                    </p:animEffect>
                                    <p:animScale>
                                      <p:cBhvr>
                                        <p:cTn id="19" dur="770" decel="100000"/>
                                        <p:tgtEl>
                                          <p:spTgt spid="30723"/>
                                        </p:tgtEl>
                                      </p:cBhvr>
                                      <p:from x="10000" y="10000"/>
                                      <p:to x="200000" y="450000"/>
                                    </p:animScale>
                                    <p:animScale>
                                      <p:cBhvr>
                                        <p:cTn id="20" dur="1230" accel="100000" fill="hold">
                                          <p:stCondLst>
                                            <p:cond delay="770"/>
                                          </p:stCondLst>
                                        </p:cTn>
                                        <p:tgtEl>
                                          <p:spTgt spid="30723"/>
                                        </p:tgtEl>
                                      </p:cBhvr>
                                      <p:from x="200000" y="450000"/>
                                      <p:to x="100000" y="100000"/>
                                    </p:animScale>
                                    <p:set>
                                      <p:cBhvr>
                                        <p:cTn id="21" dur="770" fill="hold"/>
                                        <p:tgtEl>
                                          <p:spTgt spid="30723"/>
                                        </p:tgtEl>
                                        <p:attrNameLst>
                                          <p:attrName>ppt_x</p:attrName>
                                        </p:attrNameLst>
                                      </p:cBhvr>
                                      <p:to>
                                        <p:strVal val="(0.5)"/>
                                      </p:to>
                                    </p:set>
                                    <p:anim from="(0.5)" to="(#ppt_x)" calcmode="lin" valueType="num">
                                      <p:cBhvr>
                                        <p:cTn id="22" dur="1230" accel="100000" fill="hold">
                                          <p:stCondLst>
                                            <p:cond delay="770"/>
                                          </p:stCondLst>
                                        </p:cTn>
                                        <p:tgtEl>
                                          <p:spTgt spid="30723"/>
                                        </p:tgtEl>
                                        <p:attrNameLst>
                                          <p:attrName>ppt_x</p:attrName>
                                        </p:attrNameLst>
                                      </p:cBhvr>
                                    </p:anim>
                                    <p:set>
                                      <p:cBhvr>
                                        <p:cTn id="23" dur="770" fill="hold"/>
                                        <p:tgtEl>
                                          <p:spTgt spid="30723"/>
                                        </p:tgtEl>
                                        <p:attrNameLst>
                                          <p:attrName>ppt_y</p:attrName>
                                        </p:attrNameLst>
                                      </p:cBhvr>
                                      <p:to>
                                        <p:strVal val="(#ppt_y+0.4)"/>
                                      </p:to>
                                    </p:set>
                                    <p:anim from="(#ppt_y+0.4)" to="(#ppt_y)" calcmode="lin" valueType="num">
                                      <p:cBhvr>
                                        <p:cTn id="24" dur="1230" accel="100000" fill="hold">
                                          <p:stCondLst>
                                            <p:cond delay="770"/>
                                          </p:stCondLst>
                                        </p:cTn>
                                        <p:tgtEl>
                                          <p:spTgt spid="30723"/>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nodeType="clickEffect">
                                  <p:stCondLst>
                                    <p:cond delay="0"/>
                                  </p:stCondLst>
                                  <p:childTnLst>
                                    <p:set>
                                      <p:cBhvr>
                                        <p:cTn id="28" dur="1" fill="hold">
                                          <p:stCondLst>
                                            <p:cond delay="0"/>
                                          </p:stCondLst>
                                        </p:cTn>
                                        <p:tgtEl>
                                          <p:spTgt spid="30724"/>
                                        </p:tgtEl>
                                        <p:attrNameLst>
                                          <p:attrName>style.visibility</p:attrName>
                                        </p:attrNameLst>
                                      </p:cBhvr>
                                      <p:to>
                                        <p:strVal val="visible"/>
                                      </p:to>
                                    </p:set>
                                    <p:animEffect transition="in" filter="fade">
                                      <p:cBhvr>
                                        <p:cTn id="29" dur="770" decel="100000"/>
                                        <p:tgtEl>
                                          <p:spTgt spid="30724"/>
                                        </p:tgtEl>
                                      </p:cBhvr>
                                    </p:animEffect>
                                    <p:animScale>
                                      <p:cBhvr>
                                        <p:cTn id="30" dur="770" decel="100000"/>
                                        <p:tgtEl>
                                          <p:spTgt spid="30724"/>
                                        </p:tgtEl>
                                      </p:cBhvr>
                                      <p:from x="10000" y="10000"/>
                                      <p:to x="200000" y="450000"/>
                                    </p:animScale>
                                    <p:animScale>
                                      <p:cBhvr>
                                        <p:cTn id="31" dur="1230" accel="100000" fill="hold">
                                          <p:stCondLst>
                                            <p:cond delay="770"/>
                                          </p:stCondLst>
                                        </p:cTn>
                                        <p:tgtEl>
                                          <p:spTgt spid="30724"/>
                                        </p:tgtEl>
                                      </p:cBhvr>
                                      <p:from x="200000" y="450000"/>
                                      <p:to x="100000" y="100000"/>
                                    </p:animScale>
                                    <p:set>
                                      <p:cBhvr>
                                        <p:cTn id="32" dur="770" fill="hold"/>
                                        <p:tgtEl>
                                          <p:spTgt spid="30724"/>
                                        </p:tgtEl>
                                        <p:attrNameLst>
                                          <p:attrName>ppt_x</p:attrName>
                                        </p:attrNameLst>
                                      </p:cBhvr>
                                      <p:to>
                                        <p:strVal val="(0.5)"/>
                                      </p:to>
                                    </p:set>
                                    <p:anim from="(0.5)" to="(#ppt_x)" calcmode="lin" valueType="num">
                                      <p:cBhvr>
                                        <p:cTn id="33" dur="1230" accel="100000" fill="hold">
                                          <p:stCondLst>
                                            <p:cond delay="770"/>
                                          </p:stCondLst>
                                        </p:cTn>
                                        <p:tgtEl>
                                          <p:spTgt spid="30724"/>
                                        </p:tgtEl>
                                        <p:attrNameLst>
                                          <p:attrName>ppt_x</p:attrName>
                                        </p:attrNameLst>
                                      </p:cBhvr>
                                    </p:anim>
                                    <p:set>
                                      <p:cBhvr>
                                        <p:cTn id="34" dur="770" fill="hold"/>
                                        <p:tgtEl>
                                          <p:spTgt spid="30724"/>
                                        </p:tgtEl>
                                        <p:attrNameLst>
                                          <p:attrName>ppt_y</p:attrName>
                                        </p:attrNameLst>
                                      </p:cBhvr>
                                      <p:to>
                                        <p:strVal val="(#ppt_y+0.4)"/>
                                      </p:to>
                                    </p:set>
                                    <p:anim from="(#ppt_y+0.4)" to="(#ppt_y)" calcmode="lin" valueType="num">
                                      <p:cBhvr>
                                        <p:cTn id="35" dur="1230" accel="100000" fill="hold">
                                          <p:stCondLst>
                                            <p:cond delay="770"/>
                                          </p:stCondLst>
                                        </p:cTn>
                                        <p:tgtEl>
                                          <p:spTgt spid="30724"/>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nodeType="clickEffect">
                                  <p:stCondLst>
                                    <p:cond delay="0"/>
                                  </p:stCondLst>
                                  <p:childTnLst>
                                    <p:set>
                                      <p:cBhvr>
                                        <p:cTn id="39" dur="1" fill="hold">
                                          <p:stCondLst>
                                            <p:cond delay="0"/>
                                          </p:stCondLst>
                                        </p:cTn>
                                        <p:tgtEl>
                                          <p:spTgt spid="30725"/>
                                        </p:tgtEl>
                                        <p:attrNameLst>
                                          <p:attrName>style.visibility</p:attrName>
                                        </p:attrNameLst>
                                      </p:cBhvr>
                                      <p:to>
                                        <p:strVal val="visible"/>
                                      </p:to>
                                    </p:set>
                                    <p:animEffect transition="in" filter="fade">
                                      <p:cBhvr>
                                        <p:cTn id="40" dur="770" decel="100000"/>
                                        <p:tgtEl>
                                          <p:spTgt spid="30725"/>
                                        </p:tgtEl>
                                      </p:cBhvr>
                                    </p:animEffect>
                                    <p:animScale>
                                      <p:cBhvr>
                                        <p:cTn id="41" dur="770" decel="100000"/>
                                        <p:tgtEl>
                                          <p:spTgt spid="30725"/>
                                        </p:tgtEl>
                                      </p:cBhvr>
                                      <p:from x="10000" y="10000"/>
                                      <p:to x="200000" y="450000"/>
                                    </p:animScale>
                                    <p:animScale>
                                      <p:cBhvr>
                                        <p:cTn id="42" dur="1230" accel="100000" fill="hold">
                                          <p:stCondLst>
                                            <p:cond delay="770"/>
                                          </p:stCondLst>
                                        </p:cTn>
                                        <p:tgtEl>
                                          <p:spTgt spid="30725"/>
                                        </p:tgtEl>
                                      </p:cBhvr>
                                      <p:from x="200000" y="450000"/>
                                      <p:to x="100000" y="100000"/>
                                    </p:animScale>
                                    <p:set>
                                      <p:cBhvr>
                                        <p:cTn id="43" dur="770" fill="hold"/>
                                        <p:tgtEl>
                                          <p:spTgt spid="30725"/>
                                        </p:tgtEl>
                                        <p:attrNameLst>
                                          <p:attrName>ppt_x</p:attrName>
                                        </p:attrNameLst>
                                      </p:cBhvr>
                                      <p:to>
                                        <p:strVal val="(0.5)"/>
                                      </p:to>
                                    </p:set>
                                    <p:anim from="(0.5)" to="(#ppt_x)" calcmode="lin" valueType="num">
                                      <p:cBhvr>
                                        <p:cTn id="44" dur="1230" accel="100000" fill="hold">
                                          <p:stCondLst>
                                            <p:cond delay="770"/>
                                          </p:stCondLst>
                                        </p:cTn>
                                        <p:tgtEl>
                                          <p:spTgt spid="30725"/>
                                        </p:tgtEl>
                                        <p:attrNameLst>
                                          <p:attrName>ppt_x</p:attrName>
                                        </p:attrNameLst>
                                      </p:cBhvr>
                                    </p:anim>
                                    <p:set>
                                      <p:cBhvr>
                                        <p:cTn id="45" dur="770" fill="hold"/>
                                        <p:tgtEl>
                                          <p:spTgt spid="30725"/>
                                        </p:tgtEl>
                                        <p:attrNameLst>
                                          <p:attrName>ppt_y</p:attrName>
                                        </p:attrNameLst>
                                      </p:cBhvr>
                                      <p:to>
                                        <p:strVal val="(#ppt_y+0.4)"/>
                                      </p:to>
                                    </p:set>
                                    <p:anim from="(#ppt_y+0.4)" to="(#ppt_y)" calcmode="lin" valueType="num">
                                      <p:cBhvr>
                                        <p:cTn id="46" dur="1230" accel="100000" fill="hold">
                                          <p:stCondLst>
                                            <p:cond delay="770"/>
                                          </p:stCondLst>
                                        </p:cTn>
                                        <p:tgtEl>
                                          <p:spTgt spid="3072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l="2419" t="2486" r="1835" b="3399"/>
          <a:stretch>
            <a:fillRect/>
          </a:stretch>
        </p:blipFill>
        <p:spPr>
          <a:xfrm>
            <a:off x="0" y="0"/>
            <a:ext cx="9144000" cy="6862763"/>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ransition spd="slow">
    <p:circle/>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vert="horz" wrap="square" lIns="91440" tIns="45720" rIns="91440" bIns="45720" anchor="ctr" anchorCtr="0"/>
          <a:lstStyle/>
          <a:p>
            <a:pPr eaLnBrk="1" hangingPunct="1"/>
            <a:endParaRPr lang="en-US" altLang="x-none" dirty="0"/>
          </a:p>
        </p:txBody>
      </p:sp>
      <p:sp>
        <p:nvSpPr>
          <p:cNvPr id="21507" name="Rectangle 3"/>
          <p:cNvSpPr>
            <a:spLocks noGrp="1"/>
          </p:cNvSpPr>
          <p:nvPr>
            <p:ph idx="1"/>
          </p:nvPr>
        </p:nvSpPr>
        <p:spPr/>
        <p:txBody>
          <a:bodyPr vert="horz" wrap="square" lIns="91440" tIns="45720" rIns="91440" bIns="45720" anchor="t" anchorCtr="0"/>
          <a:lstStyle/>
          <a:p>
            <a:pPr eaLnBrk="1" hangingPunct="1"/>
            <a:endParaRPr lang="en-US" altLang="x-none" dirty="0"/>
          </a:p>
        </p:txBody>
      </p:sp>
      <p:pic>
        <p:nvPicPr>
          <p:cNvPr id="31748" name="Picture 4" descr="Ngam-ruong-bac-thang-o-Sa-Pa-Top-7-ruong-bac-thang-ky-vi-nhat-the-gioi-210038-3"/>
          <p:cNvPicPr>
            <a:picLocks noChangeAspect="1"/>
          </p:cNvPicPr>
          <p:nvPr/>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checkerboard(across)">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 name="Content Placeholder 101"/>
          <p:cNvPicPr>
            <a:picLocks noGrp="1"/>
          </p:cNvPicPr>
          <p:nvPr>
            <p:ph idx="1"/>
          </p:nvPr>
        </p:nvPicPr>
        <p:blipFill>
          <a:blip r:embed="rId2" cstate="print"/>
          <a:stretch>
            <a:fillRect/>
          </a:stretch>
        </p:blipFill>
        <p:spPr>
          <a:xfrm>
            <a:off x="9525" y="-55245"/>
            <a:ext cx="9197340" cy="6939280"/>
          </a:xfrm>
          <a:prstGeom prst="rect">
            <a:avLst/>
          </a:prstGeom>
          <a:noFill/>
          <a:ln w="9525">
            <a:noFill/>
          </a:ln>
        </p:spPr>
      </p:pic>
      <p:sp>
        <p:nvSpPr>
          <p:cNvPr id="5" name="Rectangle 3"/>
          <p:cNvSpPr/>
          <p:nvPr/>
        </p:nvSpPr>
        <p:spPr>
          <a:xfrm>
            <a:off x="35560" y="1232421"/>
            <a:ext cx="9144000" cy="1260475"/>
          </a:xfrm>
          <a:prstGeom prst="rect">
            <a:avLst/>
          </a:prstGeom>
          <a:solidFill>
            <a:schemeClr val="accent3"/>
          </a:solidFill>
        </p:spPr>
        <p:txBody>
          <a:bodyPr wrap="square" lIns="91440" tIns="45720" rIns="91440" bIns="45720">
            <a:spAutoFit/>
          </a:bodyPr>
          <a:lstStyle/>
          <a:p>
            <a:pPr algn="ctr"/>
            <a:r>
              <a:rPr lang="en-US" sz="4800" b="0" cap="none" spc="0" dirty="0" err="1"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Quang cảnh làng mạc ngày mùa</a:t>
            </a:r>
            <a:r>
              <a:rPr lang="en-US" sz="4800" b="0" cap="none" spc="0"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a:p>
            <a:pPr algn="r"/>
            <a:r>
              <a:rPr lang="en-US" sz="2800" b="0" cap="none" spc="0" dirty="0" smtClean="0">
                <a:ln w="0"/>
                <a:gradFill>
                  <a:gsLst>
                    <a:gs pos="0">
                      <a:srgbClr val="012D86"/>
                    </a:gs>
                    <a:gs pos="100000">
                      <a:srgbClr val="0E2557"/>
                    </a:gs>
                  </a:gsLst>
                  <a:lin scaled="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Tô Hoài</a:t>
            </a:r>
          </a:p>
        </p:txBody>
      </p:sp>
      <p:sp>
        <p:nvSpPr>
          <p:cNvPr id="6" name="Flowchart: Alternate Process 5"/>
          <p:cNvSpPr/>
          <p:nvPr/>
        </p:nvSpPr>
        <p:spPr>
          <a:xfrm>
            <a:off x="1701800" y="2387600"/>
            <a:ext cx="5648960" cy="611505"/>
          </a:xfrm>
          <a:prstGeom prst="flowChartAlternateProcess">
            <a:avLst/>
          </a:prstGeom>
          <a:solidFill>
            <a:schemeClr val="accent5"/>
          </a:solidFill>
          <a:ln>
            <a:solidFill>
              <a:schemeClr val="accent5">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4800">
                <a:solidFill>
                  <a:srgbClr val="0000CC"/>
                </a:solidFill>
                <a:latin typeface="Times New Roman" panose="02020603050405020304" pitchFamily="18" charset="0"/>
                <a:cs typeface="Times New Roman" panose="02020603050405020304" pitchFamily="18" charset="0"/>
              </a:rPr>
              <a:t>HĐ 1: Luyện đọc</a:t>
            </a:r>
          </a:p>
        </p:txBody>
      </p:sp>
      <p:sp>
        <p:nvSpPr>
          <p:cNvPr id="7" name="Flowchart: Alternate Process 6"/>
          <p:cNvSpPr/>
          <p:nvPr/>
        </p:nvSpPr>
        <p:spPr>
          <a:xfrm>
            <a:off x="1676400" y="3657600"/>
            <a:ext cx="5648960" cy="611505"/>
          </a:xfrm>
          <a:prstGeom prst="flowChartAlternateProcess">
            <a:avLst/>
          </a:prstGeom>
          <a:solidFill>
            <a:schemeClr val="accent5"/>
          </a:solidFill>
          <a:ln>
            <a:solidFill>
              <a:schemeClr val="accent5">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4800">
                <a:solidFill>
                  <a:srgbClr val="0000CC"/>
                </a:solidFill>
                <a:latin typeface="Times New Roman" panose="02020603050405020304" pitchFamily="18" charset="0"/>
                <a:cs typeface="Times New Roman" panose="02020603050405020304" pitchFamily="18" charset="0"/>
              </a:rPr>
              <a:t>HĐ 2: Tìm hiểu bài</a:t>
            </a:r>
          </a:p>
        </p:txBody>
      </p:sp>
      <p:sp>
        <p:nvSpPr>
          <p:cNvPr id="8" name="Flowchart: Alternate Process 7"/>
          <p:cNvSpPr/>
          <p:nvPr/>
        </p:nvSpPr>
        <p:spPr>
          <a:xfrm>
            <a:off x="1701800" y="4749800"/>
            <a:ext cx="7280275" cy="611505"/>
          </a:xfrm>
          <a:prstGeom prst="flowChartAlternateProcess">
            <a:avLst/>
          </a:prstGeom>
          <a:solidFill>
            <a:schemeClr val="accent5"/>
          </a:solidFill>
          <a:ln>
            <a:solidFill>
              <a:schemeClr val="accent5">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4800">
                <a:solidFill>
                  <a:srgbClr val="0000CC"/>
                </a:solidFill>
                <a:latin typeface="Times New Roman" panose="02020603050405020304" pitchFamily="18" charset="0"/>
                <a:cs typeface="Times New Roman" panose="02020603050405020304" pitchFamily="18" charset="0"/>
              </a:rPr>
              <a:t>HĐ 3: Luyện đọc diễn cảm</a:t>
            </a:r>
          </a:p>
        </p:txBody>
      </p:sp>
      <p:sp>
        <p:nvSpPr>
          <p:cNvPr id="2" name="TextBox 1"/>
          <p:cNvSpPr txBox="1"/>
          <p:nvPr/>
        </p:nvSpPr>
        <p:spPr>
          <a:xfrm>
            <a:off x="1979712" y="332656"/>
            <a:ext cx="5724644" cy="954107"/>
          </a:xfrm>
          <a:prstGeom prst="rect">
            <a:avLst/>
          </a:prstGeom>
          <a:noFill/>
        </p:spPr>
        <p:txBody>
          <a:bodyPr wrap="none" rtlCol="0">
            <a:spAutoFit/>
          </a:bodyPr>
          <a:lstStyle/>
          <a:p>
            <a:r>
              <a:rPr lang="en-US" sz="2800" dirty="0" smtClean="0"/>
              <a:t>Thứ tư, ngày 6 tháng 10 năm 2021</a:t>
            </a:r>
          </a:p>
          <a:p>
            <a:r>
              <a:rPr lang="en-US" sz="2800" dirty="0"/>
              <a:t> </a:t>
            </a:r>
            <a:r>
              <a:rPr lang="en-US" sz="2800" dirty="0" smtClean="0"/>
              <a:t>                     </a:t>
            </a:r>
            <a:r>
              <a:rPr lang="en-US" sz="2800" u="sng" dirty="0" smtClean="0"/>
              <a:t>Tập đọc</a:t>
            </a:r>
            <a:endParaRPr lang="en-US" sz="2800" u="sng"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 name="Content Placeholder 101"/>
          <p:cNvPicPr>
            <a:picLocks noGrp="1" noChangeAspect="1"/>
          </p:cNvPicPr>
          <p:nvPr>
            <p:ph idx="1"/>
          </p:nvPr>
        </p:nvPicPr>
        <p:blipFill>
          <a:blip r:embed="rId2" cstate="print"/>
          <a:stretch>
            <a:fillRect/>
          </a:stretch>
        </p:blipFill>
        <p:spPr>
          <a:xfrm>
            <a:off x="-26035" y="-27384"/>
            <a:ext cx="9152255" cy="6903720"/>
          </a:xfrm>
          <a:prstGeom prst="rect">
            <a:avLst/>
          </a:prstGeom>
          <a:noFill/>
          <a:ln w="9525">
            <a:noFill/>
          </a:ln>
        </p:spPr>
      </p:pic>
      <p:sp>
        <p:nvSpPr>
          <p:cNvPr id="5" name="Flowchart: Alternate Process 4"/>
          <p:cNvSpPr/>
          <p:nvPr/>
        </p:nvSpPr>
        <p:spPr>
          <a:xfrm>
            <a:off x="1677035" y="2093595"/>
            <a:ext cx="5648960" cy="2670175"/>
          </a:xfrm>
          <a:prstGeom prst="flowChartAlternateProcess">
            <a:avLst/>
          </a:prstGeom>
          <a:solidFill>
            <a:schemeClr val="accent1"/>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5400">
                <a:solidFill>
                  <a:srgbClr val="0000CC"/>
                </a:solidFill>
                <a:latin typeface="Times New Roman" panose="02020603050405020304" pitchFamily="18" charset="0"/>
                <a:cs typeface="Times New Roman" panose="02020603050405020304" pitchFamily="18" charset="0"/>
              </a:rPr>
              <a:t>HĐ 1: Luyện đọc</a:t>
            </a:r>
          </a:p>
        </p:txBody>
      </p:sp>
      <p:sp>
        <p:nvSpPr>
          <p:cNvPr id="6" name="Rectangle 3"/>
          <p:cNvSpPr/>
          <p:nvPr/>
        </p:nvSpPr>
        <p:spPr>
          <a:xfrm>
            <a:off x="-36512" y="1232421"/>
            <a:ext cx="9144000" cy="1260475"/>
          </a:xfrm>
          <a:prstGeom prst="rect">
            <a:avLst/>
          </a:prstGeom>
          <a:solidFill>
            <a:schemeClr val="accent3"/>
          </a:solidFill>
        </p:spPr>
        <p:txBody>
          <a:bodyPr wrap="square" lIns="91440" tIns="45720" rIns="91440" bIns="45720">
            <a:spAutoFit/>
          </a:bodyPr>
          <a:lstStyle/>
          <a:p>
            <a:pPr algn="ctr"/>
            <a:r>
              <a:rPr lang="en-US" sz="4800" b="0" cap="none" spc="0" dirty="0" err="1"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Quang cảnh làng mạc ngày mùa</a:t>
            </a:r>
            <a:r>
              <a:rPr lang="en-US" sz="4800" b="0" cap="none" spc="0"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a:p>
            <a:pPr algn="r"/>
            <a:r>
              <a:rPr lang="en-US" sz="2800" b="0" cap="none" spc="0" dirty="0" smtClean="0">
                <a:ln w="0"/>
                <a:gradFill>
                  <a:gsLst>
                    <a:gs pos="0">
                      <a:srgbClr val="012D86"/>
                    </a:gs>
                    <a:gs pos="100000">
                      <a:srgbClr val="0E2557"/>
                    </a:gs>
                  </a:gsLst>
                  <a:lin scaled="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Tô Hoài</a:t>
            </a:r>
          </a:p>
        </p:txBody>
      </p:sp>
      <p:sp>
        <p:nvSpPr>
          <p:cNvPr id="8" name="TextBox 7"/>
          <p:cNvSpPr txBox="1"/>
          <p:nvPr/>
        </p:nvSpPr>
        <p:spPr>
          <a:xfrm>
            <a:off x="1979712" y="332656"/>
            <a:ext cx="5724644" cy="954107"/>
          </a:xfrm>
          <a:prstGeom prst="rect">
            <a:avLst/>
          </a:prstGeom>
          <a:noFill/>
        </p:spPr>
        <p:txBody>
          <a:bodyPr wrap="none" rtlCol="0">
            <a:spAutoFit/>
          </a:bodyPr>
          <a:lstStyle/>
          <a:p>
            <a:r>
              <a:rPr lang="en-US" sz="2800" dirty="0" smtClean="0"/>
              <a:t>Thứ tư, ngày 6 tháng 10 năm 2021</a:t>
            </a:r>
          </a:p>
          <a:p>
            <a:r>
              <a:rPr lang="en-US" sz="2800" dirty="0"/>
              <a:t> </a:t>
            </a:r>
            <a:r>
              <a:rPr lang="en-US" sz="2800" dirty="0" smtClean="0"/>
              <a:t>                     </a:t>
            </a:r>
            <a:r>
              <a:rPr lang="en-US" sz="2800" u="sng" dirty="0" smtClean="0"/>
              <a:t>Tập đọc</a:t>
            </a:r>
            <a:endParaRPr lang="en-US" sz="2800" u="sn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 name="Content Placeholder 101"/>
          <p:cNvPicPr>
            <a:picLocks noGrp="1" noChangeAspect="1"/>
          </p:cNvPicPr>
          <p:nvPr>
            <p:ph idx="1"/>
          </p:nvPr>
        </p:nvPicPr>
        <p:blipFill>
          <a:blip r:embed="rId2" cstate="print"/>
          <a:stretch>
            <a:fillRect/>
          </a:stretch>
        </p:blipFill>
        <p:spPr>
          <a:xfrm>
            <a:off x="45720" y="635"/>
            <a:ext cx="9152255" cy="6903720"/>
          </a:xfrm>
          <a:prstGeom prst="rect">
            <a:avLst/>
          </a:prstGeom>
          <a:noFill/>
          <a:ln w="9525">
            <a:noFill/>
          </a:ln>
        </p:spPr>
      </p:pic>
      <p:sp>
        <p:nvSpPr>
          <p:cNvPr id="4" name="Text Box 3"/>
          <p:cNvSpPr txBox="1"/>
          <p:nvPr/>
        </p:nvSpPr>
        <p:spPr>
          <a:xfrm>
            <a:off x="328295" y="1548765"/>
            <a:ext cx="8368665" cy="4831080"/>
          </a:xfrm>
          <a:prstGeom prst="rect">
            <a:avLst/>
          </a:prstGeom>
          <a:noFill/>
        </p:spPr>
        <p:txBody>
          <a:bodyPr wrap="square" rtlCol="0" anchor="t">
            <a:spAutoFit/>
          </a:bodyPr>
          <a:lstStyle/>
          <a:p>
            <a:r>
              <a:rPr lang="en-US" sz="2800">
                <a:latin typeface="Times New Roman" panose="02020603050405020304" pitchFamily="18" charset="0"/>
                <a:cs typeface="Times New Roman" panose="02020603050405020304" pitchFamily="18" charset="0"/>
              </a:rPr>
              <a:t>    Mùa đông, giữa ngày mùa, làng quê toàn màu vàng - những màu vàng rất khác nhau.</a:t>
            </a:r>
          </a:p>
          <a:p>
            <a:r>
              <a:rPr lang="en-US" sz="2800">
                <a:latin typeface="Times New Roman" panose="02020603050405020304" pitchFamily="18" charset="0"/>
                <a:cs typeface="Times New Roman" panose="02020603050405020304" pitchFamily="18" charset="0"/>
              </a:rPr>
              <a:t>    Có lẽ bắt đầu từ những đêm sương sa thì bóng tối đã hơi cứng và sáng ngày ra thì trông thấy màu trời có vàng hơn thường khi. Màu lúa chín dưới đồng vàng xuộm lại. Nắng nhạt ngả màu vàng hoe. Trong vườn, lắc lư những chùm quả xoan vàng lịm không trông thấy cuống, như những chuỗi tràng hạt bồ đề treo lơ lửng. Từng chiếc lá mít vàng ối. Tàu đu đủ, chiếc lá sắn héo lại mở năm cánh vàng tươi. Buồng chuối đốm quả chín vàng. Những tàu lá chuối vàng ối xõa xuống như những đuôi áo, vạt áo. </a:t>
            </a:r>
          </a:p>
        </p:txBody>
      </p:sp>
      <p:sp>
        <p:nvSpPr>
          <p:cNvPr id="6" name="Rectangle 3"/>
          <p:cNvSpPr/>
          <p:nvPr/>
        </p:nvSpPr>
        <p:spPr>
          <a:xfrm>
            <a:off x="35560" y="548680"/>
            <a:ext cx="9108440" cy="830997"/>
          </a:xfrm>
          <a:prstGeom prst="rect">
            <a:avLst/>
          </a:prstGeom>
          <a:solidFill>
            <a:schemeClr val="accent3"/>
          </a:solidFill>
        </p:spPr>
        <p:txBody>
          <a:bodyPr wrap="square" lIns="91440" tIns="45720" rIns="91440" bIns="45720">
            <a:spAutoFit/>
          </a:bodyPr>
          <a:lstStyle/>
          <a:p>
            <a:pPr algn="ctr"/>
            <a:r>
              <a:rPr lang="en-US" sz="4800" b="0" cap="none" spc="0" dirty="0" err="1"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Quang cảnh làng mạc ngày </a:t>
            </a:r>
            <a:r>
              <a:rPr lang="en-US" sz="4800" b="0" cap="none" spc="0" err="1"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mùa</a:t>
            </a:r>
            <a:r>
              <a:rPr lang="en-US" sz="4800" b="0" cap="none" spc="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endParaRPr lang="en-US" sz="4800" b="0" cap="none" spc="0"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1979712" y="116632"/>
            <a:ext cx="5802979" cy="523220"/>
          </a:xfrm>
          <a:prstGeom prst="rect">
            <a:avLst/>
          </a:prstGeom>
          <a:noFill/>
        </p:spPr>
        <p:txBody>
          <a:bodyPr wrap="square" rtlCol="0">
            <a:spAutoFit/>
          </a:bodyPr>
          <a:lstStyle/>
          <a:p>
            <a:r>
              <a:rPr lang="en-US" sz="2800"/>
              <a:t> </a:t>
            </a:r>
            <a:r>
              <a:rPr lang="en-US" sz="2800" smtClean="0"/>
              <a:t>                    </a:t>
            </a:r>
            <a:r>
              <a:rPr lang="en-US" sz="2800" u="sng" smtClean="0"/>
              <a:t>Tập đọc</a:t>
            </a:r>
            <a:endParaRPr lang="en-US" sz="2800" u="sng"/>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 name="Content Placeholder 101"/>
          <p:cNvPicPr>
            <a:picLocks noGrp="1" noChangeAspect="1"/>
          </p:cNvPicPr>
          <p:nvPr>
            <p:ph idx="1"/>
          </p:nvPr>
        </p:nvPicPr>
        <p:blipFill>
          <a:blip r:embed="rId2" cstate="print"/>
          <a:stretch>
            <a:fillRect/>
          </a:stretch>
        </p:blipFill>
        <p:spPr>
          <a:xfrm>
            <a:off x="-26035" y="635"/>
            <a:ext cx="9152255" cy="6903720"/>
          </a:xfrm>
          <a:prstGeom prst="rect">
            <a:avLst/>
          </a:prstGeom>
          <a:noFill/>
          <a:ln w="9525">
            <a:noFill/>
          </a:ln>
        </p:spPr>
      </p:pic>
      <p:sp>
        <p:nvSpPr>
          <p:cNvPr id="5" name="Text Box 4"/>
          <p:cNvSpPr txBox="1"/>
          <p:nvPr/>
        </p:nvSpPr>
        <p:spPr>
          <a:xfrm>
            <a:off x="474980" y="302895"/>
            <a:ext cx="8232775" cy="6123940"/>
          </a:xfrm>
          <a:prstGeom prst="rect">
            <a:avLst/>
          </a:prstGeom>
          <a:noFill/>
        </p:spPr>
        <p:txBody>
          <a:bodyPr wrap="square" rtlCol="0" anchor="t">
            <a:spAutoFit/>
          </a:bodyPr>
          <a:lstStyle/>
          <a:p>
            <a:r>
              <a:rPr lang="en-US" sz="2800">
                <a:latin typeface="Times New Roman" panose="02020603050405020304" pitchFamily="18" charset="0"/>
                <a:cs typeface="Times New Roman" panose="02020603050405020304" pitchFamily="18" charset="0"/>
                <a:sym typeface="+mn-ea"/>
              </a:rPr>
              <a:t>Nắng vườn chuối đương có gió lẫn với lá vàng như những vạt áo nắng, đuôi áo nắng,  vẫy vẫy. Bụi mía vàng xọng, đốt ngầu phấn trắng. Dưới sân, rơm và thóc vàng giòn. Quanh đó con gà, con chó cũng vàng mượt. Mái nhà phủ một màu rơm vàng mới. Lác đác cây lụi có mấy chiếc lá đỏ. Qua khe giậu, ló ra mấy quả ớt đỏ chói. Tất cả đượm một màu vàng trù phú, đầm ấm lạ lùng. Không còn có cảm giác héo tàn hanh hao lúc sắp bước vào mùa đông. Hơi thở của đất trời, mặt nước thơm thơm, nhè nhẹ. Ngày không nắng, không mưa, hồ như không ai tưởng đến ngày hay đêm, mà chỉ mải miết đi gặt, kéo đá, cắt rạ, chia thóc hợp tác xã. Ai cũng vậy, cứ buông bát đũa lại đi ngay, cứ trở dậy là ra đồng ngay.</a:t>
            </a:r>
          </a:p>
          <a:p>
            <a:pPr algn="ctr"/>
            <a:r>
              <a:rPr lang="en-US" sz="2800">
                <a:latin typeface="Times New Roman" panose="02020603050405020304" pitchFamily="18" charset="0"/>
                <a:cs typeface="Times New Roman" panose="02020603050405020304" pitchFamily="18" charset="0"/>
                <a:sym typeface="+mn-ea"/>
              </a:rPr>
              <a:t>                                                       Tô Hoài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 name="Content Placeholder 101"/>
          <p:cNvPicPr>
            <a:picLocks noGrp="1" noChangeAspect="1"/>
          </p:cNvPicPr>
          <p:nvPr>
            <p:ph idx="1"/>
          </p:nvPr>
        </p:nvPicPr>
        <p:blipFill>
          <a:blip r:embed="rId2" cstate="print"/>
          <a:stretch>
            <a:fillRect/>
          </a:stretch>
        </p:blipFill>
        <p:spPr>
          <a:xfrm>
            <a:off x="-155575" y="0"/>
            <a:ext cx="9337040" cy="6903720"/>
          </a:xfrm>
          <a:prstGeom prst="rect">
            <a:avLst/>
          </a:prstGeom>
          <a:noFill/>
          <a:ln w="9525">
            <a:noFill/>
          </a:ln>
        </p:spPr>
      </p:pic>
      <p:sp>
        <p:nvSpPr>
          <p:cNvPr id="5" name="Flowchart: Alternate Process 4"/>
          <p:cNvSpPr/>
          <p:nvPr/>
        </p:nvSpPr>
        <p:spPr>
          <a:xfrm>
            <a:off x="1677035" y="286385"/>
            <a:ext cx="6009005" cy="1319530"/>
          </a:xfrm>
          <a:prstGeom prst="flowChartAlternateProcess">
            <a:avLst/>
          </a:prstGeom>
          <a:solidFill>
            <a:schemeClr val="accent1"/>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5400">
                <a:solidFill>
                  <a:srgbClr val="0000CC"/>
                </a:solidFill>
                <a:latin typeface="Times New Roman" panose="02020603050405020304" pitchFamily="18" charset="0"/>
                <a:cs typeface="Times New Roman" panose="02020603050405020304" pitchFamily="18" charset="0"/>
              </a:rPr>
              <a:t>HĐ 1: Luyện đọc</a:t>
            </a:r>
          </a:p>
        </p:txBody>
      </p:sp>
      <p:sp>
        <p:nvSpPr>
          <p:cNvPr id="58373" name="Text Box 5"/>
          <p:cNvSpPr txBox="1"/>
          <p:nvPr/>
        </p:nvSpPr>
        <p:spPr>
          <a:xfrm>
            <a:off x="86995" y="2129155"/>
            <a:ext cx="8909685" cy="3538220"/>
          </a:xfrm>
          <a:prstGeom prst="rect">
            <a:avLst/>
          </a:prstGeom>
          <a:noFill/>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GB" altLang="en-US" dirty="0">
                <a:solidFill>
                  <a:srgbClr val="0000FF"/>
                </a:solidFill>
                <a:latin typeface="Times New Roman" panose="02020603050405020304" pitchFamily="18" charset="0"/>
                <a:cs typeface="Times New Roman" panose="02020603050405020304" pitchFamily="18" charset="0"/>
              </a:rPr>
              <a:t>B</a:t>
            </a:r>
            <a:r>
              <a:rPr lang="en-GB" altLang="en-US" dirty="0">
                <a:solidFill>
                  <a:srgbClr val="0000FF"/>
                </a:solidFill>
                <a:latin typeface="Times New Roman" panose="02020603050405020304" pitchFamily="18" charset="0"/>
                <a:ea typeface="Times New Roman" panose="02020603050405020304" pitchFamily="18" charset="0"/>
              </a:rPr>
              <a:t>à</a:t>
            </a:r>
            <a:r>
              <a:rPr lang="en-GB" altLang="en-US" dirty="0">
                <a:solidFill>
                  <a:srgbClr val="0000FF"/>
                </a:solidFill>
                <a:latin typeface="Times New Roman" panose="02020603050405020304" pitchFamily="18" charset="0"/>
                <a:cs typeface="Times New Roman" panose="02020603050405020304" pitchFamily="18" charset="0"/>
              </a:rPr>
              <a:t>i văn gồm 4 đoạn:</a:t>
            </a:r>
          </a:p>
          <a:p>
            <a:pPr marL="0" lvl="0" indent="0" eaLnBrk="1" hangingPunct="1">
              <a:spcBef>
                <a:spcPct val="50000"/>
              </a:spcBef>
              <a:buNone/>
            </a:pPr>
            <a:r>
              <a:rPr lang="en-GB" altLang="en-US" i="1" dirty="0">
                <a:solidFill>
                  <a:srgbClr val="0000FF"/>
                </a:solidFill>
                <a:latin typeface="Times New Roman" panose="02020603050405020304" pitchFamily="18" charset="0"/>
                <a:cs typeface="Times New Roman" panose="02020603050405020304" pitchFamily="18" charset="0"/>
              </a:rPr>
              <a:t>+ Đoạn 1: </a:t>
            </a:r>
            <a:r>
              <a:rPr lang="en-GB" altLang="en-US" dirty="0">
                <a:solidFill>
                  <a:srgbClr val="FF0066"/>
                </a:solidFill>
                <a:latin typeface="Times New Roman" panose="02020603050405020304" pitchFamily="18" charset="0"/>
                <a:cs typeface="Times New Roman" panose="02020603050405020304" pitchFamily="18" charset="0"/>
              </a:rPr>
              <a:t>Từ đầu đến “</a:t>
            </a:r>
            <a:r>
              <a:rPr lang="en-GB" altLang="en-US" dirty="0">
                <a:solidFill>
                  <a:srgbClr val="FF0066"/>
                </a:solidFill>
                <a:latin typeface="Times New Roman" panose="02020603050405020304" pitchFamily="18" charset="0"/>
                <a:ea typeface="Times New Roman" panose="02020603050405020304" pitchFamily="18" charset="0"/>
              </a:rPr>
              <a:t>…</a:t>
            </a:r>
            <a:r>
              <a:rPr lang="en-GB" altLang="en-US" dirty="0">
                <a:solidFill>
                  <a:srgbClr val="FF0066"/>
                </a:solidFill>
                <a:latin typeface="Times New Roman" panose="02020603050405020304" pitchFamily="18" charset="0"/>
                <a:cs typeface="Times New Roman" panose="02020603050405020304" pitchFamily="18" charset="0"/>
              </a:rPr>
              <a:t>rất khác nhau”.</a:t>
            </a:r>
          </a:p>
          <a:p>
            <a:pPr marL="0" lvl="0" indent="0" eaLnBrk="1" hangingPunct="1">
              <a:spcBef>
                <a:spcPct val="50000"/>
              </a:spcBef>
              <a:buNone/>
            </a:pPr>
            <a:r>
              <a:rPr lang="en-GB" altLang="en-US" i="1" dirty="0">
                <a:solidFill>
                  <a:srgbClr val="0000FF"/>
                </a:solidFill>
                <a:latin typeface="Times New Roman" panose="02020603050405020304" pitchFamily="18" charset="0"/>
                <a:cs typeface="Times New Roman" panose="02020603050405020304" pitchFamily="18" charset="0"/>
              </a:rPr>
              <a:t>+ Đoạn 2: </a:t>
            </a:r>
            <a:r>
              <a:rPr lang="en-GB" altLang="en-US" dirty="0">
                <a:solidFill>
                  <a:srgbClr val="FF0066"/>
                </a:solidFill>
                <a:latin typeface="Times New Roman" panose="02020603050405020304" pitchFamily="18" charset="0"/>
                <a:cs typeface="Times New Roman" panose="02020603050405020304" pitchFamily="18" charset="0"/>
              </a:rPr>
              <a:t>“Có lẽ bắt đầu</a:t>
            </a:r>
            <a:r>
              <a:rPr lang="en-GB" altLang="en-US" dirty="0">
                <a:solidFill>
                  <a:srgbClr val="FF0066"/>
                </a:solidFill>
                <a:latin typeface="Times New Roman" panose="02020603050405020304" pitchFamily="18" charset="0"/>
                <a:ea typeface="Times New Roman" panose="02020603050405020304" pitchFamily="18" charset="0"/>
              </a:rPr>
              <a:t>…</a:t>
            </a:r>
            <a:r>
              <a:rPr lang="en-GB" altLang="en-US" dirty="0">
                <a:solidFill>
                  <a:srgbClr val="FF0066"/>
                </a:solidFill>
                <a:latin typeface="Times New Roman" panose="02020603050405020304" pitchFamily="18" charset="0"/>
                <a:cs typeface="Times New Roman" panose="02020603050405020304" pitchFamily="18" charset="0"/>
              </a:rPr>
              <a:t> treo lơ lửng”.</a:t>
            </a:r>
          </a:p>
          <a:p>
            <a:pPr marL="0" lvl="0" indent="0" eaLnBrk="1" hangingPunct="1">
              <a:spcBef>
                <a:spcPct val="50000"/>
              </a:spcBef>
              <a:buNone/>
            </a:pPr>
            <a:r>
              <a:rPr lang="en-GB" altLang="en-US" i="1" dirty="0">
                <a:solidFill>
                  <a:srgbClr val="0000FF"/>
                </a:solidFill>
                <a:latin typeface="Times New Roman" panose="02020603050405020304" pitchFamily="18" charset="0"/>
                <a:cs typeface="Times New Roman" panose="02020603050405020304" pitchFamily="18" charset="0"/>
              </a:rPr>
              <a:t>+ Đoạn 3: </a:t>
            </a:r>
            <a:r>
              <a:rPr lang="en-GB" altLang="en-US" dirty="0">
                <a:solidFill>
                  <a:srgbClr val="FF0066"/>
                </a:solidFill>
                <a:latin typeface="Times New Roman" panose="02020603050405020304" pitchFamily="18" charset="0"/>
                <a:cs typeface="Times New Roman" panose="02020603050405020304" pitchFamily="18" charset="0"/>
              </a:rPr>
              <a:t>“Từng chiếc lá mít</a:t>
            </a:r>
            <a:r>
              <a:rPr lang="en-GB" altLang="en-US" dirty="0">
                <a:solidFill>
                  <a:srgbClr val="FF0066"/>
                </a:solidFill>
                <a:latin typeface="Times New Roman" panose="02020603050405020304" pitchFamily="18" charset="0"/>
                <a:ea typeface="Times New Roman" panose="02020603050405020304" pitchFamily="18" charset="0"/>
              </a:rPr>
              <a:t>…</a:t>
            </a:r>
            <a:r>
              <a:rPr lang="en-GB" altLang="en-US" dirty="0">
                <a:solidFill>
                  <a:srgbClr val="FF0066"/>
                </a:solidFill>
                <a:latin typeface="Times New Roman" panose="02020603050405020304" pitchFamily="18" charset="0"/>
                <a:cs typeface="Times New Roman" panose="02020603050405020304" pitchFamily="18" charset="0"/>
              </a:rPr>
              <a:t> mấy quả ớt đỏ chói”.</a:t>
            </a:r>
          </a:p>
          <a:p>
            <a:pPr marL="0" lvl="0" indent="0" eaLnBrk="1" hangingPunct="1">
              <a:spcBef>
                <a:spcPct val="50000"/>
              </a:spcBef>
              <a:buNone/>
            </a:pPr>
            <a:r>
              <a:rPr lang="en-GB" altLang="en-US" i="1" dirty="0">
                <a:solidFill>
                  <a:srgbClr val="0000FF"/>
                </a:solidFill>
                <a:latin typeface="Times New Roman" panose="02020603050405020304" pitchFamily="18" charset="0"/>
                <a:cs typeface="Times New Roman" panose="02020603050405020304" pitchFamily="18" charset="0"/>
              </a:rPr>
              <a:t>+ Đoạn 4: </a:t>
            </a:r>
            <a:r>
              <a:rPr lang="en-GB" altLang="en-US" dirty="0">
                <a:solidFill>
                  <a:srgbClr val="FF0066"/>
                </a:solidFill>
                <a:latin typeface="Times New Roman" panose="02020603050405020304" pitchFamily="18" charset="0"/>
                <a:cs typeface="Times New Roman" panose="02020603050405020304" pitchFamily="18" charset="0"/>
              </a:rPr>
              <a:t>Còn lại.</a:t>
            </a:r>
            <a:endParaRPr lang="en-GB" altLang="en-US" dirty="0">
              <a:solidFill>
                <a:srgbClr val="FF0066"/>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8373"/>
                                        </p:tgtEl>
                                        <p:attrNameLst>
                                          <p:attrName>style.visibility</p:attrName>
                                        </p:attrNameLst>
                                      </p:cBhvr>
                                      <p:to>
                                        <p:strVal val="visible"/>
                                      </p:to>
                                    </p:set>
                                    <p:animEffect transition="in" filter="diamond(in)">
                                      <p:cBhvr>
                                        <p:cTn id="7" dur="20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 name="Content Placeholder 101"/>
          <p:cNvPicPr>
            <a:picLocks noGrp="1" noChangeAspect="1"/>
          </p:cNvPicPr>
          <p:nvPr>
            <p:ph idx="1"/>
          </p:nvPr>
        </p:nvPicPr>
        <p:blipFill>
          <a:blip r:embed="rId2" cstate="print"/>
          <a:stretch>
            <a:fillRect/>
          </a:stretch>
        </p:blipFill>
        <p:spPr>
          <a:xfrm>
            <a:off x="-26035" y="635"/>
            <a:ext cx="9152255" cy="6903720"/>
          </a:xfrm>
          <a:prstGeom prst="rect">
            <a:avLst/>
          </a:prstGeom>
          <a:noFill/>
          <a:ln w="9525">
            <a:noFill/>
          </a:ln>
        </p:spPr>
      </p:pic>
      <p:sp>
        <p:nvSpPr>
          <p:cNvPr id="4" name="Flowchart: Alternate Process 3"/>
          <p:cNvSpPr/>
          <p:nvPr/>
        </p:nvSpPr>
        <p:spPr>
          <a:xfrm>
            <a:off x="1677035" y="220345"/>
            <a:ext cx="5648960" cy="944880"/>
          </a:xfrm>
          <a:prstGeom prst="flowChartAlternateProcess">
            <a:avLst/>
          </a:prstGeom>
          <a:solidFill>
            <a:schemeClr val="accent1"/>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5400">
                <a:solidFill>
                  <a:srgbClr val="0000CC"/>
                </a:solidFill>
                <a:latin typeface="Times New Roman" panose="02020603050405020304" pitchFamily="18" charset="0"/>
                <a:cs typeface="Times New Roman" panose="02020603050405020304" pitchFamily="18" charset="0"/>
              </a:rPr>
              <a:t>HĐ 1: Luyện đọc</a:t>
            </a:r>
          </a:p>
        </p:txBody>
      </p:sp>
      <p:sp>
        <p:nvSpPr>
          <p:cNvPr id="5" name="Rounded Rectangle 4"/>
          <p:cNvSpPr/>
          <p:nvPr/>
        </p:nvSpPr>
        <p:spPr>
          <a:xfrm>
            <a:off x="563245" y="1610360"/>
            <a:ext cx="8124190" cy="2046605"/>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latin typeface="Times New Roman" panose="02020603050405020304" pitchFamily="18" charset="0"/>
                <a:cs typeface="Times New Roman" panose="02020603050405020304" pitchFamily="18" charset="0"/>
              </a:rPr>
              <a:t>Từ : </a:t>
            </a:r>
            <a:r>
              <a:rPr lang="en-US" sz="3200">
                <a:solidFill>
                  <a:schemeClr val="tx1"/>
                </a:solidFill>
                <a:latin typeface="Times New Roman" panose="02020603050405020304" pitchFamily="18" charset="0"/>
                <a:cs typeface="Times New Roman" panose="02020603050405020304" pitchFamily="18" charset="0"/>
              </a:rPr>
              <a:t>vàng xuộm, chuỗi,xõa xuống, lắc lư,</a:t>
            </a:r>
          </a:p>
          <a:p>
            <a:pPr algn="ctr"/>
            <a:r>
              <a:rPr lang="en-US" sz="3200">
                <a:solidFill>
                  <a:schemeClr val="tx1"/>
                </a:solidFill>
                <a:latin typeface="Times New Roman" panose="02020603050405020304" pitchFamily="18" charset="0"/>
                <a:cs typeface="Times New Roman" panose="02020603050405020304" pitchFamily="18" charset="0"/>
              </a:rPr>
              <a:t> treo lơ lửng, trù phú</a:t>
            </a:r>
          </a:p>
        </p:txBody>
      </p:sp>
      <p:sp>
        <p:nvSpPr>
          <p:cNvPr id="6" name="Rounded Rectangle 5"/>
          <p:cNvSpPr/>
          <p:nvPr/>
        </p:nvSpPr>
        <p:spPr>
          <a:xfrm>
            <a:off x="520700" y="3814445"/>
            <a:ext cx="8107045" cy="274701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latin typeface="Times New Roman" panose="02020603050405020304" pitchFamily="18" charset="0"/>
                <a:cs typeface="Times New Roman" panose="02020603050405020304" pitchFamily="18" charset="0"/>
              </a:rPr>
              <a:t>Câu: </a:t>
            </a:r>
            <a:r>
              <a:rPr sz="2800" dirty="0">
                <a:solidFill>
                  <a:schemeClr val="tx1"/>
                </a:solidFill>
                <a:latin typeface="Arial" panose="020B0604020202020204" pitchFamily="34" charset="0"/>
                <a:sym typeface="+mn-ea"/>
              </a:rPr>
              <a:t>Trong vườn,</a:t>
            </a:r>
            <a:r>
              <a:rPr lang="en-US" sz="2800" dirty="0">
                <a:solidFill>
                  <a:srgbClr val="0000FF"/>
                </a:solidFill>
                <a:latin typeface="Arial" panose="020B0604020202020204" pitchFamily="34" charset="0"/>
                <a:sym typeface="+mn-ea"/>
              </a:rPr>
              <a:t>/</a:t>
            </a:r>
            <a:r>
              <a:rPr sz="2800" dirty="0">
                <a:solidFill>
                  <a:schemeClr val="tx1"/>
                </a:solidFill>
                <a:latin typeface="Arial" panose="020B0604020202020204" pitchFamily="34" charset="0"/>
                <a:sym typeface="+mn-ea"/>
              </a:rPr>
              <a:t> lắc lư những chùm quả xoan </a:t>
            </a:r>
            <a:r>
              <a:rPr sz="2800" b="1" dirty="0">
                <a:solidFill>
                  <a:srgbClr val="FF0000"/>
                </a:solidFill>
                <a:latin typeface="Arial" panose="020B0604020202020204" pitchFamily="34" charset="0"/>
                <a:sym typeface="+mn-ea"/>
              </a:rPr>
              <a:t>vàng lịm</a:t>
            </a:r>
            <a:r>
              <a:rPr lang="en-US" sz="2800" b="1" dirty="0">
                <a:solidFill>
                  <a:srgbClr val="0000FF"/>
                </a:solidFill>
                <a:latin typeface="Arial" panose="020B0604020202020204" pitchFamily="34" charset="0"/>
                <a:sym typeface="+mn-ea"/>
              </a:rPr>
              <a:t>/</a:t>
            </a:r>
            <a:r>
              <a:rPr sz="2800" dirty="0">
                <a:solidFill>
                  <a:schemeClr val="tx1"/>
                </a:solidFill>
                <a:latin typeface="Arial" panose="020B0604020202020204" pitchFamily="34" charset="0"/>
                <a:sym typeface="+mn-ea"/>
              </a:rPr>
              <a:t>không trông thấy cuống</a:t>
            </a:r>
            <a:r>
              <a:rPr lang="en-US" sz="2800" dirty="0">
                <a:solidFill>
                  <a:srgbClr val="0000FF"/>
                </a:solidFill>
                <a:latin typeface="Arial" panose="020B0604020202020204" pitchFamily="34" charset="0"/>
                <a:sym typeface="+mn-ea"/>
              </a:rPr>
              <a:t>/</a:t>
            </a:r>
            <a:r>
              <a:rPr sz="2800" dirty="0">
                <a:solidFill>
                  <a:schemeClr val="tx1"/>
                </a:solidFill>
                <a:latin typeface="Arial" panose="020B0604020202020204" pitchFamily="34" charset="0"/>
                <a:sym typeface="+mn-ea"/>
              </a:rPr>
              <a:t>như những chuỗi tràng hạt bồ đề treo lơ lửng.</a:t>
            </a:r>
            <a:endParaRPr lang="en-US" sz="28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 name="Content Placeholder 101"/>
          <p:cNvPicPr>
            <a:picLocks noGrp="1" noChangeAspect="1"/>
          </p:cNvPicPr>
          <p:nvPr>
            <p:ph idx="1"/>
          </p:nvPr>
        </p:nvPicPr>
        <p:blipFill>
          <a:blip r:embed="rId2" cstate="print"/>
          <a:stretch>
            <a:fillRect/>
          </a:stretch>
        </p:blipFill>
        <p:spPr>
          <a:xfrm>
            <a:off x="-26035" y="635"/>
            <a:ext cx="9152255" cy="6903720"/>
          </a:xfrm>
          <a:prstGeom prst="rect">
            <a:avLst/>
          </a:prstGeom>
          <a:noFill/>
          <a:ln w="9525">
            <a:noFill/>
          </a:ln>
        </p:spPr>
      </p:pic>
      <p:pic>
        <p:nvPicPr>
          <p:cNvPr id="10243" name="Picture 4" descr="1449820712-doc-dao-chiec-truc-lua1.jpg"/>
          <p:cNvPicPr>
            <a:picLocks noChangeAspect="1"/>
          </p:cNvPicPr>
          <p:nvPr/>
        </p:nvPicPr>
        <p:blipFill>
          <a:blip r:embed="rId3" cstate="print"/>
          <a:stretch>
            <a:fillRect/>
          </a:stretch>
        </p:blipFill>
        <p:spPr>
          <a:xfrm>
            <a:off x="4643755" y="1551940"/>
            <a:ext cx="4290695" cy="4588510"/>
          </a:xfrm>
          <a:prstGeom prst="rect">
            <a:avLst/>
          </a:prstGeom>
          <a:noFill/>
          <a:ln w="9525">
            <a:noFill/>
          </a:ln>
        </p:spPr>
      </p:pic>
      <p:sp>
        <p:nvSpPr>
          <p:cNvPr id="7" name="Text Box 6"/>
          <p:cNvSpPr txBox="1"/>
          <p:nvPr/>
        </p:nvSpPr>
        <p:spPr>
          <a:xfrm>
            <a:off x="1737360" y="6257290"/>
            <a:ext cx="1115060" cy="460375"/>
          </a:xfrm>
          <a:prstGeom prst="rect">
            <a:avLst/>
          </a:prstGeom>
          <a:noFill/>
        </p:spPr>
        <p:txBody>
          <a:bodyPr wrap="none" rtlCol="0">
            <a:spAutoFit/>
          </a:bodyPr>
          <a:lstStyle/>
          <a:p>
            <a:r>
              <a:rPr lang="en-US" sz="2400"/>
              <a:t>Cây lụi</a:t>
            </a:r>
          </a:p>
        </p:txBody>
      </p:sp>
      <p:sp>
        <p:nvSpPr>
          <p:cNvPr id="8" name="Text Box 7"/>
          <p:cNvSpPr txBox="1"/>
          <p:nvPr/>
        </p:nvSpPr>
        <p:spPr>
          <a:xfrm>
            <a:off x="6416675" y="6210935"/>
            <a:ext cx="1871345" cy="460375"/>
          </a:xfrm>
          <a:prstGeom prst="rect">
            <a:avLst/>
          </a:prstGeom>
          <a:noFill/>
        </p:spPr>
        <p:txBody>
          <a:bodyPr wrap="square" rtlCol="0">
            <a:spAutoFit/>
          </a:bodyPr>
          <a:lstStyle/>
          <a:p>
            <a:r>
              <a:rPr lang="en-US" sz="2400"/>
              <a:t>Con lăn</a:t>
            </a:r>
          </a:p>
        </p:txBody>
      </p:sp>
      <p:sp>
        <p:nvSpPr>
          <p:cNvPr id="9" name="Cloud 8"/>
          <p:cNvSpPr/>
          <p:nvPr/>
        </p:nvSpPr>
        <p:spPr>
          <a:xfrm>
            <a:off x="2761615" y="332740"/>
            <a:ext cx="3765550" cy="1000125"/>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a:solidFill>
                  <a:srgbClr val="0000CC"/>
                </a:solidFill>
                <a:latin typeface="Times New Roman" panose="02020603050405020304" pitchFamily="18" charset="0"/>
                <a:cs typeface="Times New Roman" panose="02020603050405020304" pitchFamily="18" charset="0"/>
              </a:rPr>
              <a:t>Chú thích</a:t>
            </a:r>
          </a:p>
        </p:txBody>
      </p:sp>
      <p:pic>
        <p:nvPicPr>
          <p:cNvPr id="10" name="Picture 4" descr="1.1(5).jpg"/>
          <p:cNvPicPr>
            <a:picLocks noChangeAspect="1"/>
          </p:cNvPicPr>
          <p:nvPr/>
        </p:nvPicPr>
        <p:blipFill>
          <a:blip r:embed="rId4" cstate="print"/>
          <a:stretch>
            <a:fillRect/>
          </a:stretch>
        </p:blipFill>
        <p:spPr>
          <a:xfrm>
            <a:off x="0" y="1628775"/>
            <a:ext cx="4481830" cy="450913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0243"/>
                                        </p:tgtEl>
                                        <p:attrNameLst>
                                          <p:attrName>style.visibility</p:attrName>
                                        </p:attrNameLst>
                                      </p:cBhvr>
                                      <p:to>
                                        <p:strVal val="visible"/>
                                      </p:to>
                                    </p:set>
                                    <p:animEffect transition="in" filter="diamond(in)">
                                      <p:cBhvr>
                                        <p:cTn id="13" dur="2000"/>
                                        <p:tgtEl>
                                          <p:spTgt spid="10243"/>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1375</Words>
  <Application>Microsoft Office PowerPoint</Application>
  <PresentationFormat>On-screen Show (4:3)</PresentationFormat>
  <Paragraphs>67</Paragraphs>
  <Slides>20</Slides>
  <Notes>2</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51</cp:revision>
  <dcterms:created xsi:type="dcterms:W3CDTF">2010-08-17T05:20:00Z</dcterms:created>
  <dcterms:modified xsi:type="dcterms:W3CDTF">2021-10-06T16:05:45Z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182494F20FBF47D887F80ABF483043AF</vt:lpwstr>
  </property>
  <property fmtid="{D5CDD505-2E9C-101B-9397-08002B2CF9AE}" pid="3" name="KSOProductBuildVer">
    <vt:lpwstr>1033-11.2.0.10258</vt:lpwstr>
  </property>
</Properties>
</file>