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41" r:id="rId2"/>
    <p:sldMasterId id="2147483950" r:id="rId3"/>
  </p:sldMasterIdLst>
  <p:notesMasterIdLst>
    <p:notesMasterId r:id="rId23"/>
  </p:notesMasterIdLst>
  <p:sldIdLst>
    <p:sldId id="402" r:id="rId4"/>
    <p:sldId id="405" r:id="rId5"/>
    <p:sldId id="415" r:id="rId6"/>
    <p:sldId id="411" r:id="rId7"/>
    <p:sldId id="406" r:id="rId8"/>
    <p:sldId id="419" r:id="rId9"/>
    <p:sldId id="422" r:id="rId10"/>
    <p:sldId id="420" r:id="rId11"/>
    <p:sldId id="421" r:id="rId12"/>
    <p:sldId id="376" r:id="rId13"/>
    <p:sldId id="389" r:id="rId14"/>
    <p:sldId id="390" r:id="rId15"/>
    <p:sldId id="391" r:id="rId16"/>
    <p:sldId id="392" r:id="rId17"/>
    <p:sldId id="393" r:id="rId18"/>
    <p:sldId id="394" r:id="rId19"/>
    <p:sldId id="400" r:id="rId20"/>
    <p:sldId id="423" r:id="rId21"/>
    <p:sldId id="3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DT" initials="N" lastIdx="1" clrIdx="0">
    <p:extLst>
      <p:ext uri="{19B8F6BF-5375-455C-9EA6-DF929625EA0E}">
        <p15:presenceInfo xmlns:p15="http://schemas.microsoft.com/office/powerpoint/2012/main" userId="N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DD7F3"/>
    <a:srgbClr val="00FFFF"/>
    <a:srgbClr val="C3F1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77" d="100"/>
          <a:sy n="77" d="100"/>
        </p:scale>
        <p:origin x="912" y="4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3595B-8F9F-45B8-A8D6-66B437C11F52}"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29FAB-40EF-42E5-ABFA-6E31892777B3}" type="slidenum">
              <a:rPr lang="en-US" smtClean="0"/>
              <a:t>‹#›</a:t>
            </a:fld>
            <a:endParaRPr lang="en-US"/>
          </a:p>
        </p:txBody>
      </p:sp>
    </p:spTree>
    <p:extLst>
      <p:ext uri="{BB962C8B-B14F-4D97-AF65-F5344CB8AC3E}">
        <p14:creationId xmlns:p14="http://schemas.microsoft.com/office/powerpoint/2010/main" val="43224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Tr%C4%83ng_tr%C3%B2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dirty="0" err="1"/>
              <a:t>cắt</a:t>
            </a:r>
            <a:r>
              <a:rPr lang="en-US" baseline="0" dirty="0"/>
              <a:t> </a:t>
            </a:r>
            <a:r>
              <a:rPr lang="en-US" baseline="0" dirty="0" err="1"/>
              <a:t>dán</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có</a:t>
            </a:r>
            <a:r>
              <a:rPr lang="en-US" baseline="0" dirty="0"/>
              <a:t> </a:t>
            </a:r>
            <a:r>
              <a:rPr lang="en-US" baseline="0" dirty="0" err="1"/>
              <a:t>sẵn</a:t>
            </a:r>
            <a:r>
              <a:rPr lang="en-US" baseline="0" dirty="0"/>
              <a:t> </a:t>
            </a:r>
            <a:r>
              <a:rPr lang="en-US" baseline="0" dirty="0" err="1"/>
              <a:t>thực</a:t>
            </a:r>
            <a:r>
              <a:rPr lang="en-US" baseline="0" dirty="0"/>
              <a:t> </a:t>
            </a:r>
            <a:r>
              <a:rPr lang="en-US" baseline="0" dirty="0" err="1"/>
              <a:t>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603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dirty="0" err="1"/>
              <a:t>cắt</a:t>
            </a:r>
            <a:r>
              <a:rPr lang="en-US" baseline="0" dirty="0"/>
              <a:t> </a:t>
            </a:r>
            <a:r>
              <a:rPr lang="en-US" baseline="0" dirty="0" err="1"/>
              <a:t>dán</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có</a:t>
            </a:r>
            <a:r>
              <a:rPr lang="en-US" baseline="0" dirty="0"/>
              <a:t> </a:t>
            </a:r>
            <a:r>
              <a:rPr lang="en-US" baseline="0" dirty="0" err="1"/>
              <a:t>sẵn</a:t>
            </a:r>
            <a:r>
              <a:rPr lang="en-US" baseline="0" dirty="0"/>
              <a:t> </a:t>
            </a:r>
            <a:r>
              <a:rPr lang="en-US" baseline="0" dirty="0" err="1"/>
              <a:t>thực</a:t>
            </a:r>
            <a:r>
              <a:rPr lang="en-US" baseline="0" dirty="0"/>
              <a:t> </a:t>
            </a:r>
            <a:r>
              <a:rPr lang="en-US" baseline="0" dirty="0" err="1"/>
              <a:t>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701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dirty="0" err="1"/>
              <a:t>cắt</a:t>
            </a:r>
            <a:r>
              <a:rPr lang="en-US" baseline="0" dirty="0"/>
              <a:t> </a:t>
            </a:r>
            <a:r>
              <a:rPr lang="en-US" baseline="0" dirty="0" err="1"/>
              <a:t>dán</a:t>
            </a:r>
            <a:r>
              <a:rPr lang="en-US" baseline="0" dirty="0"/>
              <a:t> </a:t>
            </a:r>
            <a:r>
              <a:rPr lang="en-US" baseline="0" dirty="0" err="1"/>
              <a:t>hoặc</a:t>
            </a:r>
            <a:r>
              <a:rPr lang="en-US" baseline="0" dirty="0"/>
              <a:t> </a:t>
            </a:r>
            <a:r>
              <a:rPr lang="en-US" baseline="0" dirty="0" err="1"/>
              <a:t>một</a:t>
            </a:r>
            <a:r>
              <a:rPr lang="en-US" baseline="0" dirty="0"/>
              <a:t> </a:t>
            </a:r>
            <a:r>
              <a:rPr lang="en-US" baseline="0" dirty="0" err="1"/>
              <a:t>số</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có</a:t>
            </a:r>
            <a:r>
              <a:rPr lang="en-US" baseline="0" dirty="0"/>
              <a:t> </a:t>
            </a:r>
            <a:r>
              <a:rPr lang="en-US" baseline="0" dirty="0" err="1"/>
              <a:t>sẵn</a:t>
            </a:r>
            <a:r>
              <a:rPr lang="en-US" baseline="0" dirty="0"/>
              <a:t> </a:t>
            </a:r>
            <a:r>
              <a:rPr lang="en-US" baseline="0" dirty="0" err="1"/>
              <a:t>thực</a:t>
            </a:r>
            <a:r>
              <a:rPr lang="en-US" baseline="0" dirty="0"/>
              <a:t> </a:t>
            </a:r>
            <a:r>
              <a:rPr lang="en-US" baseline="0" dirty="0" err="1"/>
              <a:t>hiện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7396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90569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dirty="0"/>
              <a:t>Cũng trong dịp này người ta mua bánh trung thu, trà, rượu để cúng tổ tiên vào buổi tối khi </a:t>
            </a:r>
            <a:r>
              <a:rPr lang="vi-VN" altLang="en-US" dirty="0">
                <a:hlinkClick r:id="rId3" tooltip="Trăng tròn"/>
              </a:rPr>
              <a:t>Trăng Rằm</a:t>
            </a:r>
            <a:r>
              <a:rPr lang="vi-VN" altLang="en-US" dirty="0"/>
              <a:t> vừa mới lên cao. Đồng thời trong ngày này, mọi người thường biếu cho ông bà, cha mẹ, thầy cô, bạn bè, họ hàng và các ân nhân khác Bánh Trung Thu, hoa quả, trà và rượu. </a:t>
            </a:r>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fld id="{D02E040F-9C37-4ECC-930D-A38459A9C246}" type="slidenum">
              <a:rPr lang="en-US" altLang="en-US" sz="1200">
                <a:solidFill>
                  <a:prstClr val="black"/>
                </a:solidFill>
              </a:rPr>
              <a:pPr/>
              <a:t>13</a:t>
            </a:fld>
            <a:endParaRPr lang="en-US" altLang="en-US" sz="1200">
              <a:solidFill>
                <a:prstClr val="black"/>
              </a:solidFill>
            </a:endParaRPr>
          </a:p>
        </p:txBody>
      </p:sp>
    </p:spTree>
    <p:extLst>
      <p:ext uri="{BB962C8B-B14F-4D97-AF65-F5344CB8AC3E}">
        <p14:creationId xmlns:p14="http://schemas.microsoft.com/office/powerpoint/2010/main" val="41970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44772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36884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47149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06850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5060055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06"/>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3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4589159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777779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8" name="页脚占位符 7"/>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588055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4" name="页脚占位符 3"/>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96713240"/>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2840264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8608977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50304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9419560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8525610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2025/3/11</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7073171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1951AE8-99B4-47AB-97D6-ACBBCD6FCB01}"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46831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474E486C-58F9-4B27-BD4C-70002D66CA0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31622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917D0150-CF9E-4D15-9778-5B49F7BD0B0E}"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1467914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E3AF757C-F96E-4002-A9AA-B25A473699A5}"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3592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D7B5911E-E7FE-4DC1-AE42-908BDD84BC2D}"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73965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AA48B09C-F108-4683-9CAD-D661B5B1224F}"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9729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5098EB4C-FD82-409C-85C1-87C3A5899D7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7661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06"/>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3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558428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62442CC7-71D2-46C6-B1D1-E444BFAB8F3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31707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892D195A-6EF7-4003-BC8D-851662D947AF}"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4902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5CD99CC1-A6DB-4CD2-BBBE-17BF0103C65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19497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pPr>
              <a:defRPr/>
            </a:pPr>
            <a:endParaRPr lang="en-GB">
              <a:solidFill>
                <a:srgbClr val="000000"/>
              </a:solidFill>
            </a:endParaRPr>
          </a:p>
        </p:txBody>
      </p:sp>
      <p:sp>
        <p:nvSpPr>
          <p:cNvPr id="5" name="Footer Placeholder 4"/>
          <p:cNvSpPr>
            <a:spLocks noGrp="1"/>
          </p:cNvSpPr>
          <p:nvPr>
            <p:ph type="ftr" sz="quarter" idx="11"/>
          </p:nvPr>
        </p:nvSpPr>
        <p:spPr>
          <a:xfrm>
            <a:off x="3776135" y="6422854"/>
            <a:ext cx="4279669" cy="365125"/>
          </a:xfrm>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a:xfrm>
            <a:off x="8073048" y="6422854"/>
            <a:ext cx="879759" cy="365125"/>
          </a:xfrm>
        </p:spPr>
        <p:txBody>
          <a:bodyPr/>
          <a:lstStyle/>
          <a:p>
            <a:pPr>
              <a:defRPr/>
            </a:pPr>
            <a:fld id="{F49D174E-9AA1-43C1-B0FD-BD8B3B5A9C61}"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14748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65121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8" name="页脚占位符 7"/>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6235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4" name="页脚占位符 3"/>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400266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68769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652641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2025/3/11</a:t>
            </a:fld>
            <a:endParaRPr lang="zh-CN" altLang="en-US"/>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29155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BAFCB0C-406B-386F-6FF9-08EA9C636F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72977" y="171450"/>
            <a:ext cx="1238251" cy="123825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2E435072-97D4-8A14-A015-61FC536FB0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55081" y="8449177"/>
            <a:ext cx="1238251" cy="1238250"/>
          </a:xfrm>
          <a:prstGeom prst="rect">
            <a:avLst/>
          </a:prstGeom>
        </p:spPr>
      </p:pic>
    </p:spTree>
    <p:extLst>
      <p:ext uri="{BB962C8B-B14F-4D97-AF65-F5344CB8AC3E}">
        <p14:creationId xmlns:p14="http://schemas.microsoft.com/office/powerpoint/2010/main" val="1795915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BAFCB0C-406B-386F-6FF9-08EA9C636F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72977" y="171450"/>
            <a:ext cx="1238251" cy="123825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2E435072-97D4-8A14-A015-61FC536FB0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55081" y="8449177"/>
            <a:ext cx="1238251" cy="1238250"/>
          </a:xfrm>
          <a:prstGeom prst="rect">
            <a:avLst/>
          </a:prstGeom>
        </p:spPr>
      </p:pic>
    </p:spTree>
    <p:extLst>
      <p:ext uri="{BB962C8B-B14F-4D97-AF65-F5344CB8AC3E}">
        <p14:creationId xmlns:p14="http://schemas.microsoft.com/office/powerpoint/2010/main" val="213291236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3/11/2025</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29738335"/>
      </p:ext>
    </p:extLst>
  </p:cSld>
  <p:clrMap bg1="dk1" tx1="lt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13.wmf"/><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2.mp3"/><Relationship Id="rId7" Type="http://schemas.openxmlformats.org/officeDocument/2006/relationships/image" Target="../media/image15.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slideLayout" Target="../slideLayouts/slideLayout12.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9929" y="1694329"/>
            <a:ext cx="10838330" cy="2780690"/>
          </a:xfrm>
        </p:spPr>
        <p:txBody>
          <a:bodyPr>
            <a:normAutofit fontScale="92500" lnSpcReduction="20000"/>
          </a:bodyPr>
          <a:lstStyle/>
          <a:p>
            <a:r>
              <a:rPr lang="en-GB" sz="3600" b="1" dirty="0">
                <a:solidFill>
                  <a:srgbClr val="7030A0"/>
                </a:solidFill>
                <a:latin typeface="Times New Roman" panose="02020603050405020304" pitchFamily="18" charset="0"/>
                <a:cs typeface="Times New Roman" panose="02020603050405020304" pitchFamily="18" charset="0"/>
              </a:rPr>
              <a:t>CHÀO MỪNG</a:t>
            </a:r>
          </a:p>
          <a:p>
            <a:r>
              <a:rPr lang="en-GB" sz="3600" b="1" dirty="0">
                <a:solidFill>
                  <a:srgbClr val="7030A0"/>
                </a:solidFill>
                <a:latin typeface="Times New Roman" panose="02020603050405020304" pitchFamily="18" charset="0"/>
                <a:cs typeface="Times New Roman" panose="02020603050405020304" pitchFamily="18" charset="0"/>
              </a:rPr>
              <a:t>QUÝ THẦY, CÔ VỀ DỰ GIỜ LỚP 5Đ</a:t>
            </a:r>
          </a:p>
          <a:p>
            <a:r>
              <a:rPr lang="en-GB" dirty="0">
                <a:solidFill>
                  <a:srgbClr val="7030A0"/>
                </a:solidFill>
                <a:latin typeface="Times New Roman" panose="02020603050405020304" pitchFamily="18" charset="0"/>
                <a:cs typeface="Times New Roman" panose="02020603050405020304" pitchFamily="18" charset="0"/>
              </a:rPr>
              <a:t>MÔN: </a:t>
            </a:r>
            <a:r>
              <a:rPr lang="en-GB" b="1" dirty="0">
                <a:solidFill>
                  <a:srgbClr val="7030A0"/>
                </a:solidFill>
                <a:latin typeface="Times New Roman" panose="02020603050405020304" pitchFamily="18" charset="0"/>
                <a:cs typeface="Times New Roman" panose="02020603050405020304" pitchFamily="18" charset="0"/>
              </a:rPr>
              <a:t>TOÁN</a:t>
            </a:r>
          </a:p>
          <a:p>
            <a:r>
              <a:rPr lang="en-US" sz="3200" b="1" dirty="0">
                <a:solidFill>
                  <a:srgbClr val="00B0F0"/>
                </a:solidFill>
                <a:latin typeface="Times New Roman" panose="02020603050405020304" pitchFamily="18" charset="0"/>
                <a:cs typeface="Times New Roman" panose="02020603050405020304" pitchFamily="18" charset="0"/>
              </a:rPr>
              <a:t>Dạy học stem</a:t>
            </a:r>
          </a:p>
          <a:p>
            <a:r>
              <a:rPr lang="en-GB" sz="3200" b="1" dirty="0">
                <a:solidFill>
                  <a:srgbClr val="00B0F0"/>
                </a:solidFill>
                <a:latin typeface="Times New Roman" panose="02020603050405020304" pitchFamily="18" charset="0"/>
                <a:cs typeface="Times New Roman" panose="02020603050405020304" pitchFamily="18" charset="0"/>
              </a:rPr>
              <a:t>Thực hành và trải nghiệm đo, vẽ, </a:t>
            </a:r>
          </a:p>
          <a:p>
            <a:r>
              <a:rPr lang="en-GB" sz="3200" b="1" dirty="0">
                <a:solidFill>
                  <a:srgbClr val="00B0F0"/>
                </a:solidFill>
                <a:latin typeface="Times New Roman" panose="02020603050405020304" pitchFamily="18" charset="0"/>
                <a:cs typeface="Times New Roman" panose="02020603050405020304" pitchFamily="18" charset="0"/>
              </a:rPr>
              <a:t>lắp ghép, tạo hình (Tiết 1)</a:t>
            </a:r>
          </a:p>
        </p:txBody>
      </p:sp>
      <p:sp>
        <p:nvSpPr>
          <p:cNvPr id="5" name="Title 1"/>
          <p:cNvSpPr txBox="1">
            <a:spLocks/>
          </p:cNvSpPr>
          <p:nvPr/>
        </p:nvSpPr>
        <p:spPr>
          <a:xfrm>
            <a:off x="3957918" y="5954339"/>
            <a:ext cx="4482352" cy="5271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b="1" dirty="0">
                <a:solidFill>
                  <a:srgbClr val="70AD47">
                    <a:lumMod val="50000"/>
                  </a:srgbClr>
                </a:solidFill>
                <a:latin typeface="Times New Roman" panose="02020603050405020304" pitchFamily="18" charset="0"/>
                <a:cs typeface="Times New Roman" panose="02020603050405020304" pitchFamily="18" charset="0"/>
              </a:rPr>
              <a:t>Năm học 2024-2025</a:t>
            </a:r>
          </a:p>
        </p:txBody>
      </p:sp>
      <p:sp>
        <p:nvSpPr>
          <p:cNvPr id="7" name="Title 6">
            <a:extLst>
              <a:ext uri="{FF2B5EF4-FFF2-40B4-BE49-F238E27FC236}">
                <a16:creationId xmlns:a16="http://schemas.microsoft.com/office/drawing/2014/main" id="{E5FD5E41-23B5-DECA-FB25-E75CE10BADD2}"/>
              </a:ext>
            </a:extLst>
          </p:cNvPr>
          <p:cNvSpPr>
            <a:spLocks noGrp="1"/>
          </p:cNvSpPr>
          <p:nvPr>
            <p:ph type="ctrTitle"/>
          </p:nvPr>
        </p:nvSpPr>
        <p:spPr>
          <a:xfrm>
            <a:off x="1722782" y="376518"/>
            <a:ext cx="9144000" cy="2387600"/>
          </a:xfrm>
        </p:spPr>
        <p:txBody>
          <a:bodyPr/>
          <a:lstStyle/>
          <a:p>
            <a:endParaRPr lang="en-US" dirty="0"/>
          </a:p>
        </p:txBody>
      </p:sp>
    </p:spTree>
    <p:extLst>
      <p:ext uri="{BB962C8B-B14F-4D97-AF65-F5344CB8AC3E}">
        <p14:creationId xmlns:p14="http://schemas.microsoft.com/office/powerpoint/2010/main" val="10312899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45"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9" y="5054668"/>
            <a:ext cx="2218267"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45" y="3956676"/>
            <a:ext cx="3033713" cy="2901324"/>
          </a:xfrm>
          <a:prstGeom prst="rect">
            <a:avLst/>
          </a:prstGeom>
        </p:spPr>
      </p:pic>
      <p:sp>
        <p:nvSpPr>
          <p:cNvPr id="5" name="Rectangle 4"/>
          <p:cNvSpPr/>
          <p:nvPr/>
        </p:nvSpPr>
        <p:spPr>
          <a:xfrm>
            <a:off x="3505245" y="2634734"/>
            <a:ext cx="5181600" cy="707886"/>
          </a:xfrm>
          <a:prstGeom prst="rect">
            <a:avLst/>
          </a:prstGeom>
        </p:spPr>
        <p:txBody>
          <a:bodyPr wrap="square">
            <a:spAutoFit/>
          </a:bodyPr>
          <a:lstStyle/>
          <a:p>
            <a:r>
              <a:rPr lang="en-US" sz="4000" b="1" dirty="0">
                <a:ln w="13462">
                  <a:solidFill>
                    <a:schemeClr val="tx1">
                      <a:lumMod val="85000"/>
                      <a:lumOff val="15000"/>
                    </a:schemeClr>
                  </a:solidFill>
                  <a:prstDash val="solid"/>
                </a:ln>
                <a:solidFill>
                  <a:srgbClr val="FF0000"/>
                </a:solidFill>
                <a:effectLst>
                  <a:glow rad="63500">
                    <a:schemeClr val="accent1">
                      <a:satMod val="175000"/>
                      <a:alpha val="40000"/>
                    </a:schemeClr>
                  </a:glow>
                  <a:outerShdw dist="38100" dir="2700000" algn="bl" rotWithShape="0">
                    <a:schemeClr val="accent5"/>
                  </a:outerShdw>
                </a:effectLst>
                <a:latin typeface="Times New Roman" panose="02020603050405020304" pitchFamily="18" charset="0"/>
                <a:cs typeface="Times New Roman" panose="02020603050405020304" pitchFamily="18" charset="0"/>
              </a:rPr>
              <a:t>Vận dụng, trải nghiệm</a:t>
            </a:r>
            <a:endParaRPr lang="en-GB" sz="4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4299274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0218" y="1371600"/>
            <a:ext cx="11499273" cy="2667000"/>
          </a:xfrm>
        </p:spPr>
        <p:txBody>
          <a:bodyPr/>
          <a:lstStyle/>
          <a:p>
            <a:pPr eaLnBrk="1" hangingPunct="1">
              <a:defRPr/>
            </a:pPr>
            <a:r>
              <a:rPr lang="en-GB" sz="6000" dirty="0">
                <a:solidFill>
                  <a:schemeClr val="bg1"/>
                </a:solidFill>
                <a:effectLst>
                  <a:outerShdw blurRad="38100" dist="38100" dir="2700000" algn="tl">
                    <a:srgbClr val="808080"/>
                  </a:outerShdw>
                </a:effectLst>
                <a:latin typeface="Ravie" pitchFamily="82" charset="0"/>
              </a:rPr>
              <a:t>Ai </a:t>
            </a:r>
            <a:r>
              <a:rPr lang="en-GB" sz="6000" dirty="0" err="1">
                <a:solidFill>
                  <a:schemeClr val="bg1"/>
                </a:solidFill>
                <a:effectLst>
                  <a:outerShdw blurRad="38100" dist="38100" dir="2700000" algn="tl">
                    <a:srgbClr val="808080"/>
                  </a:outerShdw>
                </a:effectLst>
                <a:latin typeface="Ravie" pitchFamily="82" charset="0"/>
              </a:rPr>
              <a:t>là</a:t>
            </a:r>
            <a:r>
              <a:rPr lang="en-GB" sz="6000" dirty="0">
                <a:solidFill>
                  <a:schemeClr val="bg1"/>
                </a:solidFill>
                <a:effectLst>
                  <a:outerShdw blurRad="38100" dist="38100" dir="2700000" algn="tl">
                    <a:srgbClr val="808080"/>
                  </a:outerShdw>
                </a:effectLst>
                <a:latin typeface="Ravie" pitchFamily="82" charset="0"/>
              </a:rPr>
              <a:t> </a:t>
            </a:r>
            <a:r>
              <a:rPr lang="en-GB" sz="6000" dirty="0" err="1">
                <a:solidFill>
                  <a:schemeClr val="bg1"/>
                </a:solidFill>
                <a:effectLst>
                  <a:outerShdw blurRad="38100" dist="38100" dir="2700000" algn="tl">
                    <a:srgbClr val="808080"/>
                  </a:outerShdw>
                </a:effectLst>
                <a:latin typeface="Ravie" pitchFamily="82" charset="0"/>
              </a:rPr>
              <a:t>triệu</a:t>
            </a:r>
            <a:r>
              <a:rPr lang="en-GB" sz="6000" dirty="0">
                <a:solidFill>
                  <a:schemeClr val="bg1"/>
                </a:solidFill>
                <a:effectLst>
                  <a:outerShdw blurRad="38100" dist="38100" dir="2700000" algn="tl">
                    <a:srgbClr val="808080"/>
                  </a:outerShdw>
                </a:effectLst>
                <a:latin typeface="Ravie" pitchFamily="82" charset="0"/>
              </a:rPr>
              <a:t> </a:t>
            </a:r>
            <a:r>
              <a:rPr lang="en-GB" sz="6000" dirty="0" err="1">
                <a:solidFill>
                  <a:schemeClr val="bg1"/>
                </a:solidFill>
                <a:effectLst>
                  <a:outerShdw blurRad="38100" dist="38100" dir="2700000" algn="tl">
                    <a:srgbClr val="808080"/>
                  </a:outerShdw>
                </a:effectLst>
                <a:latin typeface="Ravie" pitchFamily="82" charset="0"/>
              </a:rPr>
              <a:t>phú</a:t>
            </a:r>
            <a:r>
              <a:rPr lang="en-GB" sz="6000" dirty="0">
                <a:solidFill>
                  <a:schemeClr val="bg1"/>
                </a:solidFill>
                <a:effectLst>
                  <a:outerShdw blurRad="38100" dist="38100" dir="2700000" algn="tl">
                    <a:srgbClr val="808080"/>
                  </a:outerShdw>
                </a:effectLst>
                <a:latin typeface="Ravie" pitchFamily="82" charset="0"/>
              </a:rPr>
              <a:t> ?</a:t>
            </a:r>
            <a:br>
              <a:rPr lang="en-GB" sz="6000" dirty="0">
                <a:solidFill>
                  <a:schemeClr val="bg1"/>
                </a:solidFill>
                <a:latin typeface="Old English Text MT" pitchFamily="66" charset="0"/>
              </a:rPr>
            </a:br>
            <a:br>
              <a:rPr lang="en-GB" sz="5400" dirty="0">
                <a:solidFill>
                  <a:schemeClr val="bg1"/>
                </a:solidFill>
                <a:latin typeface="Lucida Console" pitchFamily="49" charset="0"/>
              </a:rPr>
            </a:br>
            <a:endParaRPr lang="en-US" sz="5400" dirty="0">
              <a:solidFill>
                <a:schemeClr val="bg1"/>
              </a:solidFill>
              <a:latin typeface="Lucida Console" pitchFamily="49" charset="0"/>
            </a:endParaRPr>
          </a:p>
        </p:txBody>
      </p:sp>
      <p:pic>
        <p:nvPicPr>
          <p:cNvPr id="3075" name="Picture 16" descr="ag00317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6733" y="4114800"/>
            <a:ext cx="229446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7" descr="ag00315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3429000"/>
            <a:ext cx="233891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BALLOON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846" y="2819400"/>
            <a:ext cx="1784351"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BALLOON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1584" y="2971800"/>
            <a:ext cx="250401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3"/>
          <p:cNvSpPr>
            <a:spLocks noChangeArrowheads="1"/>
          </p:cNvSpPr>
          <p:nvPr/>
        </p:nvSpPr>
        <p:spPr bwMode="auto">
          <a:xfrm>
            <a:off x="9448800" y="228600"/>
            <a:ext cx="1930400" cy="1219200"/>
          </a:xfrm>
          <a:prstGeom prst="star16">
            <a:avLst>
              <a:gd name="adj" fmla="val 10917"/>
            </a:avLst>
          </a:prstGeom>
          <a:solidFill>
            <a:srgbClr val="CC99FF"/>
          </a:solidFill>
          <a:ln w="28575" algn="ctr">
            <a:solidFill>
              <a:srgbClr val="FFFF00"/>
            </a:solidFill>
            <a:miter lim="800000"/>
            <a:headEnd/>
            <a:tailEnd/>
          </a:ln>
        </p:spPr>
        <p:txBody>
          <a:bodyPr wrap="none" anchor="ctr"/>
          <a:lstStyle/>
          <a:p>
            <a:pPr fontAlgn="base">
              <a:spcBef>
                <a:spcPct val="0"/>
              </a:spcBef>
              <a:spcAft>
                <a:spcPct val="0"/>
              </a:spcAft>
            </a:pPr>
            <a:endParaRPr lang="en-US" altLang="en-US" sz="2400">
              <a:solidFill>
                <a:srgbClr val="000000"/>
              </a:solidFill>
              <a:cs typeface="Arial" charset="0"/>
            </a:endParaRPr>
          </a:p>
        </p:txBody>
      </p:sp>
      <p:sp>
        <p:nvSpPr>
          <p:cNvPr id="8" name="AutoShape 12"/>
          <p:cNvSpPr>
            <a:spLocks noChangeArrowheads="1"/>
          </p:cNvSpPr>
          <p:nvPr/>
        </p:nvSpPr>
        <p:spPr bwMode="auto">
          <a:xfrm>
            <a:off x="508000" y="2438400"/>
            <a:ext cx="1219200" cy="838200"/>
          </a:xfrm>
          <a:prstGeom prst="star32">
            <a:avLst>
              <a:gd name="adj" fmla="val 6421"/>
            </a:avLst>
          </a:prstGeom>
          <a:solidFill>
            <a:srgbClr val="33CC33"/>
          </a:solidFill>
          <a:ln w="28575" algn="ctr">
            <a:solidFill>
              <a:srgbClr val="FF6600"/>
            </a:solidFill>
            <a:miter lim="800000"/>
            <a:headEnd/>
            <a:tailEnd/>
          </a:ln>
        </p:spPr>
        <p:txBody>
          <a:bodyPr wrap="none" anchor="ctr"/>
          <a:lstStyle/>
          <a:p>
            <a:pPr fontAlgn="base">
              <a:spcBef>
                <a:spcPct val="0"/>
              </a:spcBef>
              <a:spcAft>
                <a:spcPct val="0"/>
              </a:spcAft>
            </a:pPr>
            <a:endParaRPr lang="en-US" altLang="en-US" sz="2400">
              <a:solidFill>
                <a:srgbClr val="000000"/>
              </a:solidFill>
              <a:cs typeface="Arial" charset="0"/>
            </a:endParaRPr>
          </a:p>
        </p:txBody>
      </p:sp>
    </p:spTree>
    <p:extLst>
      <p:ext uri="{BB962C8B-B14F-4D97-AF65-F5344CB8AC3E}">
        <p14:creationId xmlns:p14="http://schemas.microsoft.com/office/powerpoint/2010/main" val="2802733019"/>
      </p:ext>
    </p:extLst>
  </p:cSld>
  <p:clrMapOvr>
    <a:masterClrMapping/>
  </p:clrMapOvr>
  <p:transition>
    <p:fade thruBlk="1"/>
    <p:sndAc>
      <p:stSnd>
        <p:snd r:embed="rId2" name="st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par>
                                <p:cTn id="9" presetID="5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85" decel="100000"/>
                                        <p:tgtEl>
                                          <p:spTgt spid="7"/>
                                        </p:tgtEl>
                                      </p:cBhvr>
                                    </p:animEffect>
                                    <p:animScale>
                                      <p:cBhvr>
                                        <p:cTn id="12" dur="385" decel="100000"/>
                                        <p:tgtEl>
                                          <p:spTgt spid="7"/>
                                        </p:tgtEl>
                                      </p:cBhvr>
                                      <p:from x="10000" y="10000"/>
                                      <p:to x="200000" y="450000"/>
                                    </p:animScale>
                                    <p:animScale>
                                      <p:cBhvr>
                                        <p:cTn id="13" dur="615" accel="100000" fill="hold">
                                          <p:stCondLst>
                                            <p:cond delay="385"/>
                                          </p:stCondLst>
                                        </p:cTn>
                                        <p:tgtEl>
                                          <p:spTgt spid="7"/>
                                        </p:tgtEl>
                                      </p:cBhvr>
                                      <p:from x="200000" y="450000"/>
                                      <p:to x="100000" y="100000"/>
                                    </p:animScale>
                                    <p:set>
                                      <p:cBhvr>
                                        <p:cTn id="14" dur="385" fill="hold"/>
                                        <p:tgtEl>
                                          <p:spTgt spid="7"/>
                                        </p:tgtEl>
                                        <p:attrNameLst>
                                          <p:attrName>ppt_x</p:attrName>
                                        </p:attrNameLst>
                                      </p:cBhvr>
                                      <p:to>
                                        <p:strVal val="(0.5)"/>
                                      </p:to>
                                    </p:set>
                                    <p:anim from="(0.5)" to="(#ppt_x)" calcmode="lin" valueType="num">
                                      <p:cBhvr>
                                        <p:cTn id="15" dur="615" accel="100000" fill="hold">
                                          <p:stCondLst>
                                            <p:cond delay="385"/>
                                          </p:stCondLst>
                                        </p:cTn>
                                        <p:tgtEl>
                                          <p:spTgt spid="7"/>
                                        </p:tgtEl>
                                        <p:attrNameLst>
                                          <p:attrName>ppt_x</p:attrName>
                                        </p:attrNameLst>
                                      </p:cBhvr>
                                    </p:anim>
                                    <p:set>
                                      <p:cBhvr>
                                        <p:cTn id="16" dur="385" fill="hold"/>
                                        <p:tgtEl>
                                          <p:spTgt spid="7"/>
                                        </p:tgtEl>
                                        <p:attrNameLst>
                                          <p:attrName>ppt_y</p:attrName>
                                        </p:attrNameLst>
                                      </p:cBhvr>
                                      <p:to>
                                        <p:strVal val="(#ppt_y+0.4)"/>
                                      </p:to>
                                    </p:set>
                                    <p:anim from="(#ppt_y+0.4)" to="(#ppt_y)" calcmode="lin" valueType="num">
                                      <p:cBhvr>
                                        <p:cTn id="17" dur="615" accel="100000" fill="hold">
                                          <p:stCondLst>
                                            <p:cond delay="385"/>
                                          </p:stCondLst>
                                        </p:cTn>
                                        <p:tgtEl>
                                          <p:spTgt spid="7"/>
                                        </p:tgtEl>
                                        <p:attrNameLst>
                                          <p:attrName>ppt_y</p:attrName>
                                        </p:attrNameLst>
                                      </p:cBhvr>
                                    </p:anim>
                                  </p:childTnLst>
                                </p:cTn>
                              </p:par>
                              <p:par>
                                <p:cTn id="18" presetID="19" presetClass="entr" presetSubtype="10" repeatCount="indefinite"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fmla="#ppt_w*sin(2.5*pi*$)">
                                          <p:val>
                                            <p:fltVal val="0"/>
                                          </p:val>
                                        </p:tav>
                                        <p:tav tm="100000">
                                          <p:val>
                                            <p:fltVal val="1"/>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childTnLst>
                                </p:cTn>
                              </p:par>
                              <p:par>
                                <p:cTn id="22" presetID="22" presetClass="emph" presetSubtype="0" repeatCount="indefinite" fill="hold" grpId="2" nodeType="withEffect">
                                  <p:stCondLst>
                                    <p:cond delay="0"/>
                                  </p:stCondLst>
                                  <p:childTnLst>
                                    <p:animClr clrSpc="hsl" dir="cw">
                                      <p:cBhvr override="childStyle">
                                        <p:cTn id="23" dur="1000" fill="hold"/>
                                        <p:tgtEl>
                                          <p:spTgt spid="7"/>
                                        </p:tgtEl>
                                        <p:attrNameLst>
                                          <p:attrName>style.color</p:attrName>
                                        </p:attrNameLst>
                                      </p:cBhvr>
                                      <p:by>
                                        <p:hsl h="-7200000" s="0" l="0"/>
                                      </p:by>
                                    </p:animClr>
                                    <p:animClr clrSpc="hsl" dir="cw">
                                      <p:cBhvr>
                                        <p:cTn id="24" dur="1000" fill="hold"/>
                                        <p:tgtEl>
                                          <p:spTgt spid="7"/>
                                        </p:tgtEl>
                                        <p:attrNameLst>
                                          <p:attrName>fillcolor</p:attrName>
                                        </p:attrNameLst>
                                      </p:cBhvr>
                                      <p:by>
                                        <p:hsl h="-7200000" s="0" l="0"/>
                                      </p:by>
                                    </p:animClr>
                                    <p:animClr clrSpc="hsl" dir="cw">
                                      <p:cBhvr>
                                        <p:cTn id="25" dur="1000" fill="hold"/>
                                        <p:tgtEl>
                                          <p:spTgt spid="7"/>
                                        </p:tgtEl>
                                        <p:attrNameLst>
                                          <p:attrName>stroke.color</p:attrName>
                                        </p:attrNameLst>
                                      </p:cBhvr>
                                      <p:by>
                                        <p:hsl h="-7200000" s="0" l="0"/>
                                      </p:by>
                                    </p:animClr>
                                    <p:set>
                                      <p:cBhvr>
                                        <p:cTn id="26" dur="1000" fill="hold"/>
                                        <p:tgtEl>
                                          <p:spTgt spid="7"/>
                                        </p:tgtEl>
                                        <p:attrNameLst>
                                          <p:attrName>fill.type</p:attrName>
                                        </p:attrNameLst>
                                      </p:cBhvr>
                                      <p:to>
                                        <p:strVal val="solid"/>
                                      </p:to>
                                    </p:set>
                                  </p:childTnLst>
                                </p:cTn>
                              </p:par>
                              <p:par>
                                <p:cTn id="27" presetID="5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385" decel="100000"/>
                                        <p:tgtEl>
                                          <p:spTgt spid="8"/>
                                        </p:tgtEl>
                                      </p:cBhvr>
                                    </p:animEffect>
                                    <p:animScale>
                                      <p:cBhvr>
                                        <p:cTn id="30" dur="385" decel="100000"/>
                                        <p:tgtEl>
                                          <p:spTgt spid="8"/>
                                        </p:tgtEl>
                                      </p:cBhvr>
                                      <p:from x="10000" y="10000"/>
                                      <p:to x="200000" y="450000"/>
                                    </p:animScale>
                                    <p:animScale>
                                      <p:cBhvr>
                                        <p:cTn id="31" dur="615" accel="100000" fill="hold">
                                          <p:stCondLst>
                                            <p:cond delay="385"/>
                                          </p:stCondLst>
                                        </p:cTn>
                                        <p:tgtEl>
                                          <p:spTgt spid="8"/>
                                        </p:tgtEl>
                                      </p:cBhvr>
                                      <p:from x="200000" y="450000"/>
                                      <p:to x="100000" y="100000"/>
                                    </p:animScale>
                                    <p:set>
                                      <p:cBhvr>
                                        <p:cTn id="32" dur="385" fill="hold"/>
                                        <p:tgtEl>
                                          <p:spTgt spid="8"/>
                                        </p:tgtEl>
                                        <p:attrNameLst>
                                          <p:attrName>ppt_x</p:attrName>
                                        </p:attrNameLst>
                                      </p:cBhvr>
                                      <p:to>
                                        <p:strVal val="(0.5)"/>
                                      </p:to>
                                    </p:set>
                                    <p:anim from="(0.5)" to="(#ppt_x)" calcmode="lin" valueType="num">
                                      <p:cBhvr>
                                        <p:cTn id="33" dur="615" accel="100000" fill="hold">
                                          <p:stCondLst>
                                            <p:cond delay="385"/>
                                          </p:stCondLst>
                                        </p:cTn>
                                        <p:tgtEl>
                                          <p:spTgt spid="8"/>
                                        </p:tgtEl>
                                        <p:attrNameLst>
                                          <p:attrName>ppt_x</p:attrName>
                                        </p:attrNameLst>
                                      </p:cBhvr>
                                    </p:anim>
                                    <p:set>
                                      <p:cBhvr>
                                        <p:cTn id="34" dur="385" fill="hold"/>
                                        <p:tgtEl>
                                          <p:spTgt spid="8"/>
                                        </p:tgtEl>
                                        <p:attrNameLst>
                                          <p:attrName>ppt_y</p:attrName>
                                        </p:attrNameLst>
                                      </p:cBhvr>
                                      <p:to>
                                        <p:strVal val="(#ppt_y+0.4)"/>
                                      </p:to>
                                    </p:set>
                                    <p:anim from="(#ppt_y+0.4)" to="(#ppt_y)" calcmode="lin" valueType="num">
                                      <p:cBhvr>
                                        <p:cTn id="35" dur="615" accel="100000" fill="hold">
                                          <p:stCondLst>
                                            <p:cond delay="385"/>
                                          </p:stCondLst>
                                        </p:cTn>
                                        <p:tgtEl>
                                          <p:spTgt spid="8"/>
                                        </p:tgtEl>
                                        <p:attrNameLst>
                                          <p:attrName>ppt_y</p:attrName>
                                        </p:attrNameLst>
                                      </p:cBhvr>
                                    </p:anim>
                                  </p:childTnLst>
                                </p:cTn>
                              </p:par>
                              <p:par>
                                <p:cTn id="36" presetID="8" presetClass="emph" presetSubtype="0" repeatCount="indefinite" fill="hold" grpId="1" nodeType="withEffect">
                                  <p:stCondLst>
                                    <p:cond delay="0"/>
                                  </p:stCondLst>
                                  <p:childTnLst>
                                    <p:animRot by="21600000">
                                      <p:cBhvr>
                                        <p:cTn id="37" dur="1000" fill="hold"/>
                                        <p:tgtEl>
                                          <p:spTgt spid="8"/>
                                        </p:tgtEl>
                                        <p:attrNameLst>
                                          <p:attrName>r</p:attrName>
                                        </p:attrNameLst>
                                      </p:cBhvr>
                                    </p:animRot>
                                  </p:childTnLst>
                                </p:cTn>
                              </p:par>
                              <p:par>
                                <p:cTn id="38" presetID="8" presetClass="emph" presetSubtype="0" fill="hold" grpId="2" nodeType="withEffect">
                                  <p:stCondLst>
                                    <p:cond delay="0"/>
                                  </p:stCondLst>
                                  <p:childTnLst>
                                    <p:animRot by="21600000">
                                      <p:cBhvr>
                                        <p:cTn id="39" dur="1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7" grpId="0" animBg="1"/>
      <p:bldP spid="7" grpId="1" animBg="1"/>
      <p:bldP spid="7" grpId="2" animBg="1"/>
      <p:bldP spid="8" grpId="0" animBg="1"/>
      <p:bldP spid="8" grpId="1" animBg="1"/>
      <p:bldP spid="8"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2840182" y="2507673"/>
            <a:ext cx="6026727" cy="1856510"/>
          </a:xfrm>
          <a:prstGeom prst="hexagon">
            <a:avLst>
              <a:gd name="adj" fmla="val 7130"/>
              <a:gd name="vf" fmla="val 115470"/>
            </a:avLst>
          </a:prstGeom>
          <a:solidFill>
            <a:srgbClr val="00FFFF"/>
          </a:solidFill>
          <a:ln w="57150">
            <a:solidFill>
              <a:srgbClr val="0066FF"/>
            </a:solidFill>
            <a:miter lim="800000"/>
            <a:headEnd/>
            <a:tailEnd/>
          </a:ln>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4099" name="Rectangle 3"/>
          <p:cNvSpPr>
            <a:spLocks noGrp="1" noChangeArrowheads="1"/>
          </p:cNvSpPr>
          <p:nvPr>
            <p:ph type="ctrTitle"/>
          </p:nvPr>
        </p:nvSpPr>
        <p:spPr>
          <a:xfrm>
            <a:off x="914400" y="2819400"/>
            <a:ext cx="10363200" cy="1143000"/>
          </a:xfrm>
        </p:spPr>
        <p:txBody>
          <a:bodyPr>
            <a:normAutofit fontScale="90000"/>
          </a:bodyPr>
          <a:lstStyle/>
          <a:p>
            <a:pPr eaLnBrk="1" hangingPunct="1"/>
            <a:r>
              <a:rPr lang="en-US" altLang="en-US" sz="8000" dirty="0" err="1">
                <a:ln w="0"/>
                <a:effectLst>
                  <a:outerShdw blurRad="38100" dist="19050" dir="2700000" algn="tl" rotWithShape="0">
                    <a:schemeClr val="dk1">
                      <a:alpha val="40000"/>
                    </a:schemeClr>
                  </a:outerShdw>
                </a:effectLst>
                <a:latin typeface="Arial" charset="0"/>
              </a:rPr>
              <a:t>Câu</a:t>
            </a:r>
            <a:r>
              <a:rPr lang="en-US" altLang="en-US" sz="8000" dirty="0">
                <a:ln w="0"/>
                <a:effectLst>
                  <a:outerShdw blurRad="38100" dist="19050" dir="2700000" algn="tl" rotWithShape="0">
                    <a:schemeClr val="dk1">
                      <a:alpha val="40000"/>
                    </a:schemeClr>
                  </a:outerShdw>
                </a:effectLst>
                <a:latin typeface="Arial" charset="0"/>
              </a:rPr>
              <a:t> </a:t>
            </a:r>
            <a:r>
              <a:rPr lang="en-US" altLang="en-US" sz="8000" dirty="0" err="1">
                <a:ln w="0"/>
                <a:effectLst>
                  <a:outerShdw blurRad="38100" dist="19050" dir="2700000" algn="tl" rotWithShape="0">
                    <a:schemeClr val="dk1">
                      <a:alpha val="40000"/>
                    </a:schemeClr>
                  </a:outerShdw>
                </a:effectLst>
                <a:latin typeface="Arial" charset="0"/>
              </a:rPr>
              <a:t>hỏi</a:t>
            </a:r>
            <a:r>
              <a:rPr lang="en-US" altLang="en-US" sz="8000" dirty="0">
                <a:ln w="0"/>
                <a:effectLst>
                  <a:outerShdw blurRad="38100" dist="19050" dir="2700000" algn="tl" rotWithShape="0">
                    <a:schemeClr val="dk1">
                      <a:alpha val="40000"/>
                    </a:schemeClr>
                  </a:outerShdw>
                </a:effectLst>
                <a:latin typeface="Arial" charset="0"/>
              </a:rPr>
              <a:t> 1</a:t>
            </a:r>
          </a:p>
        </p:txBody>
      </p:sp>
      <p:sp>
        <p:nvSpPr>
          <p:cNvPr id="4100" name="Line 4"/>
          <p:cNvSpPr>
            <a:spLocks noChangeShapeType="1"/>
          </p:cNvSpPr>
          <p:nvPr/>
        </p:nvSpPr>
        <p:spPr bwMode="auto">
          <a:xfrm flipH="1">
            <a:off x="2027382" y="35052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4101" name="Line 5"/>
          <p:cNvSpPr>
            <a:spLocks noChangeShapeType="1"/>
          </p:cNvSpPr>
          <p:nvPr/>
        </p:nvSpPr>
        <p:spPr bwMode="auto">
          <a:xfrm flipH="1">
            <a:off x="8866909" y="3477491"/>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Tree>
    <p:extLst>
      <p:ext uri="{BB962C8B-B14F-4D97-AF65-F5344CB8AC3E}">
        <p14:creationId xmlns:p14="http://schemas.microsoft.com/office/powerpoint/2010/main" val="4252568970"/>
      </p:ext>
    </p:extLst>
  </p:cSld>
  <p:clrMapOvr>
    <a:masterClrMapping/>
  </p:clrMapOvr>
  <p:transition>
    <p:zoom/>
    <p:sndAc>
      <p:stSnd>
        <p:snd r:embed="rId2" name="drumroll.wav"/>
      </p:stSnd>
    </p:sndAc>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711200" y="2743200"/>
            <a:ext cx="10871200" cy="838200"/>
          </a:xfrm>
          <a:prstGeom prst="hexagon">
            <a:avLst>
              <a:gd name="adj" fmla="val 30893"/>
              <a:gd name="vf" fmla="val 115470"/>
            </a:avLst>
          </a:prstGeom>
          <a:solidFill>
            <a:schemeClr val="accent6">
              <a:lumMod val="40000"/>
              <a:lumOff val="60000"/>
            </a:schemeClr>
          </a:solidFill>
          <a:ln w="57150">
            <a:solidFill>
              <a:srgbClr val="0066FF"/>
            </a:solidFill>
            <a:miter lim="800000"/>
            <a:headEnd/>
            <a:tailEnd/>
          </a:ln>
        </p:spPr>
        <p:txBody>
          <a:bodyPr wrap="none" anchor="ctr"/>
          <a:lstStyle/>
          <a:p>
            <a:pPr fontAlgn="base">
              <a:spcBef>
                <a:spcPct val="0"/>
              </a:spcBef>
              <a:spcAft>
                <a:spcPct val="0"/>
              </a:spcAft>
            </a:pPr>
            <a:r>
              <a:rPr lang="en-US" altLang="en-US" sz="36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A. Hình bình hành</a:t>
            </a:r>
            <a:endParaRPr lang="vi-VN" altLang="en-US" sz="36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endParaRPr>
          </a:p>
        </p:txBody>
      </p:sp>
      <p:sp>
        <p:nvSpPr>
          <p:cNvPr id="5124" name="AutoShape 4"/>
          <p:cNvSpPr>
            <a:spLocks noChangeArrowheads="1"/>
          </p:cNvSpPr>
          <p:nvPr/>
        </p:nvSpPr>
        <p:spPr bwMode="auto">
          <a:xfrm>
            <a:off x="711200" y="4724400"/>
            <a:ext cx="10871200" cy="838200"/>
          </a:xfrm>
          <a:prstGeom prst="hexagon">
            <a:avLst>
              <a:gd name="adj" fmla="val 30893"/>
              <a:gd name="vf" fmla="val 115470"/>
            </a:avLst>
          </a:prstGeom>
          <a:solidFill>
            <a:schemeClr val="accent6">
              <a:lumMod val="40000"/>
              <a:lumOff val="60000"/>
            </a:schemeClr>
          </a:solidFill>
          <a:ln w="57150">
            <a:solidFill>
              <a:srgbClr val="0066FF"/>
            </a:solidFill>
            <a:miter lim="800000"/>
            <a:headEnd/>
            <a:tailEnd/>
          </a:ln>
        </p:spPr>
        <p:txBody>
          <a:bodyPr wrap="none" anchor="ctr"/>
          <a:lstStyle/>
          <a:p>
            <a:pPr fontAlgn="base">
              <a:spcBef>
                <a:spcPct val="0"/>
              </a:spcBef>
              <a:spcAft>
                <a:spcPct val="0"/>
              </a:spcAft>
            </a:pPr>
            <a:r>
              <a:rPr lang="en-US" altLang="en-US" sz="44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C. </a:t>
            </a:r>
            <a:r>
              <a:rPr lang="en-US" altLang="en-US" sz="36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Hình thoi</a:t>
            </a:r>
            <a:endParaRPr lang="vi-VN" altLang="en-US" sz="44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endParaRPr>
          </a:p>
        </p:txBody>
      </p:sp>
      <p:sp>
        <p:nvSpPr>
          <p:cNvPr id="5125" name="AutoShape 5"/>
          <p:cNvSpPr>
            <a:spLocks noChangeArrowheads="1"/>
          </p:cNvSpPr>
          <p:nvPr/>
        </p:nvSpPr>
        <p:spPr bwMode="auto">
          <a:xfrm>
            <a:off x="857251" y="269875"/>
            <a:ext cx="10668000" cy="2362200"/>
          </a:xfrm>
          <a:prstGeom prst="hexagon">
            <a:avLst>
              <a:gd name="adj" fmla="val 8280"/>
              <a:gd name="vf" fmla="val 115470"/>
            </a:avLst>
          </a:prstGeom>
          <a:solidFill>
            <a:schemeClr val="accent6">
              <a:lumMod val="40000"/>
              <a:lumOff val="60000"/>
            </a:schemeClr>
          </a:solidFill>
          <a:ln w="57150">
            <a:solidFill>
              <a:srgbClr val="0066FF"/>
            </a:solidFill>
            <a:miter lim="800000"/>
            <a:headEnd/>
            <a:tailEnd/>
          </a:ln>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5126" name="AutoShape 6"/>
          <p:cNvSpPr>
            <a:spLocks noChangeArrowheads="1"/>
          </p:cNvSpPr>
          <p:nvPr/>
        </p:nvSpPr>
        <p:spPr bwMode="auto">
          <a:xfrm>
            <a:off x="711200" y="5715000"/>
            <a:ext cx="10871200" cy="838200"/>
          </a:xfrm>
          <a:prstGeom prst="hexagon">
            <a:avLst>
              <a:gd name="adj" fmla="val 30893"/>
              <a:gd name="vf" fmla="val 115470"/>
            </a:avLst>
          </a:prstGeom>
          <a:solidFill>
            <a:schemeClr val="accent6">
              <a:lumMod val="40000"/>
              <a:lumOff val="60000"/>
            </a:schemeClr>
          </a:solidFill>
          <a:ln w="57150">
            <a:solidFill>
              <a:srgbClr val="0066FF"/>
            </a:solidFill>
            <a:miter lim="800000"/>
            <a:headEnd/>
            <a:tailEnd/>
          </a:ln>
        </p:spPr>
        <p:txBody>
          <a:bodyPr wrap="none" anchor="ctr"/>
          <a:lstStyle/>
          <a:p>
            <a:pPr fontAlgn="base">
              <a:spcBef>
                <a:spcPct val="0"/>
              </a:spcBef>
              <a:spcAft>
                <a:spcPct val="0"/>
              </a:spcAft>
            </a:pPr>
            <a:r>
              <a:rPr lang="en-US" altLang="en-US" sz="44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D. </a:t>
            </a:r>
            <a:r>
              <a:rPr lang="en-US" altLang="en-US" sz="36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Hình tam giác</a:t>
            </a:r>
            <a:endParaRPr lang="vi-VN" altLang="en-US" sz="44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endParaRPr>
          </a:p>
        </p:txBody>
      </p:sp>
      <p:sp>
        <p:nvSpPr>
          <p:cNvPr id="5127" name="Line 9"/>
          <p:cNvSpPr>
            <a:spLocks noChangeShapeType="1"/>
          </p:cNvSpPr>
          <p:nvPr/>
        </p:nvSpPr>
        <p:spPr bwMode="auto">
          <a:xfrm flipH="1">
            <a:off x="0" y="6172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28" name="Line 10"/>
          <p:cNvSpPr>
            <a:spLocks noChangeShapeType="1"/>
          </p:cNvSpPr>
          <p:nvPr/>
        </p:nvSpPr>
        <p:spPr bwMode="auto">
          <a:xfrm flipH="1">
            <a:off x="0" y="51816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29" name="Line 11"/>
          <p:cNvSpPr>
            <a:spLocks noChangeShapeType="1"/>
          </p:cNvSpPr>
          <p:nvPr/>
        </p:nvSpPr>
        <p:spPr bwMode="auto">
          <a:xfrm flipH="1">
            <a:off x="0" y="41910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0" name="Line 12"/>
          <p:cNvSpPr>
            <a:spLocks noChangeShapeType="1"/>
          </p:cNvSpPr>
          <p:nvPr/>
        </p:nvSpPr>
        <p:spPr bwMode="auto">
          <a:xfrm flipH="1">
            <a:off x="0" y="32004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1" name="Line 13"/>
          <p:cNvSpPr>
            <a:spLocks noChangeShapeType="1"/>
          </p:cNvSpPr>
          <p:nvPr/>
        </p:nvSpPr>
        <p:spPr bwMode="auto">
          <a:xfrm flipH="1">
            <a:off x="11582400" y="61722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2" name="Line 14"/>
          <p:cNvSpPr>
            <a:spLocks noChangeShapeType="1"/>
          </p:cNvSpPr>
          <p:nvPr/>
        </p:nvSpPr>
        <p:spPr bwMode="auto">
          <a:xfrm flipH="1">
            <a:off x="11582400" y="51816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3" name="Line 15"/>
          <p:cNvSpPr>
            <a:spLocks noChangeShapeType="1"/>
          </p:cNvSpPr>
          <p:nvPr/>
        </p:nvSpPr>
        <p:spPr bwMode="auto">
          <a:xfrm flipH="1">
            <a:off x="11582400" y="41910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4" name="Line 16"/>
          <p:cNvSpPr>
            <a:spLocks noChangeShapeType="1"/>
          </p:cNvSpPr>
          <p:nvPr/>
        </p:nvSpPr>
        <p:spPr bwMode="auto">
          <a:xfrm flipH="1">
            <a:off x="11582400" y="32004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5" name="Line 17"/>
          <p:cNvSpPr>
            <a:spLocks noChangeShapeType="1"/>
          </p:cNvSpPr>
          <p:nvPr/>
        </p:nvSpPr>
        <p:spPr bwMode="auto">
          <a:xfrm flipH="1">
            <a:off x="11480800" y="14478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6" name="Line 18"/>
          <p:cNvSpPr>
            <a:spLocks noChangeShapeType="1"/>
          </p:cNvSpPr>
          <p:nvPr/>
        </p:nvSpPr>
        <p:spPr bwMode="auto">
          <a:xfrm flipH="1">
            <a:off x="0" y="14478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5137" name="AutoShape 19">
            <a:hlinkClick r:id="" action="ppaction://noaction" highlightClick="1"/>
          </p:cNvPr>
          <p:cNvSpPr>
            <a:spLocks noChangeArrowheads="1"/>
          </p:cNvSpPr>
          <p:nvPr/>
        </p:nvSpPr>
        <p:spPr bwMode="auto">
          <a:xfrm>
            <a:off x="11582400" y="0"/>
            <a:ext cx="6096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5138" name="AutoShape 20">
            <a:hlinkClick r:id="" action="ppaction://noaction" highlightClick="1"/>
          </p:cNvPr>
          <p:cNvSpPr>
            <a:spLocks noChangeArrowheads="1"/>
          </p:cNvSpPr>
          <p:nvPr/>
        </p:nvSpPr>
        <p:spPr bwMode="auto">
          <a:xfrm>
            <a:off x="11582400" y="6324600"/>
            <a:ext cx="609600" cy="533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5139" name="Rectangle 7"/>
          <p:cNvSpPr txBox="1">
            <a:spLocks noChangeArrowheads="1"/>
          </p:cNvSpPr>
          <p:nvPr/>
        </p:nvSpPr>
        <p:spPr bwMode="auto">
          <a:xfrm>
            <a:off x="812800" y="381000"/>
            <a:ext cx="1066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base">
              <a:spcBef>
                <a:spcPct val="0"/>
              </a:spcBef>
              <a:spcAft>
                <a:spcPct val="0"/>
              </a:spcAft>
            </a:pPr>
            <a:r>
              <a:rPr lang="en-US" altLang="en-US" sz="4800" dirty="0">
                <a:ln w="0"/>
                <a:effectLst>
                  <a:outerShdw blurRad="38100" dist="19050" dir="2700000" algn="tl" rotWithShape="0">
                    <a:schemeClr val="dk1">
                      <a:alpha val="40000"/>
                    </a:schemeClr>
                  </a:outerShdw>
                </a:effectLst>
              </a:rPr>
              <a:t>Hình mà có 2 đáy là hình gì?</a:t>
            </a:r>
          </a:p>
        </p:txBody>
      </p:sp>
      <p:sp>
        <p:nvSpPr>
          <p:cNvPr id="20" name="AutoShape 4"/>
          <p:cNvSpPr>
            <a:spLocks noChangeArrowheads="1"/>
          </p:cNvSpPr>
          <p:nvPr/>
        </p:nvSpPr>
        <p:spPr bwMode="auto">
          <a:xfrm>
            <a:off x="755651" y="3771900"/>
            <a:ext cx="10871200" cy="838200"/>
          </a:xfrm>
          <a:prstGeom prst="hexagon">
            <a:avLst>
              <a:gd name="adj" fmla="val 30893"/>
              <a:gd name="vf" fmla="val 115470"/>
            </a:avLst>
          </a:prstGeom>
          <a:solidFill>
            <a:schemeClr val="accent6">
              <a:lumMod val="40000"/>
              <a:lumOff val="60000"/>
            </a:schemeClr>
          </a:solidFill>
          <a:ln w="57150">
            <a:solidFill>
              <a:srgbClr val="0066FF"/>
            </a:solidFill>
            <a:miter lim="800000"/>
            <a:headEnd/>
            <a:tailEnd/>
          </a:ln>
        </p:spPr>
        <p:txBody>
          <a:bodyPr wrap="none" anchor="ctr"/>
          <a:lstStyle/>
          <a:p>
            <a:pPr fontAlgn="base">
              <a:spcBef>
                <a:spcPct val="0"/>
              </a:spcBef>
              <a:spcAft>
                <a:spcPct val="0"/>
              </a:spcAft>
            </a:pPr>
            <a:r>
              <a:rPr lang="en-US" altLang="en-US" sz="3600" b="1" dirty="0">
                <a:ln w="9525">
                  <a:solidFill>
                    <a:schemeClr val="bg1"/>
                  </a:solidFill>
                  <a:prstDash val="solid"/>
                </a:ln>
                <a:effectLst>
                  <a:outerShdw blurRad="12700" dist="38100" dir="2700000" algn="tl" rotWithShape="0">
                    <a:schemeClr val="bg1">
                      <a:lumMod val="50000"/>
                    </a:schemeClr>
                  </a:outerShdw>
                </a:effectLst>
                <a:latin typeface="Arial" pitchFamily="34" charset="0"/>
                <a:cs typeface="Arial" pitchFamily="34" charset="0"/>
              </a:rPr>
              <a:t>B. Hình thang</a:t>
            </a:r>
            <a:endParaRPr lang="vi-VN" altLang="en-US" sz="3600" b="1" dirty="0">
              <a:ln w="9525">
                <a:solidFill>
                  <a:schemeClr val="bg1"/>
                </a:solidFill>
                <a:prstDash val="solid"/>
              </a:ln>
              <a:effectLst>
                <a:outerShdw blurRad="12700" dist="38100" dir="2700000" algn="tl" rotWithShape="0">
                  <a:schemeClr val="bg1">
                    <a:lumMod val="50000"/>
                  </a:schemeClr>
                </a:outerShdw>
              </a:effectLst>
              <a:latin typeface="Arial" pitchFamily="34" charset="0"/>
              <a:cs typeface="Arial" pitchFamily="34" charset="0"/>
            </a:endParaRPr>
          </a:p>
        </p:txBody>
      </p:sp>
    </p:spTree>
    <p:extLst>
      <p:ext uri="{BB962C8B-B14F-4D97-AF65-F5344CB8AC3E}">
        <p14:creationId xmlns:p14="http://schemas.microsoft.com/office/powerpoint/2010/main" val="1131248877"/>
      </p:ext>
    </p:extLst>
  </p:cSld>
  <p:clrMapOvr>
    <a:masterClrMapping/>
  </p:clrMapOvr>
  <p:transition>
    <p:zoom/>
    <p:sndAc>
      <p:stSnd>
        <p:snd r:embed="rId3" name="09. Who Correct.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type="lt">
                                    <p:tmPct val="0"/>
                                  </p:iterate>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ox(in)">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box(in)">
                                      <p:cBhvr>
                                        <p:cTn id="22" dur="500"/>
                                        <p:tgtEl>
                                          <p:spTgt spid="5126"/>
                                        </p:tgtEl>
                                      </p:cBhvr>
                                    </p:animEffec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0"/>
                                        </p:tgtEl>
                                        <p:attrNameLst>
                                          <p:attrName>ppt_x</p:attrName>
                                          <p:attrName>ppt_y</p:attrName>
                                        </p:attrNameLst>
                                      </p:cBhvr>
                                    </p:animMotion>
                                    <p:animRot by="1500000">
                                      <p:cBhvr>
                                        <p:cTn id="27" dur="125" fill="hold">
                                          <p:stCondLst>
                                            <p:cond delay="0"/>
                                          </p:stCondLst>
                                        </p:cTn>
                                        <p:tgtEl>
                                          <p:spTgt spid="20"/>
                                        </p:tgtEl>
                                        <p:attrNameLst>
                                          <p:attrName>r</p:attrName>
                                        </p:attrNameLst>
                                      </p:cBhvr>
                                    </p:animRot>
                                    <p:animRot by="-1500000">
                                      <p:cBhvr>
                                        <p:cTn id="28" dur="125" fill="hold">
                                          <p:stCondLst>
                                            <p:cond delay="125"/>
                                          </p:stCondLst>
                                        </p:cTn>
                                        <p:tgtEl>
                                          <p:spTgt spid="20"/>
                                        </p:tgtEl>
                                        <p:attrNameLst>
                                          <p:attrName>r</p:attrName>
                                        </p:attrNameLst>
                                      </p:cBhvr>
                                    </p:animRot>
                                    <p:animRot by="-1500000">
                                      <p:cBhvr>
                                        <p:cTn id="29" dur="125" fill="hold">
                                          <p:stCondLst>
                                            <p:cond delay="250"/>
                                          </p:stCondLst>
                                        </p:cTn>
                                        <p:tgtEl>
                                          <p:spTgt spid="20"/>
                                        </p:tgtEl>
                                        <p:attrNameLst>
                                          <p:attrName>r</p:attrName>
                                        </p:attrNameLst>
                                      </p:cBhvr>
                                    </p:animRot>
                                    <p:animRot by="1500000">
                                      <p:cBhvr>
                                        <p:cTn id="30" dur="125" fill="hold">
                                          <p:stCondLst>
                                            <p:cond delay="375"/>
                                          </p:stCondLst>
                                        </p:cTn>
                                        <p:tgtEl>
                                          <p:spTgt spid="2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par>
                                <p:cTn id="31" presetID="3" presetClass="exit" presetSubtype="10" fill="hold" grpId="1" nodeType="withEffect">
                                  <p:stCondLst>
                                    <p:cond delay="0"/>
                                  </p:stCondLst>
                                  <p:childTnLst>
                                    <p:animEffect transition="out" filter="blinds(horizontal)">
                                      <p:cBhvr>
                                        <p:cTn id="32" dur="500"/>
                                        <p:tgtEl>
                                          <p:spTgt spid="5122"/>
                                        </p:tgtEl>
                                      </p:cBhvr>
                                    </p:animEffect>
                                    <p:set>
                                      <p:cBhvr>
                                        <p:cTn id="33" dur="1" fill="hold">
                                          <p:stCondLst>
                                            <p:cond delay="499"/>
                                          </p:stCondLst>
                                        </p:cTn>
                                        <p:tgtEl>
                                          <p:spTgt spid="5122"/>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5124"/>
                                        </p:tgtEl>
                                      </p:cBhvr>
                                    </p:animEffect>
                                    <p:set>
                                      <p:cBhvr>
                                        <p:cTn id="36" dur="1" fill="hold">
                                          <p:stCondLst>
                                            <p:cond delay="499"/>
                                          </p:stCondLst>
                                        </p:cTn>
                                        <p:tgtEl>
                                          <p:spTgt spid="5124"/>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5126"/>
                                        </p:tgtEl>
                                      </p:cBhvr>
                                    </p:animEffect>
                                    <p:set>
                                      <p:cBhvr>
                                        <p:cTn id="3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2" grpId="1" animBg="1"/>
      <p:bldP spid="5124" grpId="0" animBg="1"/>
      <p:bldP spid="5124" grpId="1" animBg="1"/>
      <p:bldP spid="5126" grpId="0" animBg="1"/>
      <p:bldP spid="5126"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3297382" y="2521527"/>
            <a:ext cx="5638800" cy="1939638"/>
          </a:xfrm>
          <a:prstGeom prst="hexagon">
            <a:avLst>
              <a:gd name="adj" fmla="val 7130"/>
              <a:gd name="vf" fmla="val 115470"/>
            </a:avLst>
          </a:prstGeom>
          <a:solidFill>
            <a:schemeClr val="accent6"/>
          </a:solidFill>
          <a:ln w="57150">
            <a:solidFill>
              <a:srgbClr val="0066FF"/>
            </a:solidFill>
            <a:miter lim="800000"/>
            <a:headEnd/>
            <a:tailEnd/>
          </a:ln>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6147" name="Rectangle 3"/>
          <p:cNvSpPr>
            <a:spLocks noGrp="1" noChangeArrowheads="1"/>
          </p:cNvSpPr>
          <p:nvPr>
            <p:ph type="ctrTitle"/>
          </p:nvPr>
        </p:nvSpPr>
        <p:spPr>
          <a:xfrm>
            <a:off x="914400" y="2819400"/>
            <a:ext cx="10363200" cy="1143000"/>
          </a:xfrm>
        </p:spPr>
        <p:txBody>
          <a:bodyPr>
            <a:normAutofit fontScale="90000"/>
          </a:bodyPr>
          <a:lstStyle/>
          <a:p>
            <a:pPr eaLnBrk="1" hangingPunct="1"/>
            <a:r>
              <a:rPr lang="en-US" altLang="en-US" sz="8000" dirty="0">
                <a:solidFill>
                  <a:schemeClr val="tx1">
                    <a:lumMod val="85000"/>
                    <a:lumOff val="15000"/>
                  </a:schemeClr>
                </a:solidFill>
                <a:latin typeface="Arial" charset="0"/>
              </a:rPr>
              <a:t>Câu hỏi 2</a:t>
            </a:r>
          </a:p>
        </p:txBody>
      </p:sp>
      <p:sp>
        <p:nvSpPr>
          <p:cNvPr id="6148" name="Line 4"/>
          <p:cNvSpPr>
            <a:spLocks noChangeShapeType="1"/>
          </p:cNvSpPr>
          <p:nvPr/>
        </p:nvSpPr>
        <p:spPr bwMode="auto">
          <a:xfrm flipH="1">
            <a:off x="2484582" y="3616037"/>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6149" name="Line 5"/>
          <p:cNvSpPr>
            <a:spLocks noChangeShapeType="1"/>
          </p:cNvSpPr>
          <p:nvPr/>
        </p:nvSpPr>
        <p:spPr bwMode="auto">
          <a:xfrm flipH="1">
            <a:off x="8936182" y="3616037"/>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Tree>
    <p:extLst>
      <p:ext uri="{BB962C8B-B14F-4D97-AF65-F5344CB8AC3E}">
        <p14:creationId xmlns:p14="http://schemas.microsoft.com/office/powerpoint/2010/main" val="962267502"/>
      </p:ext>
    </p:extLst>
  </p:cSld>
  <p:clrMapOvr>
    <a:masterClrMapping/>
  </p:clrMapOvr>
  <p:transition>
    <p:zoom/>
    <p:sndAc>
      <p:stSnd>
        <p:snd r:embed="rId2" name="drumroll.wav"/>
      </p:stSnd>
    </p:sndAc>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711200" y="27432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a:solidFill>
                  <a:schemeClr val="bg1"/>
                </a:solidFill>
                <a:cs typeface="Arial" charset="0"/>
              </a:rPr>
              <a:t>A. </a:t>
            </a:r>
            <a:r>
              <a:rPr lang="en-US" altLang="en-US" sz="2800" dirty="0">
                <a:solidFill>
                  <a:schemeClr val="bg1"/>
                </a:solidFill>
                <a:cs typeface="Arial" charset="0"/>
              </a:rPr>
              <a:t>Ta lấy đáy nhân với chiều cao rồi chia cho 2.</a:t>
            </a:r>
            <a:endParaRPr lang="vi-VN" altLang="en-US" sz="2800" dirty="0">
              <a:solidFill>
                <a:schemeClr val="bg1"/>
              </a:solidFill>
              <a:cs typeface="Arial" charset="0"/>
            </a:endParaRPr>
          </a:p>
        </p:txBody>
      </p:sp>
      <p:sp>
        <p:nvSpPr>
          <p:cNvPr id="8195" name="AutoShape 3"/>
          <p:cNvSpPr>
            <a:spLocks noChangeArrowheads="1"/>
          </p:cNvSpPr>
          <p:nvPr/>
        </p:nvSpPr>
        <p:spPr bwMode="auto">
          <a:xfrm>
            <a:off x="711200" y="37338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a:solidFill>
                  <a:schemeClr val="bg1"/>
                </a:solidFill>
                <a:cs typeface="Arial" charset="0"/>
              </a:rPr>
              <a:t>B. </a:t>
            </a:r>
            <a:r>
              <a:rPr lang="en-US" altLang="en-US" sz="2800" dirty="0">
                <a:solidFill>
                  <a:schemeClr val="bg1"/>
                </a:solidFill>
                <a:cs typeface="Arial" charset="0"/>
              </a:rPr>
              <a:t>Ta lấy chiều cao nhân với đáy rồi chia cho 2.</a:t>
            </a:r>
            <a:endParaRPr lang="vi-VN" altLang="en-US" sz="2800" dirty="0">
              <a:solidFill>
                <a:schemeClr val="bg1"/>
              </a:solidFill>
              <a:cs typeface="Arial" charset="0"/>
            </a:endParaRPr>
          </a:p>
        </p:txBody>
      </p:sp>
      <p:sp>
        <p:nvSpPr>
          <p:cNvPr id="8196" name="AutoShape 4"/>
          <p:cNvSpPr>
            <a:spLocks noChangeArrowheads="1"/>
          </p:cNvSpPr>
          <p:nvPr/>
        </p:nvSpPr>
        <p:spPr bwMode="auto">
          <a:xfrm>
            <a:off x="711200" y="47244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a:solidFill>
                  <a:schemeClr val="bg1"/>
                </a:solidFill>
                <a:cs typeface="Arial" charset="0"/>
              </a:rPr>
              <a:t>C. </a:t>
            </a:r>
            <a:r>
              <a:rPr lang="en-US" altLang="en-US" sz="2400" dirty="0">
                <a:solidFill>
                  <a:schemeClr val="bg1"/>
                </a:solidFill>
                <a:cs typeface="Arial" charset="0"/>
              </a:rPr>
              <a:t>Ta lấy cạnh đáy nhân với chiều cao (cùng đơn vị đo) rồi chia cho 2.</a:t>
            </a:r>
            <a:endParaRPr lang="vi-VN" altLang="en-US" sz="2400" dirty="0">
              <a:solidFill>
                <a:schemeClr val="bg1"/>
              </a:solidFill>
              <a:cs typeface="Arial" charset="0"/>
            </a:endParaRPr>
          </a:p>
        </p:txBody>
      </p:sp>
      <p:sp>
        <p:nvSpPr>
          <p:cNvPr id="7173" name="AutoShape 5"/>
          <p:cNvSpPr>
            <a:spLocks noChangeArrowheads="1"/>
          </p:cNvSpPr>
          <p:nvPr/>
        </p:nvSpPr>
        <p:spPr bwMode="auto">
          <a:xfrm>
            <a:off x="988487" y="228600"/>
            <a:ext cx="10390716" cy="2362200"/>
          </a:xfrm>
          <a:prstGeom prst="hexagon">
            <a:avLst>
              <a:gd name="adj" fmla="val 8278"/>
              <a:gd name="vf" fmla="val 115470"/>
            </a:avLst>
          </a:prstGeom>
          <a:solidFill>
            <a:schemeClr val="tx1"/>
          </a:solidFill>
          <a:ln w="57150">
            <a:solidFill>
              <a:srgbClr val="0066FF"/>
            </a:solidFill>
            <a:miter lim="800000"/>
            <a:headEnd/>
            <a:tailEnd/>
          </a:ln>
        </p:spPr>
        <p:txBody>
          <a:bodyPr wrap="none" anchor="ctr"/>
          <a:lstStyle/>
          <a:p>
            <a:pPr algn="ctr" fontAlgn="base">
              <a:spcBef>
                <a:spcPct val="0"/>
              </a:spcBef>
              <a:spcAft>
                <a:spcPct val="0"/>
              </a:spcAft>
            </a:pPr>
            <a:r>
              <a:rPr lang="en-US" altLang="en-US" sz="3200" b="1" dirty="0">
                <a:solidFill>
                  <a:srgbClr val="FF0000"/>
                </a:solidFill>
              </a:rPr>
              <a:t>Muốn tính diện tích hình tam giác ta làm như thế nào?</a:t>
            </a:r>
          </a:p>
        </p:txBody>
      </p:sp>
      <p:sp>
        <p:nvSpPr>
          <p:cNvPr id="8198" name="AutoShape 6"/>
          <p:cNvSpPr>
            <a:spLocks noChangeArrowheads="1"/>
          </p:cNvSpPr>
          <p:nvPr/>
        </p:nvSpPr>
        <p:spPr bwMode="auto">
          <a:xfrm>
            <a:off x="666751" y="57150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a:solidFill>
                  <a:schemeClr val="bg1"/>
                </a:solidFill>
                <a:cs typeface="Arial" charset="0"/>
              </a:rPr>
              <a:t>D. </a:t>
            </a:r>
            <a:r>
              <a:rPr lang="en-US" altLang="en-US" sz="2400" dirty="0">
                <a:solidFill>
                  <a:schemeClr val="bg1"/>
                </a:solidFill>
                <a:cs typeface="Arial" charset="0"/>
              </a:rPr>
              <a:t>Ta lấy cạnh đáy chia cho 2 rồi nhân với chiều cao (cùng đơn vị đo).</a:t>
            </a:r>
            <a:endParaRPr lang="vi-VN" altLang="en-US" sz="2400" dirty="0">
              <a:solidFill>
                <a:schemeClr val="bg1"/>
              </a:solidFill>
              <a:cs typeface="Arial" charset="0"/>
            </a:endParaRPr>
          </a:p>
        </p:txBody>
      </p:sp>
      <p:sp>
        <p:nvSpPr>
          <p:cNvPr id="7175" name="Line 9"/>
          <p:cNvSpPr>
            <a:spLocks noChangeShapeType="1"/>
          </p:cNvSpPr>
          <p:nvPr/>
        </p:nvSpPr>
        <p:spPr bwMode="auto">
          <a:xfrm flipH="1">
            <a:off x="0" y="6172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6" name="Line 10"/>
          <p:cNvSpPr>
            <a:spLocks noChangeShapeType="1"/>
          </p:cNvSpPr>
          <p:nvPr/>
        </p:nvSpPr>
        <p:spPr bwMode="auto">
          <a:xfrm flipH="1">
            <a:off x="0" y="51816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7" name="Line 11"/>
          <p:cNvSpPr>
            <a:spLocks noChangeShapeType="1"/>
          </p:cNvSpPr>
          <p:nvPr/>
        </p:nvSpPr>
        <p:spPr bwMode="auto">
          <a:xfrm flipH="1">
            <a:off x="0" y="41910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8" name="Line 12"/>
          <p:cNvSpPr>
            <a:spLocks noChangeShapeType="1"/>
          </p:cNvSpPr>
          <p:nvPr/>
        </p:nvSpPr>
        <p:spPr bwMode="auto">
          <a:xfrm flipH="1">
            <a:off x="0" y="32004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9" name="Line 13"/>
          <p:cNvSpPr>
            <a:spLocks noChangeShapeType="1"/>
          </p:cNvSpPr>
          <p:nvPr/>
        </p:nvSpPr>
        <p:spPr bwMode="auto">
          <a:xfrm flipH="1">
            <a:off x="11582400" y="61722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0" name="Line 14"/>
          <p:cNvSpPr>
            <a:spLocks noChangeShapeType="1"/>
          </p:cNvSpPr>
          <p:nvPr/>
        </p:nvSpPr>
        <p:spPr bwMode="auto">
          <a:xfrm flipH="1">
            <a:off x="11582400" y="51816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1" name="Line 15"/>
          <p:cNvSpPr>
            <a:spLocks noChangeShapeType="1"/>
          </p:cNvSpPr>
          <p:nvPr/>
        </p:nvSpPr>
        <p:spPr bwMode="auto">
          <a:xfrm flipH="1">
            <a:off x="11582400" y="41910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2" name="Line 16"/>
          <p:cNvSpPr>
            <a:spLocks noChangeShapeType="1"/>
          </p:cNvSpPr>
          <p:nvPr/>
        </p:nvSpPr>
        <p:spPr bwMode="auto">
          <a:xfrm flipH="1">
            <a:off x="11582400" y="32004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3" name="Line 17"/>
          <p:cNvSpPr>
            <a:spLocks noChangeShapeType="1"/>
          </p:cNvSpPr>
          <p:nvPr/>
        </p:nvSpPr>
        <p:spPr bwMode="auto">
          <a:xfrm flipH="1">
            <a:off x="11459633" y="1355725"/>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4" name="Line 18"/>
          <p:cNvSpPr>
            <a:spLocks noChangeShapeType="1"/>
          </p:cNvSpPr>
          <p:nvPr/>
        </p:nvSpPr>
        <p:spPr bwMode="auto">
          <a:xfrm flipH="1">
            <a:off x="42333" y="1387475"/>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5" name="AutoShape 19">
            <a:hlinkClick r:id="" action="ppaction://noaction" highlightClick="1"/>
          </p:cNvPr>
          <p:cNvSpPr>
            <a:spLocks noChangeArrowheads="1"/>
          </p:cNvSpPr>
          <p:nvPr/>
        </p:nvSpPr>
        <p:spPr bwMode="auto">
          <a:xfrm>
            <a:off x="11582400" y="0"/>
            <a:ext cx="6096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7186" name="AutoShape 20">
            <a:hlinkClick r:id="" action="ppaction://noaction" highlightClick="1"/>
          </p:cNvPr>
          <p:cNvSpPr>
            <a:spLocks noChangeArrowheads="1"/>
          </p:cNvSpPr>
          <p:nvPr/>
        </p:nvSpPr>
        <p:spPr bwMode="auto">
          <a:xfrm>
            <a:off x="11582400" y="6324600"/>
            <a:ext cx="609600" cy="533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a:solidFill>
                <a:srgbClr val="000000"/>
              </a:solidFill>
              <a:cs typeface="Arial" charset="0"/>
            </a:endParaRPr>
          </a:p>
        </p:txBody>
      </p:sp>
    </p:spTree>
    <p:extLst>
      <p:ext uri="{BB962C8B-B14F-4D97-AF65-F5344CB8AC3E}">
        <p14:creationId xmlns:p14="http://schemas.microsoft.com/office/powerpoint/2010/main" val="2945838696"/>
      </p:ext>
    </p:extLst>
  </p:cSld>
  <p:clrMapOvr>
    <a:masterClrMapping/>
  </p:clrMapOvr>
  <p:transition>
    <p:zoom/>
    <p:sndAc>
      <p:stSnd>
        <p:snd r:embed="rId2" name="09. Who Correct.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ox(in)">
                                      <p:cBhvr>
                                        <p:cTn id="12" dur="500"/>
                                        <p:tgtEl>
                                          <p:spTgt spid="8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iterate type="lt">
                                    <p:tmPct val="0"/>
                                  </p:iterate>
                                  <p:childTnLst>
                                    <p:set>
                                      <p:cBhvr>
                                        <p:cTn id="16" dur="1" fill="hold">
                                          <p:stCondLst>
                                            <p:cond delay="0"/>
                                          </p:stCondLst>
                                        </p:cTn>
                                        <p:tgtEl>
                                          <p:spTgt spid="8196"/>
                                        </p:tgtEl>
                                        <p:attrNameLst>
                                          <p:attrName>style.visibility</p:attrName>
                                        </p:attrNameLst>
                                      </p:cBhvr>
                                      <p:to>
                                        <p:strVal val="visible"/>
                                      </p:to>
                                    </p:set>
                                    <p:animEffect transition="in" filter="box(in)">
                                      <p:cBhvr>
                                        <p:cTn id="17" dur="500"/>
                                        <p:tgtEl>
                                          <p:spTgt spid="8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box(in)">
                                      <p:cBhvr>
                                        <p:cTn id="22" dur="500"/>
                                        <p:tgtEl>
                                          <p:spTgt spid="8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8196"/>
                                        </p:tgtEl>
                                        <p:attrNameLst>
                                          <p:attrName>ppt_x</p:attrName>
                                          <p:attrName>ppt_y</p:attrName>
                                        </p:attrNameLst>
                                      </p:cBhvr>
                                    </p:animMotion>
                                    <p:animRot by="1500000">
                                      <p:cBhvr>
                                        <p:cTn id="27" dur="125" fill="hold">
                                          <p:stCondLst>
                                            <p:cond delay="0"/>
                                          </p:stCondLst>
                                        </p:cTn>
                                        <p:tgtEl>
                                          <p:spTgt spid="8196"/>
                                        </p:tgtEl>
                                        <p:attrNameLst>
                                          <p:attrName>r</p:attrName>
                                        </p:attrNameLst>
                                      </p:cBhvr>
                                    </p:animRot>
                                    <p:animRot by="-1500000">
                                      <p:cBhvr>
                                        <p:cTn id="28" dur="125" fill="hold">
                                          <p:stCondLst>
                                            <p:cond delay="125"/>
                                          </p:stCondLst>
                                        </p:cTn>
                                        <p:tgtEl>
                                          <p:spTgt spid="8196"/>
                                        </p:tgtEl>
                                        <p:attrNameLst>
                                          <p:attrName>r</p:attrName>
                                        </p:attrNameLst>
                                      </p:cBhvr>
                                    </p:animRot>
                                    <p:animRot by="-1500000">
                                      <p:cBhvr>
                                        <p:cTn id="29" dur="125" fill="hold">
                                          <p:stCondLst>
                                            <p:cond delay="250"/>
                                          </p:stCondLst>
                                        </p:cTn>
                                        <p:tgtEl>
                                          <p:spTgt spid="8196"/>
                                        </p:tgtEl>
                                        <p:attrNameLst>
                                          <p:attrName>r</p:attrName>
                                        </p:attrNameLst>
                                      </p:cBhvr>
                                    </p:animRot>
                                    <p:animRot by="1500000">
                                      <p:cBhvr>
                                        <p:cTn id="30" dur="125" fill="hold">
                                          <p:stCondLst>
                                            <p:cond delay="375"/>
                                          </p:stCondLst>
                                        </p:cTn>
                                        <p:tgtEl>
                                          <p:spTgt spid="8196"/>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1" presetID="3" presetClass="exit" presetSubtype="10" fill="hold" grpId="1" nodeType="withEffect">
                                  <p:stCondLst>
                                    <p:cond delay="0"/>
                                  </p:stCondLst>
                                  <p:childTnLst>
                                    <p:animEffect transition="out" filter="blinds(horizontal)">
                                      <p:cBhvr>
                                        <p:cTn id="32" dur="500"/>
                                        <p:tgtEl>
                                          <p:spTgt spid="8195"/>
                                        </p:tgtEl>
                                      </p:cBhvr>
                                    </p:animEffect>
                                    <p:set>
                                      <p:cBhvr>
                                        <p:cTn id="33" dur="1" fill="hold">
                                          <p:stCondLst>
                                            <p:cond delay="499"/>
                                          </p:stCondLst>
                                        </p:cTn>
                                        <p:tgtEl>
                                          <p:spTgt spid="8195"/>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8194"/>
                                        </p:tgtEl>
                                      </p:cBhvr>
                                    </p:animEffect>
                                    <p:set>
                                      <p:cBhvr>
                                        <p:cTn id="36" dur="1" fill="hold">
                                          <p:stCondLst>
                                            <p:cond delay="499"/>
                                          </p:stCondLst>
                                        </p:cTn>
                                        <p:tgtEl>
                                          <p:spTgt spid="8194"/>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8198"/>
                                        </p:tgtEl>
                                      </p:cBhvr>
                                    </p:animEffect>
                                    <p:set>
                                      <p:cBhvr>
                                        <p:cTn id="39" dur="1" fill="hold">
                                          <p:stCondLst>
                                            <p:cond delay="499"/>
                                          </p:stCondLst>
                                        </p:cTn>
                                        <p:tgtEl>
                                          <p:spTgt spid="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4" grpId="1" animBg="1"/>
      <p:bldP spid="8195" grpId="0" animBg="1"/>
      <p:bldP spid="8195" grpId="1" animBg="1"/>
      <p:bldP spid="8196" grpId="0" animBg="1"/>
      <p:bldP spid="8196" grpId="1" animBg="1"/>
      <p:bldP spid="8198" grpId="0" animBg="1"/>
      <p:bldP spid="819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3144982" y="2272145"/>
            <a:ext cx="6123709" cy="2202874"/>
          </a:xfrm>
          <a:prstGeom prst="hexagon">
            <a:avLst>
              <a:gd name="adj" fmla="val 7130"/>
              <a:gd name="vf" fmla="val 115470"/>
            </a:avLst>
          </a:prstGeom>
          <a:solidFill>
            <a:srgbClr val="FF0000"/>
          </a:solidFill>
          <a:ln w="57150">
            <a:solidFill>
              <a:srgbClr val="0066FF"/>
            </a:solidFill>
            <a:miter lim="800000"/>
            <a:headEnd/>
            <a:tailEnd/>
          </a:ln>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9219" name="Rectangle 3"/>
          <p:cNvSpPr>
            <a:spLocks noGrp="1" noChangeArrowheads="1"/>
          </p:cNvSpPr>
          <p:nvPr>
            <p:ph type="ctrTitle"/>
          </p:nvPr>
        </p:nvSpPr>
        <p:spPr>
          <a:xfrm>
            <a:off x="914400" y="2819400"/>
            <a:ext cx="10363200" cy="1143000"/>
          </a:xfrm>
        </p:spPr>
        <p:txBody>
          <a:bodyPr/>
          <a:lstStyle/>
          <a:p>
            <a:pPr eaLnBrk="1" hangingPunct="1"/>
            <a:r>
              <a:rPr lang="en-US" altLang="en-US" sz="8000" dirty="0">
                <a:solidFill>
                  <a:schemeClr val="bg1"/>
                </a:solidFill>
                <a:latin typeface="Arial" charset="0"/>
              </a:rPr>
              <a:t>Câu hỏi 3</a:t>
            </a:r>
          </a:p>
        </p:txBody>
      </p:sp>
      <p:sp>
        <p:nvSpPr>
          <p:cNvPr id="9220" name="Line 4"/>
          <p:cNvSpPr>
            <a:spLocks noChangeShapeType="1"/>
          </p:cNvSpPr>
          <p:nvPr/>
        </p:nvSpPr>
        <p:spPr bwMode="auto">
          <a:xfrm flipH="1">
            <a:off x="2332182" y="3380509"/>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9221" name="Line 5"/>
          <p:cNvSpPr>
            <a:spLocks noChangeShapeType="1"/>
          </p:cNvSpPr>
          <p:nvPr/>
        </p:nvSpPr>
        <p:spPr bwMode="auto">
          <a:xfrm flipH="1">
            <a:off x="9268691" y="3366654"/>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Tree>
    <p:extLst>
      <p:ext uri="{BB962C8B-B14F-4D97-AF65-F5344CB8AC3E}">
        <p14:creationId xmlns:p14="http://schemas.microsoft.com/office/powerpoint/2010/main" val="2370570836"/>
      </p:ext>
    </p:extLst>
  </p:cSld>
  <p:clrMapOvr>
    <a:masterClrMapping/>
  </p:clrMapOvr>
  <p:transition>
    <p:zoom/>
    <p:sndAc>
      <p:stSnd>
        <p:snd r:embed="rId2" name="drumroll.wav"/>
      </p:stSnd>
    </p:sndAc>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711200" y="2743200"/>
            <a:ext cx="10871200" cy="838200"/>
          </a:xfrm>
          <a:prstGeom prst="hexagon">
            <a:avLst>
              <a:gd name="adj" fmla="val 30893"/>
              <a:gd name="vf" fmla="val 115470"/>
            </a:avLst>
          </a:prstGeom>
          <a:solidFill>
            <a:srgbClr val="FDD7F3"/>
          </a:solidFill>
          <a:ln w="57150">
            <a:solidFill>
              <a:srgbClr val="0066FF"/>
            </a:solidFill>
            <a:miter lim="800000"/>
            <a:headEnd/>
            <a:tailEnd/>
          </a:ln>
        </p:spPr>
        <p:txBody>
          <a:bodyPr wrap="none" anchor="ctr"/>
          <a:lstStyle/>
          <a:p>
            <a:pPr fontAlgn="base">
              <a:spcBef>
                <a:spcPct val="0"/>
              </a:spcBef>
              <a:spcAft>
                <a:spcPct val="0"/>
              </a:spcAft>
            </a:pPr>
            <a:r>
              <a:rPr lang="en-US" altLang="en-US" sz="4400" dirty="0">
                <a:solidFill>
                  <a:srgbClr val="0066FF"/>
                </a:solidFill>
                <a:cs typeface="Arial" charset="0"/>
              </a:rPr>
              <a:t>A. </a:t>
            </a:r>
            <a:r>
              <a:rPr lang="en-US" altLang="en-US" sz="3200" dirty="0">
                <a:solidFill>
                  <a:srgbClr val="0066FF"/>
                </a:solidFill>
                <a:cs typeface="Arial" charset="0"/>
              </a:rPr>
              <a:t>Ta lấy 3,14 nhân với bán kính.</a:t>
            </a:r>
            <a:endParaRPr lang="vi-VN" altLang="en-US" sz="3200" dirty="0">
              <a:solidFill>
                <a:srgbClr val="0066FF"/>
              </a:solidFill>
              <a:cs typeface="Arial" charset="0"/>
            </a:endParaRPr>
          </a:p>
        </p:txBody>
      </p:sp>
      <p:sp>
        <p:nvSpPr>
          <p:cNvPr id="8195" name="AutoShape 3"/>
          <p:cNvSpPr>
            <a:spLocks noChangeArrowheads="1"/>
          </p:cNvSpPr>
          <p:nvPr/>
        </p:nvSpPr>
        <p:spPr bwMode="auto">
          <a:xfrm>
            <a:off x="711200" y="3733800"/>
            <a:ext cx="10871200" cy="838200"/>
          </a:xfrm>
          <a:prstGeom prst="hexagon">
            <a:avLst>
              <a:gd name="adj" fmla="val 30893"/>
              <a:gd name="vf" fmla="val 115470"/>
            </a:avLst>
          </a:prstGeom>
          <a:solidFill>
            <a:srgbClr val="FDD7F3"/>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a:solidFill>
                  <a:srgbClr val="0066FF"/>
                </a:solidFill>
                <a:cs typeface="Arial" charset="0"/>
              </a:rPr>
              <a:t>B. </a:t>
            </a:r>
            <a:r>
              <a:rPr lang="en-US" altLang="en-US" sz="3200" dirty="0">
                <a:solidFill>
                  <a:srgbClr val="0066FF"/>
                </a:solidFill>
                <a:cs typeface="Arial" charset="0"/>
              </a:rPr>
              <a:t>Ta lấy 3,14 nhân với đường kính.</a:t>
            </a:r>
            <a:endParaRPr lang="vi-VN" altLang="en-US" sz="3200" dirty="0">
              <a:solidFill>
                <a:srgbClr val="0066FF"/>
              </a:solidFill>
              <a:cs typeface="Arial" charset="0"/>
            </a:endParaRPr>
          </a:p>
        </p:txBody>
      </p:sp>
      <p:sp>
        <p:nvSpPr>
          <p:cNvPr id="8196" name="AutoShape 4"/>
          <p:cNvSpPr>
            <a:spLocks noChangeArrowheads="1"/>
          </p:cNvSpPr>
          <p:nvPr/>
        </p:nvSpPr>
        <p:spPr bwMode="auto">
          <a:xfrm>
            <a:off x="711200" y="4724400"/>
            <a:ext cx="10871200" cy="838200"/>
          </a:xfrm>
          <a:prstGeom prst="hexagon">
            <a:avLst>
              <a:gd name="adj" fmla="val 30893"/>
              <a:gd name="vf" fmla="val 115470"/>
            </a:avLst>
          </a:prstGeom>
          <a:solidFill>
            <a:srgbClr val="FDD7F3"/>
          </a:solidFill>
          <a:ln w="57150">
            <a:solidFill>
              <a:srgbClr val="0066FF"/>
            </a:solidFill>
            <a:miter lim="800000"/>
            <a:headEnd/>
            <a:tailEnd/>
          </a:ln>
        </p:spPr>
        <p:txBody>
          <a:bodyPr wrap="none" anchor="ctr"/>
          <a:lstStyle/>
          <a:p>
            <a:pPr fontAlgn="base">
              <a:spcBef>
                <a:spcPct val="0"/>
              </a:spcBef>
              <a:spcAft>
                <a:spcPct val="0"/>
              </a:spcAft>
            </a:pPr>
            <a:r>
              <a:rPr lang="en-US" altLang="en-US" sz="4400" dirty="0">
                <a:solidFill>
                  <a:srgbClr val="0066FF"/>
                </a:solidFill>
                <a:cs typeface="Arial" charset="0"/>
              </a:rPr>
              <a:t>C. </a:t>
            </a:r>
            <a:r>
              <a:rPr lang="en-US" altLang="en-US" sz="3200" dirty="0">
                <a:solidFill>
                  <a:srgbClr val="0066FF"/>
                </a:solidFill>
                <a:cs typeface="Arial" charset="0"/>
              </a:rPr>
              <a:t>Ta lấy 3,14 nhân với bán kính rồi nhân với bán kính.</a:t>
            </a:r>
          </a:p>
        </p:txBody>
      </p:sp>
      <p:sp>
        <p:nvSpPr>
          <p:cNvPr id="7173" name="AutoShape 5"/>
          <p:cNvSpPr>
            <a:spLocks noChangeArrowheads="1"/>
          </p:cNvSpPr>
          <p:nvPr/>
        </p:nvSpPr>
        <p:spPr bwMode="auto">
          <a:xfrm>
            <a:off x="988487" y="228600"/>
            <a:ext cx="10390716" cy="2362200"/>
          </a:xfrm>
          <a:prstGeom prst="hexagon">
            <a:avLst>
              <a:gd name="adj" fmla="val 8278"/>
              <a:gd name="vf" fmla="val 115470"/>
            </a:avLst>
          </a:prstGeom>
          <a:solidFill>
            <a:srgbClr val="FDD7F3"/>
          </a:solidFill>
          <a:ln w="57150">
            <a:solidFill>
              <a:srgbClr val="0066FF"/>
            </a:solidFill>
            <a:miter lim="800000"/>
            <a:headEnd/>
            <a:tailEnd/>
          </a:ln>
        </p:spPr>
        <p:txBody>
          <a:bodyPr wrap="none" anchor="ctr"/>
          <a:lstStyle/>
          <a:p>
            <a:pPr algn="ctr" fontAlgn="base">
              <a:spcBef>
                <a:spcPct val="0"/>
              </a:spcBef>
              <a:spcAft>
                <a:spcPct val="0"/>
              </a:spcAft>
            </a:pPr>
            <a:r>
              <a:rPr lang="en-US" altLang="en-US" sz="3600" dirty="0">
                <a:solidFill>
                  <a:srgbClr val="FF0000"/>
                </a:solidFill>
                <a:cs typeface="Arial" charset="0"/>
              </a:rPr>
              <a:t>Muốn tính diện tích hình tròn ta làm như thế nào?</a:t>
            </a:r>
            <a:endParaRPr lang="vi-VN" altLang="en-US" sz="3600" dirty="0">
              <a:solidFill>
                <a:srgbClr val="FF0000"/>
              </a:solidFill>
              <a:cs typeface="Arial" charset="0"/>
            </a:endParaRPr>
          </a:p>
        </p:txBody>
      </p:sp>
      <p:sp>
        <p:nvSpPr>
          <p:cNvPr id="8198" name="AutoShape 6"/>
          <p:cNvSpPr>
            <a:spLocks noChangeArrowheads="1"/>
          </p:cNvSpPr>
          <p:nvPr/>
        </p:nvSpPr>
        <p:spPr bwMode="auto">
          <a:xfrm>
            <a:off x="711200" y="5753100"/>
            <a:ext cx="10871200" cy="838200"/>
          </a:xfrm>
          <a:prstGeom prst="hexagon">
            <a:avLst>
              <a:gd name="adj" fmla="val 30893"/>
              <a:gd name="vf" fmla="val 115470"/>
            </a:avLst>
          </a:prstGeom>
          <a:solidFill>
            <a:srgbClr val="FDD7F3"/>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a:solidFill>
                  <a:srgbClr val="0066FF"/>
                </a:solidFill>
                <a:cs typeface="Arial" charset="0"/>
              </a:rPr>
              <a:t>D. </a:t>
            </a:r>
            <a:r>
              <a:rPr lang="en-US" altLang="en-US" sz="3200" dirty="0">
                <a:solidFill>
                  <a:srgbClr val="0066FF"/>
                </a:solidFill>
                <a:cs typeface="Arial" charset="0"/>
              </a:rPr>
              <a:t>Ta lấy 3,14 nhân với bán kính tồi nhân với đường kính.</a:t>
            </a:r>
            <a:endParaRPr lang="vi-VN" altLang="en-US" sz="3200" dirty="0">
              <a:solidFill>
                <a:srgbClr val="0066FF"/>
              </a:solidFill>
              <a:cs typeface="Arial" charset="0"/>
            </a:endParaRPr>
          </a:p>
        </p:txBody>
      </p:sp>
      <p:sp>
        <p:nvSpPr>
          <p:cNvPr id="7175" name="Line 9"/>
          <p:cNvSpPr>
            <a:spLocks noChangeShapeType="1"/>
          </p:cNvSpPr>
          <p:nvPr/>
        </p:nvSpPr>
        <p:spPr bwMode="auto">
          <a:xfrm flipH="1">
            <a:off x="0" y="6172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6" name="Line 10"/>
          <p:cNvSpPr>
            <a:spLocks noChangeShapeType="1"/>
          </p:cNvSpPr>
          <p:nvPr/>
        </p:nvSpPr>
        <p:spPr bwMode="auto">
          <a:xfrm flipH="1">
            <a:off x="0" y="51816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7" name="Line 11"/>
          <p:cNvSpPr>
            <a:spLocks noChangeShapeType="1"/>
          </p:cNvSpPr>
          <p:nvPr/>
        </p:nvSpPr>
        <p:spPr bwMode="auto">
          <a:xfrm flipH="1">
            <a:off x="0" y="41910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8" name="Line 12"/>
          <p:cNvSpPr>
            <a:spLocks noChangeShapeType="1"/>
          </p:cNvSpPr>
          <p:nvPr/>
        </p:nvSpPr>
        <p:spPr bwMode="auto">
          <a:xfrm flipH="1">
            <a:off x="0" y="32004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79" name="Line 13"/>
          <p:cNvSpPr>
            <a:spLocks noChangeShapeType="1"/>
          </p:cNvSpPr>
          <p:nvPr/>
        </p:nvSpPr>
        <p:spPr bwMode="auto">
          <a:xfrm flipH="1">
            <a:off x="11582400" y="61722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0" name="Line 14"/>
          <p:cNvSpPr>
            <a:spLocks noChangeShapeType="1"/>
          </p:cNvSpPr>
          <p:nvPr/>
        </p:nvSpPr>
        <p:spPr bwMode="auto">
          <a:xfrm flipH="1">
            <a:off x="11582400" y="51816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1" name="Line 15"/>
          <p:cNvSpPr>
            <a:spLocks noChangeShapeType="1"/>
          </p:cNvSpPr>
          <p:nvPr/>
        </p:nvSpPr>
        <p:spPr bwMode="auto">
          <a:xfrm flipH="1">
            <a:off x="11582400" y="41910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2" name="Line 16"/>
          <p:cNvSpPr>
            <a:spLocks noChangeShapeType="1"/>
          </p:cNvSpPr>
          <p:nvPr/>
        </p:nvSpPr>
        <p:spPr bwMode="auto">
          <a:xfrm flipH="1">
            <a:off x="11582400" y="32004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3" name="Line 17"/>
          <p:cNvSpPr>
            <a:spLocks noChangeShapeType="1"/>
          </p:cNvSpPr>
          <p:nvPr/>
        </p:nvSpPr>
        <p:spPr bwMode="auto">
          <a:xfrm flipH="1">
            <a:off x="11459633" y="1355725"/>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4" name="Line 18"/>
          <p:cNvSpPr>
            <a:spLocks noChangeShapeType="1"/>
          </p:cNvSpPr>
          <p:nvPr/>
        </p:nvSpPr>
        <p:spPr bwMode="auto">
          <a:xfrm flipH="1">
            <a:off x="42333" y="1387475"/>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7185" name="AutoShape 19">
            <a:hlinkClick r:id="" action="ppaction://noaction" highlightClick="1"/>
          </p:cNvPr>
          <p:cNvSpPr>
            <a:spLocks noChangeArrowheads="1"/>
          </p:cNvSpPr>
          <p:nvPr/>
        </p:nvSpPr>
        <p:spPr bwMode="auto">
          <a:xfrm>
            <a:off x="11582400" y="0"/>
            <a:ext cx="6096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7186" name="AutoShape 20">
            <a:hlinkClick r:id="" action="ppaction://noaction" highlightClick="1"/>
          </p:cNvPr>
          <p:cNvSpPr>
            <a:spLocks noChangeArrowheads="1"/>
          </p:cNvSpPr>
          <p:nvPr/>
        </p:nvSpPr>
        <p:spPr bwMode="auto">
          <a:xfrm>
            <a:off x="11582400" y="6324600"/>
            <a:ext cx="609600" cy="533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a:solidFill>
                <a:srgbClr val="000000"/>
              </a:solidFill>
              <a:cs typeface="Arial" charset="0"/>
            </a:endParaRPr>
          </a:p>
        </p:txBody>
      </p:sp>
    </p:spTree>
    <p:extLst>
      <p:ext uri="{BB962C8B-B14F-4D97-AF65-F5344CB8AC3E}">
        <p14:creationId xmlns:p14="http://schemas.microsoft.com/office/powerpoint/2010/main" val="969405367"/>
      </p:ext>
    </p:extLst>
  </p:cSld>
  <p:clrMapOvr>
    <a:masterClrMapping/>
  </p:clrMapOvr>
  <p:transition>
    <p:zoom/>
    <p:sndAc>
      <p:stSnd>
        <p:snd r:embed="rId2" name="09. Who Correct.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ox(in)">
                                      <p:cBhvr>
                                        <p:cTn id="12" dur="500"/>
                                        <p:tgtEl>
                                          <p:spTgt spid="8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iterate type="lt">
                                    <p:tmPct val="0"/>
                                  </p:iterate>
                                  <p:childTnLst>
                                    <p:set>
                                      <p:cBhvr>
                                        <p:cTn id="16" dur="1" fill="hold">
                                          <p:stCondLst>
                                            <p:cond delay="0"/>
                                          </p:stCondLst>
                                        </p:cTn>
                                        <p:tgtEl>
                                          <p:spTgt spid="8196"/>
                                        </p:tgtEl>
                                        <p:attrNameLst>
                                          <p:attrName>style.visibility</p:attrName>
                                        </p:attrNameLst>
                                      </p:cBhvr>
                                      <p:to>
                                        <p:strVal val="visible"/>
                                      </p:to>
                                    </p:set>
                                    <p:animEffect transition="in" filter="box(in)">
                                      <p:cBhvr>
                                        <p:cTn id="17" dur="500"/>
                                        <p:tgtEl>
                                          <p:spTgt spid="8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box(in)">
                                      <p:cBhvr>
                                        <p:cTn id="22" dur="500"/>
                                        <p:tgtEl>
                                          <p:spTgt spid="8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8196"/>
                                        </p:tgtEl>
                                        <p:attrNameLst>
                                          <p:attrName>ppt_x</p:attrName>
                                          <p:attrName>ppt_y</p:attrName>
                                        </p:attrNameLst>
                                      </p:cBhvr>
                                    </p:animMotion>
                                    <p:animRot by="1500000">
                                      <p:cBhvr>
                                        <p:cTn id="27" dur="125" fill="hold">
                                          <p:stCondLst>
                                            <p:cond delay="0"/>
                                          </p:stCondLst>
                                        </p:cTn>
                                        <p:tgtEl>
                                          <p:spTgt spid="8196"/>
                                        </p:tgtEl>
                                        <p:attrNameLst>
                                          <p:attrName>r</p:attrName>
                                        </p:attrNameLst>
                                      </p:cBhvr>
                                    </p:animRot>
                                    <p:animRot by="-1500000">
                                      <p:cBhvr>
                                        <p:cTn id="28" dur="125" fill="hold">
                                          <p:stCondLst>
                                            <p:cond delay="125"/>
                                          </p:stCondLst>
                                        </p:cTn>
                                        <p:tgtEl>
                                          <p:spTgt spid="8196"/>
                                        </p:tgtEl>
                                        <p:attrNameLst>
                                          <p:attrName>r</p:attrName>
                                        </p:attrNameLst>
                                      </p:cBhvr>
                                    </p:animRot>
                                    <p:animRot by="-1500000">
                                      <p:cBhvr>
                                        <p:cTn id="29" dur="125" fill="hold">
                                          <p:stCondLst>
                                            <p:cond delay="250"/>
                                          </p:stCondLst>
                                        </p:cTn>
                                        <p:tgtEl>
                                          <p:spTgt spid="8196"/>
                                        </p:tgtEl>
                                        <p:attrNameLst>
                                          <p:attrName>r</p:attrName>
                                        </p:attrNameLst>
                                      </p:cBhvr>
                                    </p:animRot>
                                    <p:animRot by="1500000">
                                      <p:cBhvr>
                                        <p:cTn id="30" dur="125" fill="hold">
                                          <p:stCondLst>
                                            <p:cond delay="375"/>
                                          </p:stCondLst>
                                        </p:cTn>
                                        <p:tgtEl>
                                          <p:spTgt spid="8196"/>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1" presetID="3" presetClass="exit" presetSubtype="10" fill="hold" grpId="1" nodeType="withEffect">
                                  <p:stCondLst>
                                    <p:cond delay="0"/>
                                  </p:stCondLst>
                                  <p:childTnLst>
                                    <p:animEffect transition="out" filter="blinds(horizontal)">
                                      <p:cBhvr>
                                        <p:cTn id="32" dur="500"/>
                                        <p:tgtEl>
                                          <p:spTgt spid="8195"/>
                                        </p:tgtEl>
                                      </p:cBhvr>
                                    </p:animEffect>
                                    <p:set>
                                      <p:cBhvr>
                                        <p:cTn id="33" dur="1" fill="hold">
                                          <p:stCondLst>
                                            <p:cond delay="499"/>
                                          </p:stCondLst>
                                        </p:cTn>
                                        <p:tgtEl>
                                          <p:spTgt spid="8195"/>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8194"/>
                                        </p:tgtEl>
                                      </p:cBhvr>
                                    </p:animEffect>
                                    <p:set>
                                      <p:cBhvr>
                                        <p:cTn id="36" dur="1" fill="hold">
                                          <p:stCondLst>
                                            <p:cond delay="499"/>
                                          </p:stCondLst>
                                        </p:cTn>
                                        <p:tgtEl>
                                          <p:spTgt spid="8194"/>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8198"/>
                                        </p:tgtEl>
                                      </p:cBhvr>
                                    </p:animEffect>
                                    <p:set>
                                      <p:cBhvr>
                                        <p:cTn id="39" dur="1" fill="hold">
                                          <p:stCondLst>
                                            <p:cond delay="499"/>
                                          </p:stCondLst>
                                        </p:cTn>
                                        <p:tgtEl>
                                          <p:spTgt spid="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4" grpId="1" animBg="1"/>
      <p:bldP spid="8195" grpId="0" animBg="1"/>
      <p:bldP spid="8195" grpId="1" animBg="1"/>
      <p:bldP spid="8196" grpId="0" animBg="1"/>
      <p:bldP spid="8196" grpId="1" animBg="1"/>
      <p:bldP spid="8198" grpId="0" animBg="1"/>
      <p:bldP spid="819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3134591" y="336837"/>
            <a:ext cx="6123709" cy="1598470"/>
          </a:xfrm>
          <a:prstGeom prst="hexagon">
            <a:avLst>
              <a:gd name="adj" fmla="val 7130"/>
              <a:gd name="vf" fmla="val 11547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pPr fontAlgn="base">
              <a:spcBef>
                <a:spcPct val="0"/>
              </a:spcBef>
              <a:spcAft>
                <a:spcPct val="0"/>
              </a:spcAft>
            </a:pPr>
            <a:endParaRPr lang="vi-VN" altLang="en-US" sz="2400">
              <a:solidFill>
                <a:srgbClr val="000000"/>
              </a:solidFill>
              <a:cs typeface="Arial" charset="0"/>
            </a:endParaRPr>
          </a:p>
        </p:txBody>
      </p:sp>
      <p:sp>
        <p:nvSpPr>
          <p:cNvPr id="9219" name="Rectangle 3"/>
          <p:cNvSpPr>
            <a:spLocks noGrp="1" noChangeArrowheads="1"/>
          </p:cNvSpPr>
          <p:nvPr>
            <p:ph type="ctrTitle"/>
          </p:nvPr>
        </p:nvSpPr>
        <p:spPr>
          <a:xfrm>
            <a:off x="3013363" y="336837"/>
            <a:ext cx="6386946" cy="1143000"/>
          </a:xfrm>
        </p:spPr>
        <p:txBody>
          <a:bodyPr/>
          <a:lstStyle/>
          <a:p>
            <a:pPr eaLnBrk="1" hangingPunct="1"/>
            <a:r>
              <a:rPr lang="en-US" altLang="en-US" sz="4400" dirty="0">
                <a:solidFill>
                  <a:schemeClr val="bg1"/>
                </a:solidFill>
                <a:latin typeface="Arial" charset="0"/>
              </a:rPr>
              <a:t>Trải nghiệm</a:t>
            </a:r>
          </a:p>
        </p:txBody>
      </p:sp>
      <p:sp>
        <p:nvSpPr>
          <p:cNvPr id="9220" name="Line 4"/>
          <p:cNvSpPr>
            <a:spLocks noChangeShapeType="1"/>
          </p:cNvSpPr>
          <p:nvPr/>
        </p:nvSpPr>
        <p:spPr bwMode="auto">
          <a:xfrm flipH="1">
            <a:off x="2332182" y="1136072"/>
            <a:ext cx="8128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sz="2400">
              <a:solidFill>
                <a:srgbClr val="000000"/>
              </a:solidFill>
              <a:cs typeface="Arial" charset="0"/>
            </a:endParaRPr>
          </a:p>
        </p:txBody>
      </p:sp>
      <p:sp>
        <p:nvSpPr>
          <p:cNvPr id="9221" name="Line 5"/>
          <p:cNvSpPr>
            <a:spLocks noChangeShapeType="1"/>
          </p:cNvSpPr>
          <p:nvPr/>
        </p:nvSpPr>
        <p:spPr bwMode="auto">
          <a:xfrm flipH="1">
            <a:off x="9268691" y="1136072"/>
            <a:ext cx="812800" cy="0"/>
          </a:xfrm>
          <a:prstGeom prst="line">
            <a:avLst/>
          </a:prstGeom>
          <a:ln>
            <a:headEnd/>
            <a:tailEnd/>
          </a:ln>
        </p:spPr>
        <p:style>
          <a:lnRef idx="3">
            <a:schemeClr val="accent6"/>
          </a:lnRef>
          <a:fillRef idx="0">
            <a:schemeClr val="accent6"/>
          </a:fillRef>
          <a:effectRef idx="2">
            <a:schemeClr val="accent6"/>
          </a:effectRef>
          <a:fontRef idx="minor">
            <a:schemeClr val="tx1"/>
          </a:fontRef>
        </p:style>
        <p:txBody>
          <a:bodyPr wrap="none" anchor="ctr"/>
          <a:lstStyle/>
          <a:p>
            <a:pPr eaLnBrk="0" fontAlgn="base" hangingPunct="0">
              <a:spcBef>
                <a:spcPct val="0"/>
              </a:spcBef>
              <a:spcAft>
                <a:spcPct val="0"/>
              </a:spcAft>
            </a:pPr>
            <a:endParaRPr lang="en-US" sz="2400">
              <a:ln w="0"/>
              <a:effectLst>
                <a:outerShdw blurRad="38100" dist="19050" dir="2700000" algn="tl" rotWithShape="0">
                  <a:schemeClr val="dk1">
                    <a:alpha val="40000"/>
                  </a:schemeClr>
                </a:outerShdw>
              </a:effectLst>
              <a:cs typeface="Arial" charset="0"/>
            </a:endParaRPr>
          </a:p>
        </p:txBody>
      </p:sp>
      <p:sp>
        <p:nvSpPr>
          <p:cNvPr id="2" name="Oval 1"/>
          <p:cNvSpPr/>
          <p:nvPr/>
        </p:nvSpPr>
        <p:spPr>
          <a:xfrm>
            <a:off x="1385455" y="2576945"/>
            <a:ext cx="4128654" cy="333894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3" name="Isosceles Triangle 2"/>
          <p:cNvSpPr/>
          <p:nvPr/>
        </p:nvSpPr>
        <p:spPr>
          <a:xfrm>
            <a:off x="5971309" y="2576945"/>
            <a:ext cx="5347854" cy="3338946"/>
          </a:xfrm>
          <a:prstGeom prst="triangle">
            <a:avLst>
              <a:gd name="adj" fmla="val 4819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8" name="Rectangle 3"/>
          <p:cNvSpPr txBox="1">
            <a:spLocks noChangeArrowheads="1"/>
          </p:cNvSpPr>
          <p:nvPr/>
        </p:nvSpPr>
        <p:spPr>
          <a:xfrm>
            <a:off x="1842655" y="3674918"/>
            <a:ext cx="3214254" cy="1143000"/>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600" dirty="0">
                <a:solidFill>
                  <a:srgbClr val="002060"/>
                </a:solidFill>
                <a:latin typeface="Arial" charset="0"/>
              </a:rPr>
              <a:t>Nhóm 1 xếp hình tròn</a:t>
            </a:r>
          </a:p>
        </p:txBody>
      </p:sp>
      <p:sp>
        <p:nvSpPr>
          <p:cNvPr id="4" name="Rectangle 3"/>
          <p:cNvSpPr/>
          <p:nvPr/>
        </p:nvSpPr>
        <p:spPr>
          <a:xfrm>
            <a:off x="7083750" y="4246418"/>
            <a:ext cx="3122971" cy="954107"/>
          </a:xfrm>
          <a:prstGeom prst="rect">
            <a:avLst/>
          </a:prstGeom>
        </p:spPr>
        <p:txBody>
          <a:bodyPr wrap="none">
            <a:spAutoFit/>
          </a:bodyPr>
          <a:lstStyle/>
          <a:p>
            <a:pPr algn="ctr"/>
            <a:r>
              <a:rPr lang="en-US" altLang="en-US" sz="2800" dirty="0">
                <a:solidFill>
                  <a:srgbClr val="C00000"/>
                </a:solidFill>
                <a:latin typeface="Arial" charset="0"/>
              </a:rPr>
              <a:t>Nhóm 2</a:t>
            </a:r>
          </a:p>
          <a:p>
            <a:pPr algn="ctr"/>
            <a:r>
              <a:rPr lang="en-US" altLang="en-US" sz="2800" dirty="0">
                <a:solidFill>
                  <a:srgbClr val="C00000"/>
                </a:solidFill>
                <a:latin typeface="Arial" charset="0"/>
              </a:rPr>
              <a:t> xếp hình tam giác</a:t>
            </a:r>
          </a:p>
        </p:txBody>
      </p:sp>
    </p:spTree>
    <p:extLst>
      <p:ext uri="{BB962C8B-B14F-4D97-AF65-F5344CB8AC3E}">
        <p14:creationId xmlns:p14="http://schemas.microsoft.com/office/powerpoint/2010/main" val="795469260"/>
      </p:ext>
    </p:extLst>
  </p:cSld>
  <p:clrMapOvr>
    <a:masterClrMapping/>
  </p:clrMapOvr>
  <p:transition>
    <p:zoom/>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heel(1)">
                                      <p:cBhvr>
                                        <p:cTn id="7" dur="2000"/>
                                        <p:tgtEl>
                                          <p:spTgt spid="922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wheel(1)">
                                      <p:cBhvr>
                                        <p:cTn id="10" dur="2000"/>
                                        <p:tgtEl>
                                          <p:spTgt spid="921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221"/>
                                        </p:tgtEl>
                                        <p:attrNameLst>
                                          <p:attrName>style.visibility</p:attrName>
                                        </p:attrNameLst>
                                      </p:cBhvr>
                                      <p:to>
                                        <p:strVal val="visible"/>
                                      </p:to>
                                    </p:set>
                                    <p:animEffect transition="in" filter="wheel(1)">
                                      <p:cBhvr>
                                        <p:cTn id="13" dur="2000"/>
                                        <p:tgtEl>
                                          <p:spTgt spid="922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219"/>
                                        </p:tgtEl>
                                        <p:attrNameLst>
                                          <p:attrName>style.visibility</p:attrName>
                                        </p:attrNameLst>
                                      </p:cBhvr>
                                      <p:to>
                                        <p:strVal val="visible"/>
                                      </p:to>
                                    </p:set>
                                    <p:animEffect transition="in" filter="wheel(1)">
                                      <p:cBhvr>
                                        <p:cTn id="16" dur="2000"/>
                                        <p:tgtEl>
                                          <p:spTgt spid="921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9219" grpId="0"/>
      <p:bldP spid="9220" grpId="0" animBg="1"/>
      <p:bldP spid="9221" grpId="0" animBg="1"/>
      <p:bldP spid="2" grpId="0" animBg="1"/>
      <p:bldP spid="3" grpId="0" animBg="1"/>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907"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9" y="5054668"/>
            <a:ext cx="2218267"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2" y="3848009"/>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7"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8" y="2923953"/>
            <a:ext cx="2864395"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7" y="2000693"/>
            <a:ext cx="8340051" cy="3694496"/>
          </a:xfrm>
          <a:prstGeom prst="rect">
            <a:avLst/>
          </a:prstGeom>
        </p:spPr>
      </p:pic>
    </p:spTree>
    <p:custDataLst>
      <p:tags r:id="rId1"/>
    </p:custDataLst>
    <p:extLst>
      <p:ext uri="{BB962C8B-B14F-4D97-AF65-F5344CB8AC3E}">
        <p14:creationId xmlns:p14="http://schemas.microsoft.com/office/powerpoint/2010/main" val="1161832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8" y="-27518"/>
            <a:ext cx="12295717" cy="683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082603" y="2780240"/>
            <a:ext cx="6918817" cy="1219200"/>
          </a:xfrm>
          <a:prstGeom prst="rect">
            <a:avLst/>
          </a:prstGeom>
        </p:spPr>
        <p:txBody>
          <a:bodyPr wrap="none" lIns="121914" tIns="60957" rIns="121914" bIns="60957" fromWordArt="1">
            <a:prstTxWarp prst="textPlain">
              <a:avLst>
                <a:gd name="adj" fmla="val 50000"/>
              </a:avLst>
            </a:prstTxWarp>
          </a:bodyPr>
          <a:lstStyle/>
          <a:p>
            <a:pPr algn="ctr" eaLnBrk="0" fontAlgn="base" hangingPunct="0">
              <a:spcBef>
                <a:spcPct val="0"/>
              </a:spcBef>
              <a:spcAft>
                <a:spcPct val="0"/>
              </a:spcAft>
            </a:pPr>
            <a:r>
              <a:rPr lang="en-US" sz="7200" b="1" kern="10" dirty="0">
                <a:ln w="9525">
                  <a:solidFill>
                    <a:srgbClr val="FFFF00"/>
                  </a:solidFill>
                  <a:round/>
                  <a:headEnd/>
                  <a:tailEnd/>
                </a:ln>
                <a:solidFill>
                  <a:srgbClr val="FFFF00"/>
                </a:solidFill>
                <a:effectLst>
                  <a:outerShdw dist="35921" dir="2700000" algn="ctr" rotWithShape="0">
                    <a:srgbClr val="C0C0C0">
                      <a:alpha val="79999"/>
                    </a:srgbClr>
                  </a:outerShdw>
                </a:effectLst>
                <a:cs typeface="Arial"/>
              </a:rPr>
              <a:t>Mở đầu</a:t>
            </a:r>
          </a:p>
        </p:txBody>
      </p:sp>
    </p:spTree>
    <p:extLst>
      <p:ext uri="{BB962C8B-B14F-4D97-AF65-F5344CB8AC3E}">
        <p14:creationId xmlns:p14="http://schemas.microsoft.com/office/powerpoint/2010/main" val="2277171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hình dạng - Hình dạng cho trẻ em - Tìm hiểu hình dạng - hình dạng hình học - Shape So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0836"/>
            <a:ext cx="12192000" cy="7122680"/>
          </a:xfrm>
          <a:prstGeom prst="rect">
            <a:avLst/>
          </a:prstGeom>
        </p:spPr>
      </p:pic>
    </p:spTree>
    <p:extLst>
      <p:ext uri="{BB962C8B-B14F-4D97-AF65-F5344CB8AC3E}">
        <p14:creationId xmlns:p14="http://schemas.microsoft.com/office/powerpoint/2010/main" val="2824006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3"/>
          <p:cNvSpPr txBox="1">
            <a:spLocks noChangeArrowheads="1"/>
          </p:cNvSpPr>
          <p:nvPr/>
        </p:nvSpPr>
        <p:spPr bwMode="auto">
          <a:xfrm>
            <a:off x="3061855" y="101681"/>
            <a:ext cx="6719454" cy="116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6" tIns="45718" rIns="9136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561" fontAlgn="base">
              <a:spcBef>
                <a:spcPct val="50000"/>
              </a:spcBef>
              <a:spcAft>
                <a:spcPct val="0"/>
              </a:spcAft>
            </a:pPr>
            <a:r>
              <a:rPr lang="en-US" sz="2800" dirty="0">
                <a:solidFill>
                  <a:srgbClr val="000000"/>
                </a:solidFill>
                <a:latin typeface="Times New Roman" pitchFamily="18" charset="0"/>
              </a:rPr>
              <a:t>    </a:t>
            </a:r>
            <a:r>
              <a:rPr lang="en-GB" sz="2800" dirty="0">
                <a:solidFill>
                  <a:srgbClr val="0070C0"/>
                </a:solidFill>
                <a:latin typeface="Times New Roman" panose="02020603050405020304" pitchFamily="18" charset="0"/>
                <a:ea typeface="+mj-ea"/>
                <a:cs typeface="Times New Roman" panose="02020603050405020304" pitchFamily="18" charset="0"/>
              </a:rPr>
              <a:t>Thứ Năm ngày 12 tháng 12 năm 2024</a:t>
            </a:r>
          </a:p>
          <a:p>
            <a:pPr algn="ctr" defTabSz="913561" fontAlgn="base">
              <a:spcBef>
                <a:spcPct val="50000"/>
              </a:spcBef>
              <a:spcAft>
                <a:spcPct val="0"/>
              </a:spcAft>
            </a:pPr>
            <a:r>
              <a:rPr lang="en-GB" sz="2800" b="1" u="sng" dirty="0">
                <a:solidFill>
                  <a:srgbClr val="0070C0"/>
                </a:solidFill>
                <a:latin typeface="Times New Roman" panose="02020603050405020304" pitchFamily="18" charset="0"/>
                <a:ea typeface="+mj-ea"/>
                <a:cs typeface="Times New Roman" panose="02020603050405020304" pitchFamily="18" charset="0"/>
              </a:rPr>
              <a:t>Toán</a:t>
            </a:r>
            <a:r>
              <a:rPr lang="en-GB" sz="2800" b="1" dirty="0">
                <a:solidFill>
                  <a:srgbClr val="0070C0"/>
                </a:solidFill>
                <a:latin typeface="Times New Roman" panose="02020603050405020304" pitchFamily="18" charset="0"/>
                <a:ea typeface="+mj-ea"/>
                <a:cs typeface="Times New Roman" panose="02020603050405020304" pitchFamily="18" charset="0"/>
              </a:rPr>
              <a:t>:</a:t>
            </a:r>
            <a:endParaRPr lang="en-US" sz="2800" b="1" dirty="0">
              <a:solidFill>
                <a:srgbClr val="0000FF"/>
              </a:solidFill>
              <a:latin typeface="Times New Roman" pitchFamily="18" charset="0"/>
            </a:endParaRPr>
          </a:p>
        </p:txBody>
      </p:sp>
      <p:sp>
        <p:nvSpPr>
          <p:cNvPr id="2" name="Rectangle 1"/>
          <p:cNvSpPr/>
          <p:nvPr/>
        </p:nvSpPr>
        <p:spPr>
          <a:xfrm>
            <a:off x="1842654" y="1304744"/>
            <a:ext cx="8853055" cy="1569660"/>
          </a:xfrm>
          <a:prstGeom prst="rect">
            <a:avLst/>
          </a:prstGeom>
        </p:spPr>
        <p:txBody>
          <a:bodyPr wrap="square">
            <a:spAutoFit/>
          </a:bodyPr>
          <a:lstStyle/>
          <a:p>
            <a:pPr algn="ctr"/>
            <a:r>
              <a:rPr lang="en-GB" sz="3200" b="1" dirty="0">
                <a:solidFill>
                  <a:srgbClr val="7030A0"/>
                </a:solidFill>
                <a:latin typeface="Times New Roman" panose="02020603050405020304" pitchFamily="18" charset="0"/>
                <a:cs typeface="Times New Roman" panose="02020603050405020304" pitchFamily="18" charset="0"/>
              </a:rPr>
              <a:t>Dạy học stem</a:t>
            </a:r>
          </a:p>
          <a:p>
            <a:pPr algn="ctr"/>
            <a:r>
              <a:rPr lang="en-GB" sz="3200" b="1" dirty="0">
                <a:solidFill>
                  <a:srgbClr val="7030A0"/>
                </a:solidFill>
                <a:latin typeface="Times New Roman" panose="02020603050405020304" pitchFamily="18" charset="0"/>
                <a:cs typeface="Times New Roman" panose="02020603050405020304" pitchFamily="18" charset="0"/>
              </a:rPr>
              <a:t>Thực hành và trải nghiệm đo, vẽ, lắp ghép, tạo hình (Tiết 1)</a:t>
            </a:r>
          </a:p>
        </p:txBody>
      </p:sp>
      <p:sp>
        <p:nvSpPr>
          <p:cNvPr id="3" name="Rectangle 2"/>
          <p:cNvSpPr/>
          <p:nvPr/>
        </p:nvSpPr>
        <p:spPr>
          <a:xfrm>
            <a:off x="1219200" y="3138335"/>
            <a:ext cx="2854036" cy="12958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4" name="Rectangle 3"/>
          <p:cNvSpPr/>
          <p:nvPr/>
        </p:nvSpPr>
        <p:spPr>
          <a:xfrm>
            <a:off x="4627417" y="3138332"/>
            <a:ext cx="1427018" cy="129581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5" name="Isosceles Triangle 4"/>
          <p:cNvSpPr/>
          <p:nvPr/>
        </p:nvSpPr>
        <p:spPr>
          <a:xfrm>
            <a:off x="5243944" y="4973781"/>
            <a:ext cx="3158836" cy="1260764"/>
          </a:xfrm>
          <a:prstGeom prst="triangle">
            <a:avLst>
              <a:gd name="adj" fmla="val 50439"/>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a:p>
        </p:txBody>
      </p:sp>
      <p:sp>
        <p:nvSpPr>
          <p:cNvPr id="6" name="Parallelogram 5"/>
          <p:cNvSpPr/>
          <p:nvPr/>
        </p:nvSpPr>
        <p:spPr>
          <a:xfrm>
            <a:off x="6490854" y="3138332"/>
            <a:ext cx="2770909" cy="1295813"/>
          </a:xfrm>
          <a:prstGeom prst="parallelogram">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p>
        </p:txBody>
      </p:sp>
      <p:sp>
        <p:nvSpPr>
          <p:cNvPr id="7" name="Trapezoid 6"/>
          <p:cNvSpPr/>
          <p:nvPr/>
        </p:nvSpPr>
        <p:spPr>
          <a:xfrm>
            <a:off x="1219200" y="4973781"/>
            <a:ext cx="2646218" cy="1260764"/>
          </a:xfrm>
          <a:prstGeom prst="trapezoid">
            <a:avLst>
              <a:gd name="adj" fmla="val 4697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a:p>
        </p:txBody>
      </p:sp>
      <p:sp>
        <p:nvSpPr>
          <p:cNvPr id="8" name="Oval 7"/>
          <p:cNvSpPr/>
          <p:nvPr/>
        </p:nvSpPr>
        <p:spPr>
          <a:xfrm>
            <a:off x="9781307" y="4973781"/>
            <a:ext cx="1593272" cy="126076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9" name="Diamond 8"/>
          <p:cNvSpPr/>
          <p:nvPr/>
        </p:nvSpPr>
        <p:spPr>
          <a:xfrm>
            <a:off x="9393380" y="3138332"/>
            <a:ext cx="2369127" cy="126076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9635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0050"/>
                                        </p:tgtEl>
                                        <p:attrNameLst>
                                          <p:attrName>style.visibility</p:attrName>
                                        </p:attrNameLst>
                                      </p:cBhvr>
                                      <p:to>
                                        <p:strVal val="visible"/>
                                      </p:to>
                                    </p:set>
                                    <p:animEffect transition="in" filter="barn(inVertical)">
                                      <p:cBhvr>
                                        <p:cTn id="7" dur="500"/>
                                        <p:tgtEl>
                                          <p:spTgt spid="130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2" grpId="0"/>
      <p:bldP spid="3" grpId="0" animBg="1"/>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8" y="-27518"/>
            <a:ext cx="12295717" cy="683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082603" y="2780240"/>
            <a:ext cx="6918817" cy="1219200"/>
          </a:xfrm>
          <a:prstGeom prst="rect">
            <a:avLst/>
          </a:prstGeom>
        </p:spPr>
        <p:txBody>
          <a:bodyPr wrap="none" lIns="121914" tIns="60957" rIns="121914" bIns="60957" fromWordArt="1">
            <a:prstTxWarp prst="textPlain">
              <a:avLst>
                <a:gd name="adj" fmla="val 50000"/>
              </a:avLst>
            </a:prstTxWarp>
          </a:bodyPr>
          <a:lstStyle/>
          <a:p>
            <a:pPr algn="ctr" eaLnBrk="0" fontAlgn="base" hangingPunct="0">
              <a:spcBef>
                <a:spcPct val="0"/>
              </a:spcBef>
              <a:spcAft>
                <a:spcPct val="0"/>
              </a:spcAft>
            </a:pPr>
            <a:r>
              <a:rPr lang="en-US" sz="7200" b="1" kern="10" dirty="0">
                <a:ln w="9525">
                  <a:solidFill>
                    <a:srgbClr val="FFFF00"/>
                  </a:solidFill>
                  <a:round/>
                  <a:headEnd/>
                  <a:tailEnd/>
                </a:ln>
                <a:solidFill>
                  <a:srgbClr val="FFFF00"/>
                </a:solidFill>
                <a:effectLst>
                  <a:outerShdw dist="35921" dir="2700000" algn="ctr" rotWithShape="0">
                    <a:srgbClr val="C0C0C0">
                      <a:alpha val="79999"/>
                    </a:srgbClr>
                  </a:outerShdw>
                </a:effectLst>
                <a:cs typeface="Arial"/>
              </a:rPr>
              <a:t>Luyện tập, thực hành</a:t>
            </a:r>
          </a:p>
        </p:txBody>
      </p:sp>
    </p:spTree>
    <p:extLst>
      <p:ext uri="{BB962C8B-B14F-4D97-AF65-F5344CB8AC3E}">
        <p14:creationId xmlns:p14="http://schemas.microsoft.com/office/powerpoint/2010/main" val="4103979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99870" y="4692795"/>
            <a:ext cx="98958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002060"/>
                </a:solidFill>
                <a:latin typeface="+mj-lt"/>
                <a:ea typeface="Roboto" panose="02000000000000000000" pitchFamily="2" charset="0"/>
              </a:rPr>
              <a:t>    </a:t>
            </a:r>
            <a:r>
              <a:rPr kumimoji="0" lang="en-US" sz="320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a:t>
            </a:r>
            <a:r>
              <a:rPr kumimoji="0" lang="vi-VN" sz="320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hia sẻ ý tưởng cách làm </a:t>
            </a:r>
            <a:r>
              <a:rPr kumimoji="0" lang="en-US" sz="320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sản</a:t>
            </a:r>
            <a:r>
              <a:rPr kumimoji="0" lang="en-US" sz="320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phẩm tạo hình ngôi nhà, tạo hình con vật và hình bông hoa </a:t>
            </a:r>
            <a:r>
              <a:rPr kumimoji="0" lang="en-US" sz="320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320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nhóm mình.</a:t>
            </a:r>
            <a:endParaRPr kumimoji="0" lang="en-US" altLang="zh-CN" sz="320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TextBox 13"/>
          <p:cNvSpPr txBox="1"/>
          <p:nvPr/>
        </p:nvSpPr>
        <p:spPr>
          <a:xfrm>
            <a:off x="1676399" y="3183435"/>
            <a:ext cx="84651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i="0" u="none" strike="noStrike" kern="1200" cap="none" spc="0" normalizeH="0" baseline="0" noProof="0" dirty="0">
                <a:ln>
                  <a:noFill/>
                </a:ln>
                <a:solidFill>
                  <a:schemeClr val="accent4">
                    <a:lumMod val="75000"/>
                  </a:schemeClr>
                </a:solidFill>
                <a:effectLst/>
                <a:uLnTx/>
                <a:uFillTx/>
                <a:latin typeface="+mj-lt"/>
                <a:ea typeface="Roboto" panose="02000000000000000000" pitchFamily="2" charset="0"/>
              </a:rPr>
              <a:t>Đề xuất ý tưởng và cách làm </a:t>
            </a:r>
            <a:r>
              <a:rPr kumimoji="0" lang="en-US" altLang="zh-CN" sz="3200" i="0" u="none" strike="noStrike" kern="1200" cap="none" spc="0" normalizeH="0" baseline="0" noProof="0" dirty="0">
                <a:ln>
                  <a:noFill/>
                </a:ln>
                <a:solidFill>
                  <a:schemeClr val="accent4">
                    <a:lumMod val="75000"/>
                  </a:schemeClr>
                </a:solidFill>
                <a:effectLst/>
                <a:uLnTx/>
                <a:uFillTx/>
                <a:latin typeface="+mj-lt"/>
                <a:ea typeface="Roboto" panose="02000000000000000000" pitchFamily="2" charset="0"/>
              </a:rPr>
              <a:t>sản</a:t>
            </a:r>
            <a:r>
              <a:rPr kumimoji="0" lang="en-US" altLang="zh-CN" sz="3200" i="0" u="none" strike="noStrike" kern="1200" cap="none" spc="0" normalizeH="0" noProof="0" dirty="0">
                <a:ln>
                  <a:noFill/>
                </a:ln>
                <a:solidFill>
                  <a:schemeClr val="accent4">
                    <a:lumMod val="75000"/>
                  </a:schemeClr>
                </a:solidFill>
                <a:effectLst/>
                <a:uLnTx/>
                <a:uFillTx/>
                <a:latin typeface="+mj-lt"/>
                <a:ea typeface="Roboto" panose="02000000000000000000" pitchFamily="2" charset="0"/>
              </a:rPr>
              <a:t> phẩm </a:t>
            </a:r>
            <a:r>
              <a:rPr lang="en-GB" altLang="zh-CN" sz="3200" dirty="0">
                <a:solidFill>
                  <a:schemeClr val="accent4">
                    <a:lumMod val="75000"/>
                  </a:schemeClr>
                </a:solidFill>
                <a:latin typeface="+mj-lt"/>
                <a:ea typeface="Roboto" panose="02000000000000000000" pitchFamily="2" charset="0"/>
              </a:rPr>
              <a:t>để tạo hình ngôi nhà, con vật và bông hoa.</a:t>
            </a:r>
            <a:endParaRPr kumimoji="0" lang="en-US" altLang="zh-CN" sz="3200" i="0" u="none" strike="noStrike" kern="1200" cap="none" spc="0" normalizeH="0" baseline="0" noProof="0" dirty="0">
              <a:ln>
                <a:noFill/>
              </a:ln>
              <a:solidFill>
                <a:schemeClr val="accent4">
                  <a:lumMod val="75000"/>
                </a:schemeClr>
              </a:solidFill>
              <a:effectLst/>
              <a:uLnTx/>
              <a:uFillTx/>
              <a:latin typeface="+mj-lt"/>
              <a:ea typeface="Roboto" panose="02000000000000000000" pitchFamily="2" charset="0"/>
            </a:endParaRPr>
          </a:p>
        </p:txBody>
      </p:sp>
      <p:sp>
        <p:nvSpPr>
          <p:cNvPr id="11" name="Right Arrow 10"/>
          <p:cNvSpPr/>
          <p:nvPr/>
        </p:nvSpPr>
        <p:spPr>
          <a:xfrm>
            <a:off x="799870" y="5006873"/>
            <a:ext cx="612797" cy="450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3061855" y="101681"/>
            <a:ext cx="6719454" cy="116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6" tIns="45718" rIns="9136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561" fontAlgn="base">
              <a:spcBef>
                <a:spcPct val="50000"/>
              </a:spcBef>
              <a:spcAft>
                <a:spcPct val="0"/>
              </a:spcAft>
            </a:pPr>
            <a:r>
              <a:rPr lang="en-US" sz="1900" dirty="0">
                <a:solidFill>
                  <a:srgbClr val="000000"/>
                </a:solidFill>
                <a:latin typeface="Times New Roman" pitchFamily="18" charset="0"/>
              </a:rPr>
              <a:t>    </a:t>
            </a:r>
            <a:r>
              <a:rPr lang="en-GB" sz="2800" dirty="0">
                <a:solidFill>
                  <a:srgbClr val="0070C0"/>
                </a:solidFill>
                <a:latin typeface="Times New Roman" panose="02020603050405020304" pitchFamily="18" charset="0"/>
                <a:ea typeface="+mj-ea"/>
                <a:cs typeface="Times New Roman" panose="02020603050405020304" pitchFamily="18" charset="0"/>
              </a:rPr>
              <a:t>Thứ Năm ngày 12 tháng 12 năm 2024</a:t>
            </a:r>
          </a:p>
          <a:p>
            <a:pPr algn="ctr" defTabSz="913561" fontAlgn="base">
              <a:spcBef>
                <a:spcPct val="50000"/>
              </a:spcBef>
              <a:spcAft>
                <a:spcPct val="0"/>
              </a:spcAft>
            </a:pPr>
            <a:r>
              <a:rPr lang="en-GB" sz="2800" b="1" u="sng" dirty="0">
                <a:solidFill>
                  <a:srgbClr val="0070C0"/>
                </a:solidFill>
                <a:latin typeface="Times New Roman" panose="02020603050405020304" pitchFamily="18" charset="0"/>
                <a:ea typeface="+mj-ea"/>
                <a:cs typeface="Times New Roman" panose="02020603050405020304" pitchFamily="18" charset="0"/>
              </a:rPr>
              <a:t>Toán</a:t>
            </a:r>
            <a:r>
              <a:rPr lang="en-GB" sz="2800" b="1" dirty="0">
                <a:solidFill>
                  <a:srgbClr val="0070C0"/>
                </a:solidFill>
                <a:latin typeface="Times New Roman" panose="02020603050405020304" pitchFamily="18" charset="0"/>
                <a:ea typeface="+mj-ea"/>
                <a:cs typeface="Times New Roman" panose="02020603050405020304" pitchFamily="18" charset="0"/>
              </a:rPr>
              <a:t>:</a:t>
            </a:r>
            <a:endParaRPr lang="en-US" sz="2800" b="1" dirty="0">
              <a:solidFill>
                <a:srgbClr val="0000FF"/>
              </a:solidFill>
              <a:latin typeface="Times New Roman" pitchFamily="18" charset="0"/>
            </a:endParaRPr>
          </a:p>
        </p:txBody>
      </p:sp>
      <p:sp>
        <p:nvSpPr>
          <p:cNvPr id="12" name="Rectangle 11"/>
          <p:cNvSpPr/>
          <p:nvPr/>
        </p:nvSpPr>
        <p:spPr>
          <a:xfrm>
            <a:off x="1842654" y="1304744"/>
            <a:ext cx="8853055" cy="1569660"/>
          </a:xfrm>
          <a:prstGeom prst="rect">
            <a:avLst/>
          </a:prstGeom>
        </p:spPr>
        <p:txBody>
          <a:bodyPr wrap="square">
            <a:spAutoFit/>
          </a:bodyPr>
          <a:lstStyle/>
          <a:p>
            <a:pPr algn="ctr"/>
            <a:r>
              <a:rPr lang="en-GB" sz="3200" b="1" dirty="0">
                <a:solidFill>
                  <a:srgbClr val="7030A0"/>
                </a:solidFill>
                <a:latin typeface="Times New Roman" panose="02020603050405020304" pitchFamily="18" charset="0"/>
                <a:cs typeface="Times New Roman" panose="02020603050405020304" pitchFamily="18" charset="0"/>
              </a:rPr>
              <a:t>Dạy học stem</a:t>
            </a:r>
          </a:p>
          <a:p>
            <a:pPr algn="ctr"/>
            <a:r>
              <a:rPr lang="en-GB" sz="3200" b="1" dirty="0">
                <a:solidFill>
                  <a:srgbClr val="7030A0"/>
                </a:solidFill>
                <a:latin typeface="Times New Roman" panose="02020603050405020304" pitchFamily="18" charset="0"/>
                <a:cs typeface="Times New Roman" panose="02020603050405020304" pitchFamily="18" charset="0"/>
              </a:rPr>
              <a:t>Thực hành và trải nghiệm đo, vẽ, lắp ghép, tạo hình (Tiết 1)</a:t>
            </a:r>
          </a:p>
        </p:txBody>
      </p:sp>
    </p:spTree>
    <p:extLst>
      <p:ext uri="{BB962C8B-B14F-4D97-AF65-F5344CB8AC3E}">
        <p14:creationId xmlns:p14="http://schemas.microsoft.com/office/powerpoint/2010/main" val="2882091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3061855" y="101681"/>
            <a:ext cx="6719454" cy="116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6" tIns="45718" rIns="9136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561" fontAlgn="base">
              <a:spcBef>
                <a:spcPct val="50000"/>
              </a:spcBef>
              <a:spcAft>
                <a:spcPct val="0"/>
              </a:spcAft>
            </a:pPr>
            <a:r>
              <a:rPr lang="en-US" sz="1900" dirty="0">
                <a:solidFill>
                  <a:srgbClr val="000000"/>
                </a:solidFill>
                <a:latin typeface="Times New Roman" pitchFamily="18" charset="0"/>
              </a:rPr>
              <a:t>    </a:t>
            </a:r>
            <a:r>
              <a:rPr lang="en-GB" sz="2800" dirty="0">
                <a:solidFill>
                  <a:srgbClr val="0070C0"/>
                </a:solidFill>
                <a:latin typeface="Times New Roman" panose="02020603050405020304" pitchFamily="18" charset="0"/>
                <a:ea typeface="+mj-ea"/>
                <a:cs typeface="Times New Roman" panose="02020603050405020304" pitchFamily="18" charset="0"/>
              </a:rPr>
              <a:t>Thứ Năm ngày 12 tháng 12 năm 2024</a:t>
            </a:r>
          </a:p>
          <a:p>
            <a:pPr algn="ctr" defTabSz="913561" fontAlgn="base">
              <a:spcBef>
                <a:spcPct val="50000"/>
              </a:spcBef>
              <a:spcAft>
                <a:spcPct val="0"/>
              </a:spcAft>
            </a:pPr>
            <a:r>
              <a:rPr lang="en-GB" sz="2800" b="1" u="sng" dirty="0">
                <a:solidFill>
                  <a:srgbClr val="0070C0"/>
                </a:solidFill>
                <a:latin typeface="Times New Roman" panose="02020603050405020304" pitchFamily="18" charset="0"/>
                <a:ea typeface="+mj-ea"/>
                <a:cs typeface="Times New Roman" panose="02020603050405020304" pitchFamily="18" charset="0"/>
              </a:rPr>
              <a:t>Toán</a:t>
            </a:r>
            <a:r>
              <a:rPr lang="en-GB" sz="2800" b="1" dirty="0">
                <a:solidFill>
                  <a:srgbClr val="0070C0"/>
                </a:solidFill>
                <a:latin typeface="Times New Roman" panose="02020603050405020304" pitchFamily="18" charset="0"/>
                <a:ea typeface="+mj-ea"/>
                <a:cs typeface="Times New Roman" panose="02020603050405020304" pitchFamily="18" charset="0"/>
              </a:rPr>
              <a:t>:</a:t>
            </a:r>
            <a:endParaRPr lang="en-US" sz="2800" b="1" dirty="0">
              <a:solidFill>
                <a:srgbClr val="0000FF"/>
              </a:solidFill>
              <a:latin typeface="Times New Roman" pitchFamily="18" charset="0"/>
            </a:endParaRPr>
          </a:p>
        </p:txBody>
      </p:sp>
      <p:sp>
        <p:nvSpPr>
          <p:cNvPr id="10" name="Rectangle 9"/>
          <p:cNvSpPr/>
          <p:nvPr/>
        </p:nvSpPr>
        <p:spPr>
          <a:xfrm>
            <a:off x="1842654" y="1304744"/>
            <a:ext cx="8853055" cy="1569660"/>
          </a:xfrm>
          <a:prstGeom prst="rect">
            <a:avLst/>
          </a:prstGeom>
        </p:spPr>
        <p:txBody>
          <a:bodyPr wrap="square">
            <a:spAutoFit/>
          </a:bodyPr>
          <a:lstStyle/>
          <a:p>
            <a:pPr algn="ctr"/>
            <a:r>
              <a:rPr lang="en-GB" sz="3200" b="1" dirty="0">
                <a:solidFill>
                  <a:srgbClr val="7030A0"/>
                </a:solidFill>
                <a:latin typeface="Times New Roman" panose="02020603050405020304" pitchFamily="18" charset="0"/>
                <a:cs typeface="Times New Roman" panose="02020603050405020304" pitchFamily="18" charset="0"/>
              </a:rPr>
              <a:t>Dạy học stem</a:t>
            </a:r>
          </a:p>
          <a:p>
            <a:pPr algn="ctr"/>
            <a:r>
              <a:rPr lang="en-GB" sz="3200" b="1" dirty="0">
                <a:solidFill>
                  <a:srgbClr val="7030A0"/>
                </a:solidFill>
                <a:latin typeface="Times New Roman" panose="02020603050405020304" pitchFamily="18" charset="0"/>
                <a:cs typeface="Times New Roman" panose="02020603050405020304" pitchFamily="18" charset="0"/>
              </a:rPr>
              <a:t>Thực hành và trải nghiệm đo, vẽ, lắp ghép, tạo hình (Tiết 1)</a:t>
            </a:r>
          </a:p>
        </p:txBody>
      </p:sp>
      <p:pic>
        <p:nvPicPr>
          <p:cNvPr id="1026" name="Picture 2" descr="https://o.rada.vn/data/image/2024/05/29/Toan-5-bai-2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41964"/>
            <a:ext cx="6040581" cy="3616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ada.vn/data/image/2024/05/29/Toan-5-bai-2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41965"/>
            <a:ext cx="5791200" cy="361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0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circle(in)">
                                      <p:cBhvr>
                                        <p:cTn id="24"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92036" y="3742802"/>
            <a:ext cx="8257309" cy="2922307"/>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396835" y="4726117"/>
            <a:ext cx="7744691" cy="1938992"/>
          </a:xfrm>
          <a:prstGeom prst="rect">
            <a:avLst/>
          </a:prstGeom>
          <a:noFill/>
        </p:spPr>
        <p:txBody>
          <a:bodyPr wrap="square" rtlCol="0">
            <a:spAutoFit/>
          </a:bodyPr>
          <a:lstStyle/>
          <a:p>
            <a:pPr algn="just">
              <a:defRPr/>
            </a:pPr>
            <a:r>
              <a:rPr kumimoji="0" lang="en-GB" altLang="zh-CN" sz="24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altLang="zh-CN" sz="24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Sản phẩm có sử dụng </a:t>
            </a:r>
            <a:r>
              <a:rPr kumimoji="0" lang="en-GB" altLang="zh-CN" sz="24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GB" altLang="zh-CN" sz="24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hình đã học như: </a:t>
            </a:r>
            <a:r>
              <a:rPr kumimoji="0" lang="en-GB" altLang="zh-CN" sz="24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GB" altLang="zh-CN" sz="24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vuông, hình chữ nhật, hình thang, hình tam giác, hình thoi, hình bình hành và hình tròn </a:t>
            </a:r>
            <a:r>
              <a:rPr kumimoji="0" lang="en-US" altLang="zh-CN" sz="24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để trang </a:t>
            </a:r>
            <a:r>
              <a:rPr lang="en-US" altLang="zh-CN"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trí sản phẩm của nhóm mình.</a:t>
            </a:r>
          </a:p>
          <a:p>
            <a:pPr algn="just">
              <a:defRPr/>
            </a:pPr>
            <a:r>
              <a:rPr lang="en-US" altLang="zh-CN"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Trang trí sáng tạo và đảm bảo tính thẩm mĩ, đẹp.</a:t>
            </a:r>
            <a:endParaRPr lang="vi-VN" altLang="zh-CN"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altLang="zh-CN" sz="24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17" name="TextBox 116"/>
          <p:cNvSpPr txBox="1"/>
          <p:nvPr/>
        </p:nvSpPr>
        <p:spPr>
          <a:xfrm>
            <a:off x="4550615" y="4042798"/>
            <a:ext cx="34371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Y</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êu cầu </a:t>
            </a:r>
            <a:r>
              <a:rPr kumimoji="0" lang="vi-VN"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sản phẩm</a:t>
            </a:r>
            <a:r>
              <a:rPr kumimoji="0" lang="en-GB"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endParaRPr kumimoji="0" lang="vi-VN"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3" name="TextBox 12"/>
          <p:cNvSpPr txBox="1"/>
          <p:nvPr/>
        </p:nvSpPr>
        <p:spPr>
          <a:xfrm>
            <a:off x="1288472" y="3046993"/>
            <a:ext cx="90608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Các</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nhóm</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thực</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hành</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sản</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phẩm</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theo</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ý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tưởng</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nhóm</a:t>
            </a:r>
            <a:r>
              <a:rPr kumimoji="0" lang="en-US" sz="2800" b="0"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mình</a:t>
            </a:r>
            <a:endParaRPr kumimoji="0" lang="en-US" altLang="zh-CN" sz="2800" b="0"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Text Box 3"/>
          <p:cNvSpPr txBox="1">
            <a:spLocks noChangeArrowheads="1"/>
          </p:cNvSpPr>
          <p:nvPr/>
        </p:nvSpPr>
        <p:spPr bwMode="auto">
          <a:xfrm>
            <a:off x="3061855" y="101681"/>
            <a:ext cx="6719454" cy="116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6" tIns="45718" rIns="9136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561" fontAlgn="base">
              <a:spcBef>
                <a:spcPct val="50000"/>
              </a:spcBef>
              <a:spcAft>
                <a:spcPct val="0"/>
              </a:spcAft>
            </a:pPr>
            <a:r>
              <a:rPr lang="en-US" sz="2800" dirty="0">
                <a:solidFill>
                  <a:srgbClr val="000000"/>
                </a:solidFill>
                <a:latin typeface="Times New Roman" pitchFamily="18" charset="0"/>
              </a:rPr>
              <a:t>    </a:t>
            </a:r>
            <a:r>
              <a:rPr lang="en-GB" sz="2800" dirty="0">
                <a:solidFill>
                  <a:srgbClr val="0070C0"/>
                </a:solidFill>
                <a:latin typeface="Times New Roman" panose="02020603050405020304" pitchFamily="18" charset="0"/>
                <a:ea typeface="+mj-ea"/>
                <a:cs typeface="Times New Roman" panose="02020603050405020304" pitchFamily="18" charset="0"/>
              </a:rPr>
              <a:t>Thứ Năm ngày 12 tháng 12 năm 2024</a:t>
            </a:r>
          </a:p>
          <a:p>
            <a:pPr algn="ctr" defTabSz="913561" fontAlgn="base">
              <a:spcBef>
                <a:spcPct val="50000"/>
              </a:spcBef>
              <a:spcAft>
                <a:spcPct val="0"/>
              </a:spcAft>
            </a:pPr>
            <a:r>
              <a:rPr lang="en-GB" sz="2800" b="1" u="sng" dirty="0">
                <a:solidFill>
                  <a:srgbClr val="0070C0"/>
                </a:solidFill>
                <a:latin typeface="Times New Roman" panose="02020603050405020304" pitchFamily="18" charset="0"/>
                <a:ea typeface="+mj-ea"/>
                <a:cs typeface="Times New Roman" panose="02020603050405020304" pitchFamily="18" charset="0"/>
              </a:rPr>
              <a:t>Toán</a:t>
            </a:r>
            <a:r>
              <a:rPr lang="en-GB" sz="2800" b="1" dirty="0">
                <a:solidFill>
                  <a:srgbClr val="0070C0"/>
                </a:solidFill>
                <a:latin typeface="Times New Roman" panose="02020603050405020304" pitchFamily="18" charset="0"/>
                <a:ea typeface="+mj-ea"/>
                <a:cs typeface="Times New Roman" panose="02020603050405020304" pitchFamily="18" charset="0"/>
              </a:rPr>
              <a:t>:</a:t>
            </a:r>
            <a:endParaRPr lang="en-US" sz="2800" b="1" dirty="0">
              <a:solidFill>
                <a:srgbClr val="0000FF"/>
              </a:solidFill>
              <a:latin typeface="Times New Roman" pitchFamily="18" charset="0"/>
            </a:endParaRPr>
          </a:p>
        </p:txBody>
      </p:sp>
      <p:sp>
        <p:nvSpPr>
          <p:cNvPr id="15" name="Rectangle 14"/>
          <p:cNvSpPr/>
          <p:nvPr/>
        </p:nvSpPr>
        <p:spPr>
          <a:xfrm>
            <a:off x="1842654" y="1304744"/>
            <a:ext cx="8853055" cy="1569660"/>
          </a:xfrm>
          <a:prstGeom prst="rect">
            <a:avLst/>
          </a:prstGeom>
        </p:spPr>
        <p:txBody>
          <a:bodyPr wrap="square">
            <a:spAutoFit/>
          </a:bodyPr>
          <a:lstStyle/>
          <a:p>
            <a:pPr algn="ctr"/>
            <a:r>
              <a:rPr lang="en-GB" sz="3200" b="1" dirty="0">
                <a:solidFill>
                  <a:srgbClr val="7030A0"/>
                </a:solidFill>
                <a:latin typeface="Times New Roman" panose="02020603050405020304" pitchFamily="18" charset="0"/>
                <a:cs typeface="Times New Roman" panose="02020603050405020304" pitchFamily="18" charset="0"/>
              </a:rPr>
              <a:t>Dạy học stem</a:t>
            </a:r>
          </a:p>
          <a:p>
            <a:pPr algn="ctr"/>
            <a:r>
              <a:rPr lang="en-GB" sz="3200" b="1" dirty="0">
                <a:solidFill>
                  <a:srgbClr val="7030A0"/>
                </a:solidFill>
                <a:latin typeface="Times New Roman" panose="02020603050405020304" pitchFamily="18" charset="0"/>
                <a:cs typeface="Times New Roman" panose="02020603050405020304" pitchFamily="18" charset="0"/>
              </a:rPr>
              <a:t>Thực hành và trải nghiệm đo, vẽ, lắp ghép, tạo hình (Tiết 1)</a:t>
            </a:r>
          </a:p>
        </p:txBody>
      </p:sp>
    </p:spTree>
    <p:extLst>
      <p:ext uri="{BB962C8B-B14F-4D97-AF65-F5344CB8AC3E}">
        <p14:creationId xmlns:p14="http://schemas.microsoft.com/office/powerpoint/2010/main" val="3839451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7"/>
                                        </p:tgtEl>
                                        <p:attrNameLst>
                                          <p:attrName>style.visibility</p:attrName>
                                        </p:attrNameLst>
                                      </p:cBhvr>
                                      <p:to>
                                        <p:strVal val="visible"/>
                                      </p:to>
                                    </p:set>
                                    <p:animEffect transition="in" filter="wipe(down)">
                                      <p:cBhvr>
                                        <p:cTn id="27" dur="500"/>
                                        <p:tgtEl>
                                          <p:spTgt spid="1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79585" y="5157726"/>
            <a:ext cx="2012450" cy="1728279"/>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3300724" y="2400085"/>
            <a:ext cx="7268904" cy="798653"/>
          </a:xfrm>
          <a:prstGeom prst="roundRect">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7" name="Rectangle 56"/>
          <p:cNvSpPr/>
          <p:nvPr/>
        </p:nvSpPr>
        <p:spPr>
          <a:xfrm>
            <a:off x="316455" y="2519263"/>
            <a:ext cx="2842381" cy="574901"/>
          </a:xfrm>
          <a:prstGeom prst="rect">
            <a:avLst/>
          </a:prstGeom>
        </p:spPr>
        <p:txBody>
          <a:bodyPr wrap="none">
            <a:spAutoFit/>
          </a:bodyPr>
          <a:lstStyle/>
          <a:p>
            <a:pPr marL="0" marR="0" lvl="0" indent="0" algn="ctr" defTabSz="914377" rtl="0" eaLnBrk="1" fontAlgn="auto" latinLnBrk="0" hangingPunct="1">
              <a:lnSpc>
                <a:spcPct val="112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2800" b="1" i="0" u="none" strike="noStrike" kern="1200" cap="none" spc="0" normalizeH="0" baseline="0" noProof="0" dirty="0">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58" name="Rectangle 57"/>
          <p:cNvSpPr/>
          <p:nvPr/>
        </p:nvSpPr>
        <p:spPr>
          <a:xfrm>
            <a:off x="4062809" y="2502058"/>
            <a:ext cx="6403929" cy="574901"/>
          </a:xfrm>
          <a:prstGeom prst="rect">
            <a:avLst/>
          </a:prstGeom>
        </p:spPr>
        <p:txBody>
          <a:bodyPr wrap="squar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2800" i="0" u="none" strike="noStrike" kern="1200" cap="none" spc="0" normalizeH="0" baseline="0" noProof="0" dirty="0">
                <a:ln>
                  <a:noFill/>
                </a:ln>
                <a:effectLst/>
                <a:uLnTx/>
                <a:uFillTx/>
                <a:latin typeface="Times New Roman" panose="02020603050405020304" pitchFamily="18" charset="0"/>
                <a:ea typeface="inpin heiti" charset="-122"/>
                <a:cs typeface="Times New Roman" panose="02020603050405020304" pitchFamily="18" charset="0"/>
                <a:sym typeface="Arial"/>
              </a:rPr>
              <a:t>Sản phẩm vận dụng </a:t>
            </a:r>
            <a:r>
              <a:rPr lang="en-US" altLang="zh-CN" sz="2800" dirty="0">
                <a:latin typeface="Times New Roman" panose="02020603050405020304" pitchFamily="18" charset="0"/>
                <a:ea typeface="inpin heiti" charset="-122"/>
                <a:cs typeface="Times New Roman" panose="02020603050405020304" pitchFamily="18" charset="0"/>
                <a:sym typeface="Arial"/>
              </a:rPr>
              <a:t>được các hình đã học</a:t>
            </a:r>
            <a:endParaRPr kumimoji="0" lang="en-US" altLang="zh-CN" sz="2800" i="0" u="none" strike="noStrike" kern="1200" cap="none" spc="0" normalizeH="0" baseline="0" noProof="0" dirty="0">
              <a:ln>
                <a:noFill/>
              </a:ln>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59" name="Oval 58"/>
          <p:cNvSpPr/>
          <p:nvPr/>
        </p:nvSpPr>
        <p:spPr>
          <a:xfrm>
            <a:off x="3455919" y="2519263"/>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3903631" y="3351251"/>
            <a:ext cx="7774360" cy="833416"/>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4631002" y="3480508"/>
            <a:ext cx="6931381" cy="574901"/>
          </a:xfrm>
          <a:prstGeom prst="rect">
            <a:avLst/>
          </a:prstGeom>
        </p:spPr>
        <p:txBody>
          <a:bodyPr wrap="squar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kumimoji="0" lang="en-US" altLang="zh-CN" sz="2800" i="0" u="none" strike="noStrike" kern="1200" cap="none" spc="0" normalizeH="0" baseline="0" noProof="0" dirty="0">
                <a:ln>
                  <a:noFill/>
                </a:ln>
                <a:effectLst/>
                <a:uLnTx/>
                <a:uFillTx/>
                <a:latin typeface="Times New Roman" panose="02020603050405020304" pitchFamily="18" charset="0"/>
                <a:ea typeface="inpin heiti" charset="-122"/>
                <a:cs typeface="Times New Roman" panose="02020603050405020304" pitchFamily="18" charset="0"/>
                <a:sym typeface="Arial"/>
              </a:rPr>
              <a:t>Sản phẩm có tính </a:t>
            </a:r>
            <a:r>
              <a:rPr lang="en-US" altLang="zh-CN" sz="2800" noProof="0" dirty="0">
                <a:latin typeface="Times New Roman" panose="02020603050405020304" pitchFamily="18" charset="0"/>
                <a:ea typeface="inpin heiti" charset="-122"/>
                <a:cs typeface="Times New Roman" panose="02020603050405020304" pitchFamily="18" charset="0"/>
                <a:sym typeface="Arial"/>
              </a:rPr>
              <a:t>ứng dụng, </a:t>
            </a:r>
            <a:r>
              <a:rPr kumimoji="0" lang="en-US" altLang="zh-CN" sz="2800" i="0" u="none" strike="noStrike" kern="1200" cap="none" spc="0" normalizeH="0" baseline="0" noProof="0" dirty="0">
                <a:ln>
                  <a:noFill/>
                </a:ln>
                <a:effectLst/>
                <a:uLnTx/>
                <a:uFillTx/>
                <a:latin typeface="Times New Roman" panose="02020603050405020304" pitchFamily="18" charset="0"/>
                <a:ea typeface="inpin heiti" charset="-122"/>
                <a:cs typeface="Times New Roman" panose="02020603050405020304" pitchFamily="18" charset="0"/>
                <a:sym typeface="Arial"/>
              </a:rPr>
              <a:t>sáng tạo, thẩm mỹ  </a:t>
            </a:r>
          </a:p>
        </p:txBody>
      </p:sp>
      <p:sp>
        <p:nvSpPr>
          <p:cNvPr id="62" name="Oval 61"/>
          <p:cNvSpPr/>
          <p:nvPr/>
        </p:nvSpPr>
        <p:spPr>
          <a:xfrm>
            <a:off x="4071604" y="3515959"/>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4432200" y="4359074"/>
            <a:ext cx="6644929"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prstClr val="white"/>
                </a:solidFill>
                <a:effectLst/>
                <a:uLnTx/>
                <a:uFillTx/>
                <a:latin typeface="Calibri"/>
                <a:ea typeface="+mn-ea"/>
                <a:cs typeface="+mn-cs"/>
                <a:sym typeface="Arial"/>
              </a:rPr>
              <a:t>.</a:t>
            </a:r>
          </a:p>
        </p:txBody>
      </p:sp>
      <p:sp>
        <p:nvSpPr>
          <p:cNvPr id="64" name="Rectangle 63"/>
          <p:cNvSpPr/>
          <p:nvPr/>
        </p:nvSpPr>
        <p:spPr>
          <a:xfrm>
            <a:off x="5116254" y="4466012"/>
            <a:ext cx="5960875" cy="52322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lang="en-US" altLang="zh-CN" sz="2800" dirty="0" err="1">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Đánh</a:t>
            </a:r>
            <a:r>
              <a:rPr lang="en-US" altLang="zh-CN" sz="2800" dirty="0">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giá</a:t>
            </a:r>
            <a:r>
              <a:rPr lang="en-US" altLang="zh-CN" sz="2800" dirty="0">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sản</a:t>
            </a:r>
            <a:r>
              <a:rPr lang="en-US" altLang="zh-CN" sz="2800" dirty="0">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phẩm</a:t>
            </a:r>
            <a:r>
              <a:rPr lang="en-US" altLang="zh-CN" sz="2800" dirty="0">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hoàn</a:t>
            </a:r>
            <a:r>
              <a:rPr lang="en-US" altLang="zh-CN" sz="2800" dirty="0">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thành</a:t>
            </a:r>
            <a:r>
              <a:rPr lang="en-US" altLang="zh-CN" sz="2800" dirty="0">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等线" panose="02010600030101010101" pitchFamily="2" charset="-122"/>
                <a:cs typeface="Times New Roman" panose="02020603050405020304" pitchFamily="18" charset="0"/>
                <a:sym typeface="Arial"/>
              </a:rPr>
              <a:t>tốt</a:t>
            </a:r>
            <a:endParaRPr kumimoji="0" lang="zh-CN"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65" name="Oval 64"/>
          <p:cNvSpPr/>
          <p:nvPr/>
        </p:nvSpPr>
        <p:spPr>
          <a:xfrm>
            <a:off x="4575604" y="4490697"/>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9" name="Rounded Rectangle 18"/>
          <p:cNvSpPr/>
          <p:nvPr/>
        </p:nvSpPr>
        <p:spPr>
          <a:xfrm>
            <a:off x="4827604" y="5378166"/>
            <a:ext cx="5965087"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2" name="Rectangle 21"/>
          <p:cNvSpPr/>
          <p:nvPr/>
        </p:nvSpPr>
        <p:spPr>
          <a:xfrm>
            <a:off x="5618883" y="5507700"/>
            <a:ext cx="5458246" cy="574901"/>
          </a:xfrm>
          <a:prstGeom prst="rect">
            <a:avLst/>
          </a:prstGeom>
        </p:spPr>
        <p:txBody>
          <a:bodyPr wrap="square">
            <a:spAutoFit/>
          </a:bodyPr>
          <a:lstStyle/>
          <a:p>
            <a:pPr marL="0" marR="0" lvl="0" indent="0" algn="l" defTabSz="914377" rtl="0" eaLnBrk="1" fontAlgn="auto" latinLnBrk="0" hangingPunct="1">
              <a:lnSpc>
                <a:spcPct val="112000"/>
              </a:lnSpc>
              <a:spcBef>
                <a:spcPts val="0"/>
              </a:spcBef>
              <a:spcAft>
                <a:spcPts val="0"/>
              </a:spcAft>
              <a:buClrTx/>
              <a:buSzTx/>
              <a:buFontTx/>
              <a:buNone/>
              <a:tabLst/>
              <a:defRPr/>
            </a:pPr>
            <a:r>
              <a:rPr lang="en-US" altLang="zh-CN" sz="2800" dirty="0" err="1">
                <a:solidFill>
                  <a:srgbClr val="7030A0"/>
                </a:solidFill>
                <a:latin typeface="Times New Roman" panose="02020603050405020304" pitchFamily="18" charset="0"/>
                <a:ea typeface="inpin heiti" charset="-122"/>
                <a:cs typeface="Times New Roman" panose="02020603050405020304" pitchFamily="18" charset="0"/>
                <a:sym typeface="Arial"/>
              </a:rPr>
              <a:t>Đánh</a:t>
            </a:r>
            <a:r>
              <a:rPr lang="en-US" altLang="zh-CN" sz="2800" dirty="0">
                <a:solidFill>
                  <a:srgbClr val="7030A0"/>
                </a:solidFill>
                <a:latin typeface="Times New Roman" panose="02020603050405020304" pitchFamily="18" charset="0"/>
                <a:ea typeface="inpin heiti"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inpin heiti" charset="-122"/>
                <a:cs typeface="Times New Roman" panose="02020603050405020304" pitchFamily="18" charset="0"/>
                <a:sym typeface="Arial"/>
              </a:rPr>
              <a:t>giá</a:t>
            </a:r>
            <a:r>
              <a:rPr lang="en-US" altLang="zh-CN" sz="2800" dirty="0">
                <a:solidFill>
                  <a:srgbClr val="7030A0"/>
                </a:solidFill>
                <a:latin typeface="Times New Roman" panose="02020603050405020304" pitchFamily="18" charset="0"/>
                <a:ea typeface="inpin heiti"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inpin heiti" charset="-122"/>
                <a:cs typeface="Times New Roman" panose="02020603050405020304" pitchFamily="18" charset="0"/>
                <a:sym typeface="Arial"/>
              </a:rPr>
              <a:t>sản</a:t>
            </a:r>
            <a:r>
              <a:rPr lang="en-US" altLang="zh-CN" sz="2800" dirty="0">
                <a:solidFill>
                  <a:srgbClr val="7030A0"/>
                </a:solidFill>
                <a:latin typeface="Times New Roman" panose="02020603050405020304" pitchFamily="18" charset="0"/>
                <a:ea typeface="inpin heiti"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inpin heiti" charset="-122"/>
                <a:cs typeface="Times New Roman" panose="02020603050405020304" pitchFamily="18" charset="0"/>
                <a:sym typeface="Arial"/>
              </a:rPr>
              <a:t>phẩm</a:t>
            </a:r>
            <a:r>
              <a:rPr lang="en-US" altLang="zh-CN" sz="2800" dirty="0">
                <a:solidFill>
                  <a:srgbClr val="7030A0"/>
                </a:solidFill>
                <a:latin typeface="Times New Roman" panose="02020603050405020304" pitchFamily="18" charset="0"/>
                <a:ea typeface="inpin heiti"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inpin heiti" charset="-122"/>
                <a:cs typeface="Times New Roman" panose="02020603050405020304" pitchFamily="18" charset="0"/>
                <a:sym typeface="Arial"/>
              </a:rPr>
              <a:t>hoàn</a:t>
            </a:r>
            <a:r>
              <a:rPr lang="en-US" altLang="zh-CN" sz="2800" dirty="0">
                <a:solidFill>
                  <a:srgbClr val="7030A0"/>
                </a:solidFill>
                <a:latin typeface="Times New Roman" panose="02020603050405020304" pitchFamily="18" charset="0"/>
                <a:ea typeface="inpin heiti" charset="-122"/>
                <a:cs typeface="Times New Roman" panose="02020603050405020304" pitchFamily="18" charset="0"/>
                <a:sym typeface="Arial"/>
              </a:rPr>
              <a:t> </a:t>
            </a:r>
            <a:r>
              <a:rPr lang="en-US" altLang="zh-CN" sz="2800" dirty="0" err="1">
                <a:solidFill>
                  <a:srgbClr val="7030A0"/>
                </a:solidFill>
                <a:latin typeface="Times New Roman" panose="02020603050405020304" pitchFamily="18" charset="0"/>
                <a:ea typeface="inpin heiti" charset="-122"/>
                <a:cs typeface="Times New Roman" panose="02020603050405020304" pitchFamily="18" charset="0"/>
                <a:sym typeface="Arial"/>
              </a:rPr>
              <a:t>thành</a:t>
            </a:r>
            <a:endParaRPr kumimoji="0" lang="en-US" altLang="zh-CN" sz="2800" b="0" i="0" u="none" strike="noStrike" kern="1200" cap="none" spc="0" normalizeH="0" baseline="0" noProof="0" dirty="0">
              <a:ln>
                <a:noFill/>
              </a:ln>
              <a:solidFill>
                <a:srgbClr val="7030A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23" name="Oval 22"/>
          <p:cNvSpPr/>
          <p:nvPr/>
        </p:nvSpPr>
        <p:spPr>
          <a:xfrm>
            <a:off x="4953173" y="5546661"/>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lang="en-US" sz="3200" b="1" dirty="0">
                <a:solidFill>
                  <a:srgbClr val="0070C0"/>
                </a:solidFill>
                <a:latin typeface="Arial" panose="020B0604020202020204" pitchFamily="34" charset="0"/>
                <a:ea typeface="inpin heiti" charset="-122"/>
                <a:cs typeface="Times New Roman" panose="02020603050405020304" pitchFamily="18" charset="0"/>
                <a:sym typeface="Arial"/>
              </a:rPr>
              <a:t>4</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4" name="Text Box 3"/>
          <p:cNvSpPr txBox="1">
            <a:spLocks noChangeArrowheads="1"/>
          </p:cNvSpPr>
          <p:nvPr/>
        </p:nvSpPr>
        <p:spPr bwMode="auto">
          <a:xfrm>
            <a:off x="3158836" y="337335"/>
            <a:ext cx="6719454" cy="101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6" tIns="45718" rIns="9136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561" fontAlgn="base">
              <a:spcBef>
                <a:spcPct val="50000"/>
              </a:spcBef>
              <a:spcAft>
                <a:spcPct val="0"/>
              </a:spcAft>
            </a:pPr>
            <a:r>
              <a:rPr lang="en-US" sz="1900" dirty="0">
                <a:solidFill>
                  <a:srgbClr val="000000"/>
                </a:solidFill>
                <a:latin typeface="Times New Roman" pitchFamily="18" charset="0"/>
              </a:rPr>
              <a:t>    </a:t>
            </a:r>
            <a:r>
              <a:rPr lang="en-GB" sz="2400" dirty="0">
                <a:solidFill>
                  <a:srgbClr val="0070C0"/>
                </a:solidFill>
                <a:latin typeface="Times New Roman" panose="02020603050405020304" pitchFamily="18" charset="0"/>
                <a:ea typeface="+mj-ea"/>
                <a:cs typeface="Times New Roman" panose="02020603050405020304" pitchFamily="18" charset="0"/>
              </a:rPr>
              <a:t>Thứ Năm ngày 12 tháng 12 năm 2024</a:t>
            </a:r>
          </a:p>
          <a:p>
            <a:pPr algn="ctr" defTabSz="913561" fontAlgn="base">
              <a:spcBef>
                <a:spcPct val="50000"/>
              </a:spcBef>
              <a:spcAft>
                <a:spcPct val="0"/>
              </a:spcAft>
            </a:pPr>
            <a:r>
              <a:rPr lang="en-GB" sz="2400" b="1" u="sng" dirty="0">
                <a:solidFill>
                  <a:srgbClr val="0070C0"/>
                </a:solidFill>
                <a:latin typeface="Times New Roman" panose="02020603050405020304" pitchFamily="18" charset="0"/>
                <a:ea typeface="+mj-ea"/>
                <a:cs typeface="Times New Roman" panose="02020603050405020304" pitchFamily="18" charset="0"/>
              </a:rPr>
              <a:t>Toán</a:t>
            </a:r>
            <a:r>
              <a:rPr lang="en-GB" sz="2400" b="1" dirty="0">
                <a:solidFill>
                  <a:srgbClr val="0070C0"/>
                </a:solidFill>
                <a:latin typeface="Times New Roman" panose="02020603050405020304" pitchFamily="18" charset="0"/>
                <a:ea typeface="+mj-ea"/>
                <a:cs typeface="Times New Roman" panose="02020603050405020304" pitchFamily="18" charset="0"/>
              </a:rPr>
              <a:t>:</a:t>
            </a:r>
            <a:endParaRPr lang="en-US" sz="2400" b="1" dirty="0">
              <a:solidFill>
                <a:srgbClr val="0000FF"/>
              </a:solidFill>
              <a:latin typeface="Times New Roman" pitchFamily="18" charset="0"/>
            </a:endParaRPr>
          </a:p>
        </p:txBody>
      </p:sp>
      <p:sp>
        <p:nvSpPr>
          <p:cNvPr id="25" name="Rectangle 24"/>
          <p:cNvSpPr/>
          <p:nvPr/>
        </p:nvSpPr>
        <p:spPr>
          <a:xfrm>
            <a:off x="2092035" y="1306026"/>
            <a:ext cx="8853055" cy="830997"/>
          </a:xfrm>
          <a:prstGeom prst="rect">
            <a:avLst/>
          </a:prstGeom>
        </p:spPr>
        <p:txBody>
          <a:bodyPr wrap="square">
            <a:spAutoFit/>
          </a:bodyPr>
          <a:lstStyle/>
          <a:p>
            <a:pPr algn="ctr"/>
            <a:r>
              <a:rPr lang="en-GB" sz="2400" b="1" dirty="0">
                <a:solidFill>
                  <a:srgbClr val="7030A0"/>
                </a:solidFill>
                <a:latin typeface="Times New Roman" panose="02020603050405020304" pitchFamily="18" charset="0"/>
                <a:cs typeface="Times New Roman" panose="02020603050405020304" pitchFamily="18" charset="0"/>
              </a:rPr>
              <a:t>Dạy học stem</a:t>
            </a:r>
          </a:p>
          <a:p>
            <a:pPr algn="ctr"/>
            <a:r>
              <a:rPr lang="en-GB" sz="2400" b="1" dirty="0">
                <a:solidFill>
                  <a:srgbClr val="7030A0"/>
                </a:solidFill>
                <a:latin typeface="Times New Roman" panose="02020603050405020304" pitchFamily="18" charset="0"/>
                <a:cs typeface="Times New Roman" panose="02020603050405020304" pitchFamily="18" charset="0"/>
              </a:rPr>
              <a:t>Thực hành và trải nghiệm đo, vẽ, lắp ghép, tạo hình (Tiết 1)</a:t>
            </a:r>
          </a:p>
        </p:txBody>
      </p:sp>
      <p:sp>
        <p:nvSpPr>
          <p:cNvPr id="2" name="Curved Right Arrow 1"/>
          <p:cNvSpPr/>
          <p:nvPr/>
        </p:nvSpPr>
        <p:spPr>
          <a:xfrm rot="19898851">
            <a:off x="2139319" y="3154070"/>
            <a:ext cx="688198" cy="1248074"/>
          </a:xfrm>
          <a:prstGeom prst="curvedRightArrow">
            <a:avLst>
              <a:gd name="adj1" fmla="val 25000"/>
              <a:gd name="adj2" fmla="val 43731"/>
              <a:gd name="adj3" fmla="val 532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3716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circle(in)">
                                      <p:cBhvr>
                                        <p:cTn id="15" dur="2000"/>
                                        <p:tgtEl>
                                          <p:spTgt spid="5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down)">
                                      <p:cBhvr>
                                        <p:cTn id="23" dur="500"/>
                                        <p:tgtEl>
                                          <p:spTgt spid="5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ipe(down)">
                                      <p:cBhvr>
                                        <p:cTn id="26" dur="500"/>
                                        <p:tgtEl>
                                          <p:spTgt spid="5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down)">
                                      <p:cBhvr>
                                        <p:cTn id="34" dur="500"/>
                                        <p:tgtEl>
                                          <p:spTgt spid="6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down)">
                                      <p:cBhvr>
                                        <p:cTn id="37" dur="500"/>
                                        <p:tgtEl>
                                          <p:spTgt spid="6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down)">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down)">
                                      <p:cBhvr>
                                        <p:cTn id="45" dur="500"/>
                                        <p:tgtEl>
                                          <p:spTgt spid="6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down)">
                                      <p:cBhvr>
                                        <p:cTn id="48" dur="500"/>
                                        <p:tgtEl>
                                          <p:spTgt spid="6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down)">
                                      <p:cBhvr>
                                        <p:cTn id="51" dur="5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down)">
                                      <p:cBhvr>
                                        <p:cTn id="59" dur="500"/>
                                        <p:tgtEl>
                                          <p:spTgt spid="1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p:bldP spid="58" grpId="0"/>
      <p:bldP spid="59" grpId="0" animBg="1"/>
      <p:bldP spid="60" grpId="0" animBg="1"/>
      <p:bldP spid="61" grpId="0"/>
      <p:bldP spid="62" grpId="0" animBg="1"/>
      <p:bldP spid="63" grpId="0" animBg="1"/>
      <p:bldP spid="64" grpId="0"/>
      <p:bldP spid="65" grpId="0" animBg="1"/>
      <p:bldP spid="19" grpId="0" animBg="1"/>
      <p:bldP spid="22" grpId="0"/>
      <p:bldP spid="23" grpId="0" animBg="1"/>
      <p:bldP spid="24" grpId="0"/>
      <p:bldP spid="25"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TotalTime>
  <Words>751</Words>
  <Application>Microsoft Office PowerPoint</Application>
  <PresentationFormat>Màn hình rộng</PresentationFormat>
  <Paragraphs>78</Paragraphs>
  <Slides>19</Slides>
  <Notes>5</Notes>
  <HiddenSlides>0</HiddenSlides>
  <MMClips>2</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19</vt:i4>
      </vt:variant>
    </vt:vector>
  </HeadingPairs>
  <TitlesOfParts>
    <vt:vector size="30" baseType="lpstr">
      <vt:lpstr>Arial</vt:lpstr>
      <vt:lpstr>Calibri</vt:lpstr>
      <vt:lpstr>Corbel</vt:lpstr>
      <vt:lpstr>Lucida Console</vt:lpstr>
      <vt:lpstr>Old English Text MT</vt:lpstr>
      <vt:lpstr>Ravie</vt:lpstr>
      <vt:lpstr>Times New Roman</vt:lpstr>
      <vt:lpstr>Wingdings</vt:lpstr>
      <vt:lpstr>Office 主题</vt:lpstr>
      <vt:lpstr>1_Office 主题</vt:lpstr>
      <vt:lpstr>1_Banded</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Ai là triệu phú ?  </vt:lpstr>
      <vt:lpstr>Câu hỏi 1</vt:lpstr>
      <vt:lpstr>Bản trình bày PowerPoint</vt:lpstr>
      <vt:lpstr>Câu hỏi 2</vt:lpstr>
      <vt:lpstr>Bản trình bày PowerPoint</vt:lpstr>
      <vt:lpstr>Câu hỏi 3</vt:lpstr>
      <vt:lpstr>Bản trình bày PowerPoint</vt:lpstr>
      <vt:lpstr>Trải nghiệm</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146</cp:revision>
  <dcterms:created xsi:type="dcterms:W3CDTF">2023-10-27T11:23:56Z</dcterms:created>
  <dcterms:modified xsi:type="dcterms:W3CDTF">2025-03-11T15:50:37Z</dcterms:modified>
</cp:coreProperties>
</file>