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5" r:id="rId2"/>
    <p:sldMasterId id="2147483677" r:id="rId3"/>
  </p:sldMasterIdLst>
  <p:notesMasterIdLst>
    <p:notesMasterId r:id="rId30"/>
  </p:notesMasterIdLst>
  <p:sldIdLst>
    <p:sldId id="257" r:id="rId4"/>
    <p:sldId id="263" r:id="rId5"/>
    <p:sldId id="264" r:id="rId6"/>
    <p:sldId id="262" r:id="rId7"/>
    <p:sldId id="268" r:id="rId8"/>
    <p:sldId id="259" r:id="rId9"/>
    <p:sldId id="515" r:id="rId10"/>
    <p:sldId id="265" r:id="rId11"/>
    <p:sldId id="516" r:id="rId12"/>
    <p:sldId id="520" r:id="rId13"/>
    <p:sldId id="521" r:id="rId14"/>
    <p:sldId id="517" r:id="rId15"/>
    <p:sldId id="518" r:id="rId16"/>
    <p:sldId id="527" r:id="rId17"/>
    <p:sldId id="523" r:id="rId18"/>
    <p:sldId id="528" r:id="rId19"/>
    <p:sldId id="529" r:id="rId20"/>
    <p:sldId id="525" r:id="rId21"/>
    <p:sldId id="524" r:id="rId22"/>
    <p:sldId id="530" r:id="rId23"/>
    <p:sldId id="531" r:id="rId24"/>
    <p:sldId id="532" r:id="rId25"/>
    <p:sldId id="533" r:id="rId26"/>
    <p:sldId id="534" r:id="rId27"/>
    <p:sldId id="266" r:id="rId28"/>
    <p:sldId id="267" r:id="rId29"/>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D68F"/>
    <a:srgbClr val="FFEF70"/>
    <a:srgbClr val="D7FF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1228" autoAdjust="0"/>
  </p:normalViewPr>
  <p:slideViewPr>
    <p:cSldViewPr snapToGrid="0">
      <p:cViewPr varScale="1">
        <p:scale>
          <a:sx n="75" d="100"/>
          <a:sy n="75" d="100"/>
        </p:scale>
        <p:origin x="974"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7DFB5D-BBF5-405F-BC78-0B13853C44A5}" type="datetimeFigureOut">
              <a:rPr lang="en-US" smtClean="0"/>
              <a:t>3/11/2025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2C2F72-1C2E-454E-89F3-9680DB00ABE3}" type="slidenum">
              <a:rPr lang="en-US" smtClean="0"/>
              <a:t>‹#›</a:t>
            </a:fld>
            <a:endParaRPr lang="en-US"/>
          </a:p>
        </p:txBody>
      </p:sp>
    </p:spTree>
    <p:extLst>
      <p:ext uri="{BB962C8B-B14F-4D97-AF65-F5344CB8AC3E}">
        <p14:creationId xmlns:p14="http://schemas.microsoft.com/office/powerpoint/2010/main" val="4090408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Phía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Việt</a:t>
            </a:r>
            <a:r>
              <a:rPr lang="en-US" sz="1800" dirty="0">
                <a:effectLst/>
                <a:latin typeface="Times New Roman" panose="02020603050405020304" pitchFamily="18" charset="0"/>
                <a:ea typeface="Calibri" panose="020F0502020204030204" pitchFamily="34" charset="0"/>
              </a:rPr>
              <a:t> Nam </a:t>
            </a:r>
            <a:r>
              <a:rPr lang="en-US" sz="1800" dirty="0" err="1">
                <a:effectLst/>
                <a:latin typeface="Times New Roman" panose="02020603050405020304" pitchFamily="18" charset="0"/>
                <a:ea typeface="Calibri" panose="020F0502020204030204" pitchFamily="34" charset="0"/>
              </a:rPr>
              <a:t>giáp</a:t>
            </a:r>
            <a:r>
              <a:rPr lang="en-US" sz="1800" dirty="0">
                <a:effectLst/>
                <a:latin typeface="Times New Roman" panose="02020603050405020304" pitchFamily="18" charset="0"/>
                <a:ea typeface="Calibri" panose="020F0502020204030204" pitchFamily="34" charset="0"/>
              </a:rPr>
              <a:t> 2 </a:t>
            </a:r>
            <a:r>
              <a:rPr lang="en-US" sz="1800" dirty="0" err="1">
                <a:effectLst/>
                <a:latin typeface="Times New Roman" panose="02020603050405020304" pitchFamily="18" charset="0"/>
                <a:ea typeface="Calibri" panose="020F0502020204030204" pitchFamily="34" charset="0"/>
              </a:rPr>
              <a:t>quốc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Campuchia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nhưng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hôm</a:t>
            </a:r>
            <a:r>
              <a:rPr lang="en-US" sz="1800" dirty="0">
                <a:effectLst/>
                <a:latin typeface="Times New Roman" panose="02020603050405020304" pitchFamily="18" charset="0"/>
                <a:ea typeface="Calibri" panose="020F0502020204030204" pitchFamily="34" charset="0"/>
              </a:rPr>
              <a:t> nay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sẽ</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nước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Lào</a:t>
            </a:r>
            <a:r>
              <a:rPr lang="en-US" sz="1800" dirty="0">
                <a:effectLst/>
                <a:latin typeface="Times New Roman" panose="02020603050405020304" pitchFamily="18" charset="0"/>
                <a:ea typeface="Calibri" panose="020F0502020204030204" pitchFamily="34" charset="0"/>
              </a:rPr>
              <a:t>. Qua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sẽ</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vị</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trí</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địa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lí</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một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số</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đặc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điểm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bản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tự</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nhiên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nước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một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số</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công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tiêu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biểu</a:t>
            </a:r>
            <a:r>
              <a:rPr lang="en-US" sz="1800" dirty="0">
                <a:effectLst/>
                <a:latin typeface="Times New Roman" panose="02020603050405020304" pitchFamily="18" charset="0"/>
                <a:ea typeface="Calibri" panose="020F0502020204030204" pitchFamily="34" charset="0"/>
              </a:rPr>
              <a:t> ở </a:t>
            </a:r>
            <a:r>
              <a:rPr lang="en-US" sz="1800" dirty="0" err="1">
                <a:effectLst/>
                <a:latin typeface="Times New Roman" panose="02020603050405020304" pitchFamily="18" charset="0"/>
                <a:ea typeface="Calibri" panose="020F0502020204030204" pitchFamily="34" charset="0"/>
              </a:rPr>
              <a:t>Lào</a:t>
            </a:r>
            <a:r>
              <a:rPr lang="en-US" sz="180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812C2F72-1C2E-454E-89F3-9680DB00ABE3}" type="slidenum">
              <a:rPr lang="en-US" smtClean="0"/>
              <a:t>5</a:t>
            </a:fld>
            <a:endParaRPr lang="en-US"/>
          </a:p>
        </p:txBody>
      </p:sp>
    </p:spTree>
    <p:extLst>
      <p:ext uri="{BB962C8B-B14F-4D97-AF65-F5344CB8AC3E}">
        <p14:creationId xmlns:p14="http://schemas.microsoft.com/office/powerpoint/2010/main" val="20903435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8C67C-BE1C-E710-0F4B-C9905A34C91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C13BA836-3673-D543-1C8D-3CABB5FE517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85EEB56-1E57-FBAB-A3E8-0670AE82FAC3}"/>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11/03/2025</a:t>
            </a:fld>
            <a:endParaRPr lang="vi-VN"/>
          </a:p>
        </p:txBody>
      </p:sp>
      <p:sp>
        <p:nvSpPr>
          <p:cNvPr id="5" name="Footer Placeholder 4">
            <a:extLst>
              <a:ext uri="{FF2B5EF4-FFF2-40B4-BE49-F238E27FC236}">
                <a16:creationId xmlns:a16="http://schemas.microsoft.com/office/drawing/2014/main" id="{99D9BFFA-C80E-2628-501F-A14850BB8F2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888F27A-7535-00ED-1746-C3102E4A22A4}"/>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1607979253"/>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C2752-AD39-EC8B-9357-CD6C13951FE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D3457BD-6A63-B417-D850-4CB4621B568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AF3840E-8A17-8FB0-2259-8279FF0FCA4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11/03/2025</a:t>
            </a:fld>
            <a:endParaRPr lang="vi-VN"/>
          </a:p>
        </p:txBody>
      </p:sp>
      <p:sp>
        <p:nvSpPr>
          <p:cNvPr id="5" name="Footer Placeholder 4">
            <a:extLst>
              <a:ext uri="{FF2B5EF4-FFF2-40B4-BE49-F238E27FC236}">
                <a16:creationId xmlns:a16="http://schemas.microsoft.com/office/drawing/2014/main" id="{9AF4FAE1-CB8E-5EFE-BB81-ED1064FB442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5F570E1-2691-AAF9-66D4-2ECCE5FF442C}"/>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2904023632"/>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7915CA-A11E-375F-3029-7701EF9D1B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26F83CF-EB69-BA3A-5FD4-6EC9F0AD374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CB4E125-C8F8-A7CE-D827-4ED0A389DB41}"/>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11/03/2025</a:t>
            </a:fld>
            <a:endParaRPr lang="vi-VN"/>
          </a:p>
        </p:txBody>
      </p:sp>
      <p:sp>
        <p:nvSpPr>
          <p:cNvPr id="5" name="Footer Placeholder 4">
            <a:extLst>
              <a:ext uri="{FF2B5EF4-FFF2-40B4-BE49-F238E27FC236}">
                <a16:creationId xmlns:a16="http://schemas.microsoft.com/office/drawing/2014/main" id="{510322FA-8A0C-4663-75F3-E705BF0F99A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D5E289D7-79A3-37D6-C093-0B01777BEF8B}"/>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3041210419"/>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8C67C-BE1C-E710-0F4B-C9905A34C91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C13BA836-3673-D543-1C8D-3CABB5FE517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85EEB56-1E57-FBAB-A3E8-0670AE82FAC3}"/>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11/03/2025</a:t>
            </a:fld>
            <a:endParaRPr lang="vi-VN"/>
          </a:p>
        </p:txBody>
      </p:sp>
      <p:sp>
        <p:nvSpPr>
          <p:cNvPr id="5" name="Footer Placeholder 4">
            <a:extLst>
              <a:ext uri="{FF2B5EF4-FFF2-40B4-BE49-F238E27FC236}">
                <a16:creationId xmlns:a16="http://schemas.microsoft.com/office/drawing/2014/main" id="{99D9BFFA-C80E-2628-501F-A14850BB8F2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888F27A-7535-00ED-1746-C3102E4A22A4}"/>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4056771038"/>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AF01B-5087-A01B-4365-05C466AD397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8E879122-BCEA-6874-24D4-8873DF68972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7BB5303-CC18-A3EA-202A-63C49E4F3FE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11/03/2025</a:t>
            </a:fld>
            <a:endParaRPr lang="vi-VN"/>
          </a:p>
        </p:txBody>
      </p:sp>
      <p:sp>
        <p:nvSpPr>
          <p:cNvPr id="5" name="Footer Placeholder 4">
            <a:extLst>
              <a:ext uri="{FF2B5EF4-FFF2-40B4-BE49-F238E27FC236}">
                <a16:creationId xmlns:a16="http://schemas.microsoft.com/office/drawing/2014/main" id="{44F325CF-FECA-1EE9-BC8D-E3BD44C9D0C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DAE41EE-5F0C-A9C1-8F66-A29CA3F5C8E5}"/>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9313055"/>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BD2F8-0C2A-9C23-A301-74DF10D5D38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507CE2E7-3D96-0944-47F1-DD7599549E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F2A77E-421C-2634-3024-85303F5DA72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11/03/2025</a:t>
            </a:fld>
            <a:endParaRPr lang="vi-VN"/>
          </a:p>
        </p:txBody>
      </p:sp>
      <p:sp>
        <p:nvSpPr>
          <p:cNvPr id="5" name="Footer Placeholder 4">
            <a:extLst>
              <a:ext uri="{FF2B5EF4-FFF2-40B4-BE49-F238E27FC236}">
                <a16:creationId xmlns:a16="http://schemas.microsoft.com/office/drawing/2014/main" id="{67D5CF05-16BF-F6CA-0A6D-1BA1FB724EC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741DA8C5-FB52-275E-576E-B70F950756A1}"/>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2903326401"/>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604C2-3EC6-B60D-864D-43444C9B31E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2BA8BBA2-6488-58DC-78DF-18F62C16114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D169BEF-A384-9092-65B0-5143A3E7071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6A415FF-D36C-9514-B244-3B41203888A5}"/>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11/03/2025</a:t>
            </a:fld>
            <a:endParaRPr lang="vi-VN"/>
          </a:p>
        </p:txBody>
      </p:sp>
      <p:sp>
        <p:nvSpPr>
          <p:cNvPr id="6" name="Footer Placeholder 5">
            <a:extLst>
              <a:ext uri="{FF2B5EF4-FFF2-40B4-BE49-F238E27FC236}">
                <a16:creationId xmlns:a16="http://schemas.microsoft.com/office/drawing/2014/main" id="{62A73A17-FDFC-F743-8972-45F770D0901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43B5E6D-5953-5E5F-403B-020034AF719A}"/>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3853949218"/>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FC47F-1B1F-6DAA-6929-F57DB4DB113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F12E25C-2565-792A-D4B4-9FAC437FB88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9D03D1-CCE4-55DB-ED73-609D3A0D998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6A6EF94-8980-232C-8385-BA7BED51A0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36740FE-F087-4FFB-3094-F8580496141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F99A3937-3B1F-2D7D-729E-C523859E4A7B}"/>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11/03/2025</a:t>
            </a:fld>
            <a:endParaRPr lang="vi-VN"/>
          </a:p>
        </p:txBody>
      </p:sp>
      <p:sp>
        <p:nvSpPr>
          <p:cNvPr id="8" name="Footer Placeholder 7">
            <a:extLst>
              <a:ext uri="{FF2B5EF4-FFF2-40B4-BE49-F238E27FC236}">
                <a16:creationId xmlns:a16="http://schemas.microsoft.com/office/drawing/2014/main" id="{6EEC7C66-F33D-EFDC-ED6B-1455D92A1BA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AA683001-55CB-BFDF-FD36-8DBE9BDFCC40}"/>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900249779"/>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967EA-71CB-6DC0-6F5B-A2306CF97F6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27A642EA-71D9-CDB5-A797-06B81EF29F0D}"/>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11/03/2025</a:t>
            </a:fld>
            <a:endParaRPr lang="vi-VN"/>
          </a:p>
        </p:txBody>
      </p:sp>
      <p:sp>
        <p:nvSpPr>
          <p:cNvPr id="4" name="Footer Placeholder 3">
            <a:extLst>
              <a:ext uri="{FF2B5EF4-FFF2-40B4-BE49-F238E27FC236}">
                <a16:creationId xmlns:a16="http://schemas.microsoft.com/office/drawing/2014/main" id="{B30CC121-757A-4291-65F5-73F3EE1C0CE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D37A259F-EDE4-82D3-0031-038E858F5787}"/>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2422871357"/>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040566-0F54-62D0-442B-66ED1FA4F58A}"/>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11/03/2025</a:t>
            </a:fld>
            <a:endParaRPr lang="vi-VN"/>
          </a:p>
        </p:txBody>
      </p:sp>
      <p:sp>
        <p:nvSpPr>
          <p:cNvPr id="3" name="Footer Placeholder 2">
            <a:extLst>
              <a:ext uri="{FF2B5EF4-FFF2-40B4-BE49-F238E27FC236}">
                <a16:creationId xmlns:a16="http://schemas.microsoft.com/office/drawing/2014/main" id="{9E497983-BEED-BB44-C6C4-D517819EDC0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49DFC12C-ABB8-B513-8913-367A7751D49E}"/>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1993406761"/>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2F75A-71E8-95F3-3632-DA8AC9C72B2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073B5750-4FBD-9CA1-6E41-B1C59CDAEC9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EBCBE72-9ABD-0E3F-D57D-0C52F6E448E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E4AA4C-BE4E-5722-0061-064BD369CC0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11/03/2025</a:t>
            </a:fld>
            <a:endParaRPr lang="vi-VN"/>
          </a:p>
        </p:txBody>
      </p:sp>
      <p:sp>
        <p:nvSpPr>
          <p:cNvPr id="6" name="Footer Placeholder 5">
            <a:extLst>
              <a:ext uri="{FF2B5EF4-FFF2-40B4-BE49-F238E27FC236}">
                <a16:creationId xmlns:a16="http://schemas.microsoft.com/office/drawing/2014/main" id="{42A3FACF-075E-B759-EF0A-9F3F340EA37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1A5ACBCF-AEDE-E72E-9F0C-77A2196A587A}"/>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3632678090"/>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AF01B-5087-A01B-4365-05C466AD397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8E879122-BCEA-6874-24D4-8873DF68972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7BB5303-CC18-A3EA-202A-63C49E4F3FE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11/03/2025</a:t>
            </a:fld>
            <a:endParaRPr lang="vi-VN"/>
          </a:p>
        </p:txBody>
      </p:sp>
      <p:sp>
        <p:nvSpPr>
          <p:cNvPr id="5" name="Footer Placeholder 4">
            <a:extLst>
              <a:ext uri="{FF2B5EF4-FFF2-40B4-BE49-F238E27FC236}">
                <a16:creationId xmlns:a16="http://schemas.microsoft.com/office/drawing/2014/main" id="{44F325CF-FECA-1EE9-BC8D-E3BD44C9D0C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DAE41EE-5F0C-A9C1-8F66-A29CA3F5C8E5}"/>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3451452662"/>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E4949-F0EF-E2BD-7223-3AD8D582FCF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4DD0A611-ACC1-D2A0-C43A-AB478DD5FE6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53960ADA-1CEE-BD68-4EE4-D76CC263EE3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765A45-559D-DE97-D3CC-E21458CBE4DB}"/>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11/03/2025</a:t>
            </a:fld>
            <a:endParaRPr lang="vi-VN"/>
          </a:p>
        </p:txBody>
      </p:sp>
      <p:sp>
        <p:nvSpPr>
          <p:cNvPr id="6" name="Footer Placeholder 5">
            <a:extLst>
              <a:ext uri="{FF2B5EF4-FFF2-40B4-BE49-F238E27FC236}">
                <a16:creationId xmlns:a16="http://schemas.microsoft.com/office/drawing/2014/main" id="{4B0AB19A-EDD1-14AE-F553-334DAF4F269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6019DB49-B702-7D62-886C-CF0C0B49C0AB}"/>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2742260395"/>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C2752-AD39-EC8B-9357-CD6C13951FE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D3457BD-6A63-B417-D850-4CB4621B568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AF3840E-8A17-8FB0-2259-8279FF0FCA4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11/03/2025</a:t>
            </a:fld>
            <a:endParaRPr lang="vi-VN"/>
          </a:p>
        </p:txBody>
      </p:sp>
      <p:sp>
        <p:nvSpPr>
          <p:cNvPr id="5" name="Footer Placeholder 4">
            <a:extLst>
              <a:ext uri="{FF2B5EF4-FFF2-40B4-BE49-F238E27FC236}">
                <a16:creationId xmlns:a16="http://schemas.microsoft.com/office/drawing/2014/main" id="{9AF4FAE1-CB8E-5EFE-BB81-ED1064FB442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5F570E1-2691-AAF9-66D4-2ECCE5FF442C}"/>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3694576734"/>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7915CA-A11E-375F-3029-7701EF9D1B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26F83CF-EB69-BA3A-5FD4-6EC9F0AD374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CB4E125-C8F8-A7CE-D827-4ED0A389DB41}"/>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11/03/2025</a:t>
            </a:fld>
            <a:endParaRPr lang="vi-VN"/>
          </a:p>
        </p:txBody>
      </p:sp>
      <p:sp>
        <p:nvSpPr>
          <p:cNvPr id="5" name="Footer Placeholder 4">
            <a:extLst>
              <a:ext uri="{FF2B5EF4-FFF2-40B4-BE49-F238E27FC236}">
                <a16:creationId xmlns:a16="http://schemas.microsoft.com/office/drawing/2014/main" id="{510322FA-8A0C-4663-75F3-E705BF0F99A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D5E289D7-79A3-37D6-C093-0B01777BEF8B}"/>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3206696423"/>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8C67C-BE1C-E710-0F4B-C9905A34C91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C13BA836-3673-D543-1C8D-3CABB5FE517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85EEB56-1E57-FBAB-A3E8-0670AE82FAC3}"/>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11/03/2025</a:t>
            </a:fld>
            <a:endParaRPr lang="vi-VN"/>
          </a:p>
        </p:txBody>
      </p:sp>
      <p:sp>
        <p:nvSpPr>
          <p:cNvPr id="5" name="Footer Placeholder 4">
            <a:extLst>
              <a:ext uri="{FF2B5EF4-FFF2-40B4-BE49-F238E27FC236}">
                <a16:creationId xmlns:a16="http://schemas.microsoft.com/office/drawing/2014/main" id="{99D9BFFA-C80E-2628-501F-A14850BB8F2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888F27A-7535-00ED-1746-C3102E4A22A4}"/>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3875152832"/>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AF01B-5087-A01B-4365-05C466AD397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8E879122-BCEA-6874-24D4-8873DF68972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7BB5303-CC18-A3EA-202A-63C49E4F3FE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11/03/2025</a:t>
            </a:fld>
            <a:endParaRPr lang="vi-VN"/>
          </a:p>
        </p:txBody>
      </p:sp>
      <p:sp>
        <p:nvSpPr>
          <p:cNvPr id="5" name="Footer Placeholder 4">
            <a:extLst>
              <a:ext uri="{FF2B5EF4-FFF2-40B4-BE49-F238E27FC236}">
                <a16:creationId xmlns:a16="http://schemas.microsoft.com/office/drawing/2014/main" id="{44F325CF-FECA-1EE9-BC8D-E3BD44C9D0C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DAE41EE-5F0C-A9C1-8F66-A29CA3F5C8E5}"/>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1227028906"/>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BD2F8-0C2A-9C23-A301-74DF10D5D38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507CE2E7-3D96-0944-47F1-DD7599549E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F2A77E-421C-2634-3024-85303F5DA72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11/03/2025</a:t>
            </a:fld>
            <a:endParaRPr lang="vi-VN"/>
          </a:p>
        </p:txBody>
      </p:sp>
      <p:sp>
        <p:nvSpPr>
          <p:cNvPr id="5" name="Footer Placeholder 4">
            <a:extLst>
              <a:ext uri="{FF2B5EF4-FFF2-40B4-BE49-F238E27FC236}">
                <a16:creationId xmlns:a16="http://schemas.microsoft.com/office/drawing/2014/main" id="{67D5CF05-16BF-F6CA-0A6D-1BA1FB724EC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741DA8C5-FB52-275E-576E-B70F950756A1}"/>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2077598624"/>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604C2-3EC6-B60D-864D-43444C9B31E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2BA8BBA2-6488-58DC-78DF-18F62C16114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D169BEF-A384-9092-65B0-5143A3E7071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6A415FF-D36C-9514-B244-3B41203888A5}"/>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11/03/2025</a:t>
            </a:fld>
            <a:endParaRPr lang="vi-VN"/>
          </a:p>
        </p:txBody>
      </p:sp>
      <p:sp>
        <p:nvSpPr>
          <p:cNvPr id="6" name="Footer Placeholder 5">
            <a:extLst>
              <a:ext uri="{FF2B5EF4-FFF2-40B4-BE49-F238E27FC236}">
                <a16:creationId xmlns:a16="http://schemas.microsoft.com/office/drawing/2014/main" id="{62A73A17-FDFC-F743-8972-45F770D0901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43B5E6D-5953-5E5F-403B-020034AF719A}"/>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61281645"/>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FC47F-1B1F-6DAA-6929-F57DB4DB113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F12E25C-2565-792A-D4B4-9FAC437FB88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9D03D1-CCE4-55DB-ED73-609D3A0D998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6A6EF94-8980-232C-8385-BA7BED51A0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36740FE-F087-4FFB-3094-F8580496141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F99A3937-3B1F-2D7D-729E-C523859E4A7B}"/>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11/03/2025</a:t>
            </a:fld>
            <a:endParaRPr lang="vi-VN"/>
          </a:p>
        </p:txBody>
      </p:sp>
      <p:sp>
        <p:nvSpPr>
          <p:cNvPr id="8" name="Footer Placeholder 7">
            <a:extLst>
              <a:ext uri="{FF2B5EF4-FFF2-40B4-BE49-F238E27FC236}">
                <a16:creationId xmlns:a16="http://schemas.microsoft.com/office/drawing/2014/main" id="{6EEC7C66-F33D-EFDC-ED6B-1455D92A1BA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AA683001-55CB-BFDF-FD36-8DBE9BDFCC40}"/>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2201434414"/>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967EA-71CB-6DC0-6F5B-A2306CF97F6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27A642EA-71D9-CDB5-A797-06B81EF29F0D}"/>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11/03/2025</a:t>
            </a:fld>
            <a:endParaRPr lang="vi-VN"/>
          </a:p>
        </p:txBody>
      </p:sp>
      <p:sp>
        <p:nvSpPr>
          <p:cNvPr id="4" name="Footer Placeholder 3">
            <a:extLst>
              <a:ext uri="{FF2B5EF4-FFF2-40B4-BE49-F238E27FC236}">
                <a16:creationId xmlns:a16="http://schemas.microsoft.com/office/drawing/2014/main" id="{B30CC121-757A-4291-65F5-73F3EE1C0CE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D37A259F-EDE4-82D3-0031-038E858F5787}"/>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491967186"/>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040566-0F54-62D0-442B-66ED1FA4F58A}"/>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11/03/2025</a:t>
            </a:fld>
            <a:endParaRPr lang="vi-VN"/>
          </a:p>
        </p:txBody>
      </p:sp>
      <p:sp>
        <p:nvSpPr>
          <p:cNvPr id="3" name="Footer Placeholder 2">
            <a:extLst>
              <a:ext uri="{FF2B5EF4-FFF2-40B4-BE49-F238E27FC236}">
                <a16:creationId xmlns:a16="http://schemas.microsoft.com/office/drawing/2014/main" id="{9E497983-BEED-BB44-C6C4-D517819EDC0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49DFC12C-ABB8-B513-8913-367A7751D49E}"/>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1983453022"/>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BD2F8-0C2A-9C23-A301-74DF10D5D38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507CE2E7-3D96-0944-47F1-DD7599549E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F2A77E-421C-2634-3024-85303F5DA72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11/03/2025</a:t>
            </a:fld>
            <a:endParaRPr lang="vi-VN"/>
          </a:p>
        </p:txBody>
      </p:sp>
      <p:sp>
        <p:nvSpPr>
          <p:cNvPr id="5" name="Footer Placeholder 4">
            <a:extLst>
              <a:ext uri="{FF2B5EF4-FFF2-40B4-BE49-F238E27FC236}">
                <a16:creationId xmlns:a16="http://schemas.microsoft.com/office/drawing/2014/main" id="{67D5CF05-16BF-F6CA-0A6D-1BA1FB724EC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741DA8C5-FB52-275E-576E-B70F950756A1}"/>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2356781069"/>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2F75A-71E8-95F3-3632-DA8AC9C72B2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073B5750-4FBD-9CA1-6E41-B1C59CDAEC9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EBCBE72-9ABD-0E3F-D57D-0C52F6E448E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E4AA4C-BE4E-5722-0061-064BD369CC0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11/03/2025</a:t>
            </a:fld>
            <a:endParaRPr lang="vi-VN"/>
          </a:p>
        </p:txBody>
      </p:sp>
      <p:sp>
        <p:nvSpPr>
          <p:cNvPr id="6" name="Footer Placeholder 5">
            <a:extLst>
              <a:ext uri="{FF2B5EF4-FFF2-40B4-BE49-F238E27FC236}">
                <a16:creationId xmlns:a16="http://schemas.microsoft.com/office/drawing/2014/main" id="{42A3FACF-075E-B759-EF0A-9F3F340EA37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1A5ACBCF-AEDE-E72E-9F0C-77A2196A587A}"/>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2804253146"/>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E4949-F0EF-E2BD-7223-3AD8D582FCF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4DD0A611-ACC1-D2A0-C43A-AB478DD5FE6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53960ADA-1CEE-BD68-4EE4-D76CC263EE3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765A45-559D-DE97-D3CC-E21458CBE4DB}"/>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11/03/2025</a:t>
            </a:fld>
            <a:endParaRPr lang="vi-VN"/>
          </a:p>
        </p:txBody>
      </p:sp>
      <p:sp>
        <p:nvSpPr>
          <p:cNvPr id="6" name="Footer Placeholder 5">
            <a:extLst>
              <a:ext uri="{FF2B5EF4-FFF2-40B4-BE49-F238E27FC236}">
                <a16:creationId xmlns:a16="http://schemas.microsoft.com/office/drawing/2014/main" id="{4B0AB19A-EDD1-14AE-F553-334DAF4F269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6019DB49-B702-7D62-886C-CF0C0B49C0AB}"/>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2925641752"/>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C2752-AD39-EC8B-9357-CD6C13951FE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D3457BD-6A63-B417-D850-4CB4621B568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AF3840E-8A17-8FB0-2259-8279FF0FCA4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11/03/2025</a:t>
            </a:fld>
            <a:endParaRPr lang="vi-VN"/>
          </a:p>
        </p:txBody>
      </p:sp>
      <p:sp>
        <p:nvSpPr>
          <p:cNvPr id="5" name="Footer Placeholder 4">
            <a:extLst>
              <a:ext uri="{FF2B5EF4-FFF2-40B4-BE49-F238E27FC236}">
                <a16:creationId xmlns:a16="http://schemas.microsoft.com/office/drawing/2014/main" id="{9AF4FAE1-CB8E-5EFE-BB81-ED1064FB442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5F570E1-2691-AAF9-66D4-2ECCE5FF442C}"/>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1196831039"/>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7915CA-A11E-375F-3029-7701EF9D1B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26F83CF-EB69-BA3A-5FD4-6EC9F0AD374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CB4E125-C8F8-A7CE-D827-4ED0A389DB41}"/>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11/03/2025</a:t>
            </a:fld>
            <a:endParaRPr lang="vi-VN"/>
          </a:p>
        </p:txBody>
      </p:sp>
      <p:sp>
        <p:nvSpPr>
          <p:cNvPr id="5" name="Footer Placeholder 4">
            <a:extLst>
              <a:ext uri="{FF2B5EF4-FFF2-40B4-BE49-F238E27FC236}">
                <a16:creationId xmlns:a16="http://schemas.microsoft.com/office/drawing/2014/main" id="{510322FA-8A0C-4663-75F3-E705BF0F99A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D5E289D7-79A3-37D6-C093-0B01777BEF8B}"/>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251061860"/>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604C2-3EC6-B60D-864D-43444C9B31E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2BA8BBA2-6488-58DC-78DF-18F62C16114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D169BEF-A384-9092-65B0-5143A3E7071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6A415FF-D36C-9514-B244-3B41203888A5}"/>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11/03/2025</a:t>
            </a:fld>
            <a:endParaRPr lang="vi-VN"/>
          </a:p>
        </p:txBody>
      </p:sp>
      <p:sp>
        <p:nvSpPr>
          <p:cNvPr id="6" name="Footer Placeholder 5">
            <a:extLst>
              <a:ext uri="{FF2B5EF4-FFF2-40B4-BE49-F238E27FC236}">
                <a16:creationId xmlns:a16="http://schemas.microsoft.com/office/drawing/2014/main" id="{62A73A17-FDFC-F743-8972-45F770D0901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43B5E6D-5953-5E5F-403B-020034AF719A}"/>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712303471"/>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FC47F-1B1F-6DAA-6929-F57DB4DB113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F12E25C-2565-792A-D4B4-9FAC437FB88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9D03D1-CCE4-55DB-ED73-609D3A0D998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6A6EF94-8980-232C-8385-BA7BED51A0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36740FE-F087-4FFB-3094-F8580496141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F99A3937-3B1F-2D7D-729E-C523859E4A7B}"/>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11/03/2025</a:t>
            </a:fld>
            <a:endParaRPr lang="vi-VN"/>
          </a:p>
        </p:txBody>
      </p:sp>
      <p:sp>
        <p:nvSpPr>
          <p:cNvPr id="8" name="Footer Placeholder 7">
            <a:extLst>
              <a:ext uri="{FF2B5EF4-FFF2-40B4-BE49-F238E27FC236}">
                <a16:creationId xmlns:a16="http://schemas.microsoft.com/office/drawing/2014/main" id="{6EEC7C66-F33D-EFDC-ED6B-1455D92A1BA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AA683001-55CB-BFDF-FD36-8DBE9BDFCC40}"/>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2174637112"/>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967EA-71CB-6DC0-6F5B-A2306CF97F6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27A642EA-71D9-CDB5-A797-06B81EF29F0D}"/>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11/03/2025</a:t>
            </a:fld>
            <a:endParaRPr lang="vi-VN"/>
          </a:p>
        </p:txBody>
      </p:sp>
      <p:sp>
        <p:nvSpPr>
          <p:cNvPr id="4" name="Footer Placeholder 3">
            <a:extLst>
              <a:ext uri="{FF2B5EF4-FFF2-40B4-BE49-F238E27FC236}">
                <a16:creationId xmlns:a16="http://schemas.microsoft.com/office/drawing/2014/main" id="{B30CC121-757A-4291-65F5-73F3EE1C0CE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D37A259F-EDE4-82D3-0031-038E858F5787}"/>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414941700"/>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040566-0F54-62D0-442B-66ED1FA4F58A}"/>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11/03/2025</a:t>
            </a:fld>
            <a:endParaRPr lang="vi-VN"/>
          </a:p>
        </p:txBody>
      </p:sp>
      <p:sp>
        <p:nvSpPr>
          <p:cNvPr id="3" name="Footer Placeholder 2">
            <a:extLst>
              <a:ext uri="{FF2B5EF4-FFF2-40B4-BE49-F238E27FC236}">
                <a16:creationId xmlns:a16="http://schemas.microsoft.com/office/drawing/2014/main" id="{9E497983-BEED-BB44-C6C4-D517819EDC0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49DFC12C-ABB8-B513-8913-367A7751D49E}"/>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3333397231"/>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2F75A-71E8-95F3-3632-DA8AC9C72B2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073B5750-4FBD-9CA1-6E41-B1C59CDAEC9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EBCBE72-9ABD-0E3F-D57D-0C52F6E448E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E4AA4C-BE4E-5722-0061-064BD369CC0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11/03/2025</a:t>
            </a:fld>
            <a:endParaRPr lang="vi-VN"/>
          </a:p>
        </p:txBody>
      </p:sp>
      <p:sp>
        <p:nvSpPr>
          <p:cNvPr id="6" name="Footer Placeholder 5">
            <a:extLst>
              <a:ext uri="{FF2B5EF4-FFF2-40B4-BE49-F238E27FC236}">
                <a16:creationId xmlns:a16="http://schemas.microsoft.com/office/drawing/2014/main" id="{42A3FACF-075E-B759-EF0A-9F3F340EA37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1A5ACBCF-AEDE-E72E-9F0C-77A2196A587A}"/>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3201065098"/>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E4949-F0EF-E2BD-7223-3AD8D582FCF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4DD0A611-ACC1-D2A0-C43A-AB478DD5FE6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53960ADA-1CEE-BD68-4EE4-D76CC263EE3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765A45-559D-DE97-D3CC-E21458CBE4DB}"/>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11/03/2025</a:t>
            </a:fld>
            <a:endParaRPr lang="vi-VN"/>
          </a:p>
        </p:txBody>
      </p:sp>
      <p:sp>
        <p:nvSpPr>
          <p:cNvPr id="6" name="Footer Placeholder 5">
            <a:extLst>
              <a:ext uri="{FF2B5EF4-FFF2-40B4-BE49-F238E27FC236}">
                <a16:creationId xmlns:a16="http://schemas.microsoft.com/office/drawing/2014/main" id="{4B0AB19A-EDD1-14AE-F553-334DAF4F269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6019DB49-B702-7D62-886C-CF0C0B49C0AB}"/>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3471481079"/>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38627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7040106"/>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281329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1.png"/><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0.sv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13.xml"/><Relationship Id="rId5" Type="http://schemas.openxmlformats.org/officeDocument/2006/relationships/image" Target="../media/image28.png"/><Relationship Id="rId4" Type="http://schemas.microsoft.com/office/2007/relationships/hdphoto" Target="../media/hdphoto6.wdp"/></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13.xml"/><Relationship Id="rId4" Type="http://schemas.openxmlformats.org/officeDocument/2006/relationships/image" Target="../media/image20.sv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4.xml"/><Relationship Id="rId6" Type="http://schemas.microsoft.com/office/2007/relationships/hdphoto" Target="../media/hdphoto3.wdp"/><Relationship Id="rId5" Type="http://schemas.openxmlformats.org/officeDocument/2006/relationships/image" Target="../media/image8.pn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8.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png"/><Relationship Id="rId5" Type="http://schemas.microsoft.com/office/2007/relationships/hdphoto" Target="../media/hdphoto5.wdp"/><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7.png"/><Relationship Id="rId4" Type="http://schemas.microsoft.com/office/2007/relationships/hdphoto" Target="../media/hdphoto6.wdp"/></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20.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artoon of flowers and grass&#10;&#10;Description automatically generated">
            <a:extLst>
              <a:ext uri="{FF2B5EF4-FFF2-40B4-BE49-F238E27FC236}">
                <a16:creationId xmlns:a16="http://schemas.microsoft.com/office/drawing/2014/main" id="{719E16EB-665F-B915-5920-9DA712BE401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0"/>
            <a:ext cx="12191980" cy="6856718"/>
          </a:xfrm>
          <a:prstGeom prst="rect">
            <a:avLst/>
          </a:prstGeom>
        </p:spPr>
      </p:pic>
      <p:sp>
        <p:nvSpPr>
          <p:cNvPr id="6" name="Freeform 9">
            <a:extLst>
              <a:ext uri="{FF2B5EF4-FFF2-40B4-BE49-F238E27FC236}">
                <a16:creationId xmlns:a16="http://schemas.microsoft.com/office/drawing/2014/main" id="{0E426350-C306-BA87-1357-5AC2E2BF8E42}"/>
              </a:ext>
            </a:extLst>
          </p:cNvPr>
          <p:cNvSpPr/>
          <p:nvPr/>
        </p:nvSpPr>
        <p:spPr>
          <a:xfrm>
            <a:off x="8496300" y="2695575"/>
            <a:ext cx="3575079" cy="4879867"/>
          </a:xfrm>
          <a:custGeom>
            <a:avLst/>
            <a:gdLst/>
            <a:ahLst/>
            <a:cxnLst/>
            <a:rect l="l" t="t" r="r" b="b"/>
            <a:pathLst>
              <a:path w="1805691" h="2612210">
                <a:moveTo>
                  <a:pt x="0" y="0"/>
                </a:moveTo>
                <a:lnTo>
                  <a:pt x="1805691" y="0"/>
                </a:lnTo>
                <a:lnTo>
                  <a:pt x="1805691" y="2612211"/>
                </a:lnTo>
                <a:lnTo>
                  <a:pt x="0" y="261221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94F89EA4-A86C-C82B-6940-934140E26AC2}"/>
              </a:ext>
            </a:extLst>
          </p:cNvPr>
          <p:cNvPicPr>
            <a:picLocks noChangeAspect="1"/>
          </p:cNvPicPr>
          <p:nvPr/>
        </p:nvPicPr>
        <p:blipFill>
          <a:blip r:embed="rId4"/>
          <a:stretch>
            <a:fillRect/>
          </a:stretch>
        </p:blipFill>
        <p:spPr>
          <a:xfrm>
            <a:off x="908869" y="1926210"/>
            <a:ext cx="7970662" cy="1983221"/>
          </a:xfrm>
          <a:prstGeom prst="rect">
            <a:avLst/>
          </a:prstGeom>
        </p:spPr>
      </p:pic>
    </p:spTree>
    <p:extLst>
      <p:ext uri="{BB962C8B-B14F-4D97-AF65-F5344CB8AC3E}">
        <p14:creationId xmlns:p14="http://schemas.microsoft.com/office/powerpoint/2010/main" val="3177744030"/>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flowers and grass&#10;&#10;Description automatically generated">
            <a:extLst>
              <a:ext uri="{FF2B5EF4-FFF2-40B4-BE49-F238E27FC236}">
                <a16:creationId xmlns:a16="http://schemas.microsoft.com/office/drawing/2014/main" id="{719E16EB-665F-B915-5920-9DA712BE401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4" name="Picture 3">
            <a:extLst>
              <a:ext uri="{FF2B5EF4-FFF2-40B4-BE49-F238E27FC236}">
                <a16:creationId xmlns:a16="http://schemas.microsoft.com/office/drawing/2014/main" id="{73FF7A04-97EC-4328-8ADD-D93F6674961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081" b="94083" l="10000" r="90000">
                        <a14:foregroundMark x1="49024" y1="22308" x2="51341" y2="49952"/>
                        <a14:foregroundMark x1="56463" y1="21435" x2="50854" y2="41610"/>
                        <a14:foregroundMark x1="54878" y1="23957" x2="50610" y2="38021"/>
                        <a14:foregroundMark x1="58049" y1="24830" x2="53780" y2="38021"/>
                        <a14:foregroundMark x1="57439" y1="28807" x2="49756" y2="36372"/>
                        <a14:foregroundMark x1="49756" y1="36372" x2="46341" y2="38021"/>
                        <a14:foregroundMark x1="46098" y1="24636" x2="43537" y2="37827"/>
                        <a14:foregroundMark x1="40000" y1="26673" x2="45610" y2="43647"/>
                        <a14:foregroundMark x1="53537" y1="74006" x2="61707" y2="91077"/>
                        <a14:foregroundMark x1="61707" y1="91077" x2="63537" y2="91756"/>
                        <a14:foregroundMark x1="67561" y1="85936" x2="61463" y2="91174"/>
                        <a14:foregroundMark x1="66951" y1="86324" x2="64390" y2="93695"/>
                        <a14:foregroundMark x1="67317" y1="91174" x2="60610" y2="92241"/>
                        <a14:foregroundMark x1="51463" y1="10475" x2="64634" y2="19108"/>
                        <a14:foregroundMark x1="63537" y1="14258" x2="75244" y2="25606"/>
                        <a14:foregroundMark x1="66707" y1="15519" x2="73537" y2="26867"/>
                        <a14:foregroundMark x1="73537" y1="21048" x2="55366" y2="38700"/>
                        <a14:foregroundMark x1="46098" y1="46460" x2="44756" y2="62367"/>
                        <a14:foregroundMark x1="58049" y1="9699" x2="43171" y2="19981"/>
                        <a14:foregroundMark x1="48780" y1="10766" x2="34024" y2="20175"/>
                        <a14:foregroundMark x1="42439" y1="12803" x2="39512" y2="16586"/>
                        <a14:foregroundMark x1="53780" y1="7177" x2="46098" y2="9408"/>
                        <a14:foregroundMark x1="49512" y1="7759" x2="40244" y2="10960"/>
                        <a14:foregroundMark x1="60610" y1="13288" x2="69634" y2="28322"/>
                        <a14:foregroundMark x1="69634" y1="28322" x2="71220" y2="27740"/>
                        <a14:foregroundMark x1="76463" y1="19496" x2="75976" y2="27934"/>
                        <a14:foregroundMark x1="75976" y1="24830" x2="76220" y2="29583"/>
                        <a14:foregroundMark x1="25488" y1="30650" x2="27927" y2="40349"/>
                        <a14:foregroundMark x1="79146" y1="51309" x2="68780" y2="58390"/>
                        <a14:foregroundMark x1="23902" y1="70126" x2="25488" y2="72745"/>
                        <a14:foregroundMark x1="56951" y1="17653" x2="52927" y2="39670"/>
                        <a14:foregroundMark x1="60976" y1="92047" x2="61220" y2="94083"/>
                      </a14:backgroundRemoval>
                    </a14:imgEffect>
                  </a14:imgLayer>
                </a14:imgProps>
              </a:ext>
            </a:extLst>
          </a:blip>
          <a:stretch>
            <a:fillRect/>
          </a:stretch>
        </p:blipFill>
        <p:spPr>
          <a:xfrm flipH="1">
            <a:off x="-394907" y="1248032"/>
            <a:ext cx="4694474" cy="6017741"/>
          </a:xfrm>
          <a:prstGeom prst="rect">
            <a:avLst/>
          </a:prstGeom>
        </p:spPr>
      </p:pic>
      <p:pic>
        <p:nvPicPr>
          <p:cNvPr id="2" name="Picture 1">
            <a:extLst>
              <a:ext uri="{FF2B5EF4-FFF2-40B4-BE49-F238E27FC236}">
                <a16:creationId xmlns:a16="http://schemas.microsoft.com/office/drawing/2014/main" id="{3AF1764B-8A68-41A8-2A98-0B31EE079A95}"/>
              </a:ext>
            </a:extLst>
          </p:cNvPr>
          <p:cNvPicPr>
            <a:picLocks noChangeAspect="1"/>
          </p:cNvPicPr>
          <p:nvPr/>
        </p:nvPicPr>
        <p:blipFill>
          <a:blip r:embed="rId5"/>
          <a:stretch>
            <a:fillRect/>
          </a:stretch>
        </p:blipFill>
        <p:spPr>
          <a:xfrm>
            <a:off x="3120554" y="1537090"/>
            <a:ext cx="8474174" cy="4200508"/>
          </a:xfrm>
          <a:prstGeom prst="rect">
            <a:avLst/>
          </a:prstGeom>
        </p:spPr>
      </p:pic>
    </p:spTree>
    <p:extLst>
      <p:ext uri="{BB962C8B-B14F-4D97-AF65-F5344CB8AC3E}">
        <p14:creationId xmlns:p14="http://schemas.microsoft.com/office/powerpoint/2010/main" val="2135793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74635"/>
          </a:xfrm>
        </p:spPr>
      </p:pic>
      <p:sp>
        <p:nvSpPr>
          <p:cNvPr id="7" name="Freeform 2">
            <a:extLst>
              <a:ext uri="{FF2B5EF4-FFF2-40B4-BE49-F238E27FC236}">
                <a16:creationId xmlns:a16="http://schemas.microsoft.com/office/drawing/2014/main" id="{F79B283F-A419-47C2-A475-6AEFA4D616D3}"/>
              </a:ext>
            </a:extLst>
          </p:cNvPr>
          <p:cNvSpPr/>
          <p:nvPr/>
        </p:nvSpPr>
        <p:spPr>
          <a:xfrm>
            <a:off x="6467973" y="2569221"/>
            <a:ext cx="4779122" cy="3725839"/>
          </a:xfrm>
          <a:custGeom>
            <a:avLst/>
            <a:gdLst/>
            <a:ahLst/>
            <a:cxnLst/>
            <a:rect l="l" t="t" r="r" b="b"/>
            <a:pathLst>
              <a:path w="10954542" h="8229600">
                <a:moveTo>
                  <a:pt x="0" y="0"/>
                </a:moveTo>
                <a:lnTo>
                  <a:pt x="10954542" y="0"/>
                </a:lnTo>
                <a:lnTo>
                  <a:pt x="10954542" y="8229600"/>
                </a:lnTo>
                <a:lnTo>
                  <a:pt x="0" y="82296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9" name="组合 2">
            <a:extLst>
              <a:ext uri="{FF2B5EF4-FFF2-40B4-BE49-F238E27FC236}">
                <a16:creationId xmlns:a16="http://schemas.microsoft.com/office/drawing/2014/main" id="{0CCDCEDB-F563-4448-AE0A-D3A88741DC10}"/>
              </a:ext>
            </a:extLst>
          </p:cNvPr>
          <p:cNvGrpSpPr/>
          <p:nvPr/>
        </p:nvGrpSpPr>
        <p:grpSpPr>
          <a:xfrm>
            <a:off x="2057335" y="171603"/>
            <a:ext cx="2728861" cy="895158"/>
            <a:chOff x="5122714" y="4421908"/>
            <a:chExt cx="5557388" cy="444442"/>
          </a:xfrm>
        </p:grpSpPr>
        <p:sp>
          <p:nvSpPr>
            <p:cNvPr id="10" name="矩形: 圆角 3">
              <a:extLst>
                <a:ext uri="{FF2B5EF4-FFF2-40B4-BE49-F238E27FC236}">
                  <a16:creationId xmlns:a16="http://schemas.microsoft.com/office/drawing/2014/main" id="{CB6F3564-6C82-41D2-BAC1-7BF14E656F6F}"/>
                </a:ext>
              </a:extLst>
            </p:cNvPr>
            <p:cNvSpPr/>
            <p:nvPr/>
          </p:nvSpPr>
          <p:spPr>
            <a:xfrm>
              <a:off x="5122714" y="4421908"/>
              <a:ext cx="5557388" cy="444442"/>
            </a:xfrm>
            <a:prstGeom prst="roundRect">
              <a:avLst>
                <a:gd name="adj" fmla="val 50000"/>
              </a:avLst>
            </a:prstGeom>
            <a:solidFill>
              <a:srgbClr val="54823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13" name="文本框 4">
              <a:extLst>
                <a:ext uri="{FF2B5EF4-FFF2-40B4-BE49-F238E27FC236}">
                  <a16:creationId xmlns:a16="http://schemas.microsoft.com/office/drawing/2014/main" id="{9902E104-9453-42D1-AB26-789F05D9AB52}"/>
                </a:ext>
              </a:extLst>
            </p:cNvPr>
            <p:cNvSpPr txBox="1"/>
            <p:nvPr/>
          </p:nvSpPr>
          <p:spPr>
            <a:xfrm>
              <a:off x="5436343" y="4490393"/>
              <a:ext cx="4930129" cy="35146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Nhiệm vụ</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字魂27号-布丁体" panose="00000500000000000000" pitchFamily="2" charset="-122"/>
              </a:endParaRPr>
            </a:p>
          </p:txBody>
        </p:sp>
      </p:grpSp>
      <p:grpSp>
        <p:nvGrpSpPr>
          <p:cNvPr id="4" name="Group 3">
            <a:extLst>
              <a:ext uri="{FF2B5EF4-FFF2-40B4-BE49-F238E27FC236}">
                <a16:creationId xmlns:a16="http://schemas.microsoft.com/office/drawing/2014/main" id="{DE63F169-6DBA-41A2-8E72-00BEA436CEAF}"/>
              </a:ext>
            </a:extLst>
          </p:cNvPr>
          <p:cNvGrpSpPr/>
          <p:nvPr/>
        </p:nvGrpSpPr>
        <p:grpSpPr>
          <a:xfrm>
            <a:off x="827356" y="1416702"/>
            <a:ext cx="5233920" cy="2414520"/>
            <a:chOff x="913520" y="1971089"/>
            <a:chExt cx="8846067" cy="2308255"/>
          </a:xfrm>
        </p:grpSpPr>
        <p:sp>
          <p:nvSpPr>
            <p:cNvPr id="2" name="Rectangle: Rounded Corners 1">
              <a:extLst>
                <a:ext uri="{FF2B5EF4-FFF2-40B4-BE49-F238E27FC236}">
                  <a16:creationId xmlns:a16="http://schemas.microsoft.com/office/drawing/2014/main" id="{4F092E77-62A9-41A5-BB92-CD906A452161}"/>
                </a:ext>
              </a:extLst>
            </p:cNvPr>
            <p:cNvSpPr/>
            <p:nvPr/>
          </p:nvSpPr>
          <p:spPr>
            <a:xfrm>
              <a:off x="913520" y="1971089"/>
              <a:ext cx="8846067" cy="2308255"/>
            </a:xfrm>
            <a:prstGeom prst="roundRect">
              <a:avLst/>
            </a:prstGeom>
            <a:solidFill>
              <a:schemeClr val="accent2">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42E0F5D5-D46B-4AD8-9941-793233057EB9}"/>
                </a:ext>
              </a:extLst>
            </p:cNvPr>
            <p:cNvSpPr txBox="1"/>
            <p:nvPr/>
          </p:nvSpPr>
          <p:spPr>
            <a:xfrm>
              <a:off x="1053506" y="2035446"/>
              <a:ext cx="8469757" cy="22067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Quan sát hình 1,2 trang 84-85 SGK, em hãy trình bày một số đặc điểm cơ bản về tự nhiên của Lào.</a:t>
              </a:r>
              <a:endParaRPr kumimoji="0" lang="en-US" sz="36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6" name="Group 5">
            <a:extLst>
              <a:ext uri="{FF2B5EF4-FFF2-40B4-BE49-F238E27FC236}">
                <a16:creationId xmlns:a16="http://schemas.microsoft.com/office/drawing/2014/main" id="{214BE988-01EC-1306-9C6A-34E9DA225E05}"/>
              </a:ext>
            </a:extLst>
          </p:cNvPr>
          <p:cNvGrpSpPr/>
          <p:nvPr/>
        </p:nvGrpSpPr>
        <p:grpSpPr>
          <a:xfrm>
            <a:off x="850505" y="4333522"/>
            <a:ext cx="5233920" cy="1743186"/>
            <a:chOff x="913520" y="1971089"/>
            <a:chExt cx="8846067" cy="2308255"/>
          </a:xfrm>
        </p:grpSpPr>
        <p:sp>
          <p:nvSpPr>
            <p:cNvPr id="11" name="Rectangle: Rounded Corners 10">
              <a:extLst>
                <a:ext uri="{FF2B5EF4-FFF2-40B4-BE49-F238E27FC236}">
                  <a16:creationId xmlns:a16="http://schemas.microsoft.com/office/drawing/2014/main" id="{D618F276-B933-D075-40A7-B2D11B6D0344}"/>
                </a:ext>
              </a:extLst>
            </p:cNvPr>
            <p:cNvSpPr/>
            <p:nvPr/>
          </p:nvSpPr>
          <p:spPr>
            <a:xfrm>
              <a:off x="913520" y="1971089"/>
              <a:ext cx="8846067" cy="2308255"/>
            </a:xfrm>
            <a:prstGeom prst="roundRect">
              <a:avLst/>
            </a:prstGeom>
            <a:solidFill>
              <a:schemeClr val="accent2">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005A8D1B-7687-F8D0-7D30-BCD19F775227}"/>
                </a:ext>
              </a:extLst>
            </p:cNvPr>
            <p:cNvSpPr txBox="1"/>
            <p:nvPr/>
          </p:nvSpPr>
          <p:spPr>
            <a:xfrm>
              <a:off x="1053506" y="2035446"/>
              <a:ext cx="8469757" cy="16771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Đọc thông tin, em hãy trình bày một số đặc điểm về dân cư của Lào.</a:t>
              </a:r>
              <a:endParaRPr kumimoji="0" lang="en-US" sz="36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6599365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60" y="0"/>
            <a:ext cx="12192000" cy="6874635"/>
          </a:xfrm>
        </p:spPr>
      </p:pic>
      <p:grpSp>
        <p:nvGrpSpPr>
          <p:cNvPr id="9" name="组合 2">
            <a:extLst>
              <a:ext uri="{FF2B5EF4-FFF2-40B4-BE49-F238E27FC236}">
                <a16:creationId xmlns:a16="http://schemas.microsoft.com/office/drawing/2014/main" id="{0CCDCEDB-F563-4448-AE0A-D3A88741DC10}"/>
              </a:ext>
            </a:extLst>
          </p:cNvPr>
          <p:cNvGrpSpPr/>
          <p:nvPr/>
        </p:nvGrpSpPr>
        <p:grpSpPr>
          <a:xfrm>
            <a:off x="4314844" y="305566"/>
            <a:ext cx="3318855" cy="597254"/>
            <a:chOff x="5122718" y="4466182"/>
            <a:chExt cx="6716696" cy="328799"/>
          </a:xfrm>
        </p:grpSpPr>
        <p:sp>
          <p:nvSpPr>
            <p:cNvPr id="10" name="矩形: 圆角 3">
              <a:extLst>
                <a:ext uri="{FF2B5EF4-FFF2-40B4-BE49-F238E27FC236}">
                  <a16:creationId xmlns:a16="http://schemas.microsoft.com/office/drawing/2014/main" id="{CB6F3564-6C82-41D2-BAC1-7BF14E656F6F}"/>
                </a:ext>
              </a:extLst>
            </p:cNvPr>
            <p:cNvSpPr/>
            <p:nvPr/>
          </p:nvSpPr>
          <p:spPr>
            <a:xfrm>
              <a:off x="5122718" y="4466182"/>
              <a:ext cx="6716696" cy="328799"/>
            </a:xfrm>
            <a:prstGeom prst="roundRect">
              <a:avLst>
                <a:gd name="adj" fmla="val 50000"/>
              </a:avLst>
            </a:prstGeom>
            <a:solidFill>
              <a:srgbClr val="54823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ptos" panose="02110004020202020204"/>
                <a:ea typeface="等线" panose="02010600030101010101" pitchFamily="2" charset="-122"/>
                <a:cs typeface="+mn-cs"/>
              </a:endParaRPr>
            </a:p>
          </p:txBody>
        </p:sp>
        <p:sp>
          <p:nvSpPr>
            <p:cNvPr id="13" name="文本框 4">
              <a:extLst>
                <a:ext uri="{FF2B5EF4-FFF2-40B4-BE49-F238E27FC236}">
                  <a16:creationId xmlns:a16="http://schemas.microsoft.com/office/drawing/2014/main" id="{9902E104-9453-42D1-AB26-789F05D9AB52}"/>
                </a:ext>
              </a:extLst>
            </p:cNvPr>
            <p:cNvSpPr txBox="1"/>
            <p:nvPr/>
          </p:nvSpPr>
          <p:spPr>
            <a:xfrm>
              <a:off x="5286868" y="4506939"/>
              <a:ext cx="6388391" cy="28804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white"/>
                  </a:solidFill>
                  <a:effectLst/>
                  <a:uLnTx/>
                  <a:uFillTx/>
                  <a:latin typeface="Fira sans" panose="020B0503050000020004" pitchFamily="34" charset="0"/>
                  <a:ea typeface="字魂27号-布丁体" panose="00000500000000000000" pitchFamily="2" charset="-122"/>
                  <a:cs typeface="+mn-cs"/>
                </a:rPr>
                <a:t>Đặc điểm tự nhiên</a:t>
              </a:r>
              <a:endParaRPr kumimoji="0" lang="zh-CN" altLang="en-US" sz="2400" b="1" i="0" u="none" strike="noStrike" kern="1200" cap="none" spc="0" normalizeH="0" baseline="0" noProof="0" dirty="0">
                <a:ln>
                  <a:noFill/>
                </a:ln>
                <a:solidFill>
                  <a:prstClr val="white"/>
                </a:solidFill>
                <a:effectLst/>
                <a:uLnTx/>
                <a:uFillTx/>
                <a:latin typeface="Fira sans" panose="020B0503050000020004" pitchFamily="34" charset="0"/>
                <a:ea typeface="字魂27号-布丁体" panose="00000500000000000000" pitchFamily="2" charset="-122"/>
                <a:cs typeface="+mn-cs"/>
              </a:endParaRPr>
            </a:p>
          </p:txBody>
        </p:sp>
      </p:grpSp>
      <p:pic>
        <p:nvPicPr>
          <p:cNvPr id="7" name="Picture 6">
            <a:extLst>
              <a:ext uri="{FF2B5EF4-FFF2-40B4-BE49-F238E27FC236}">
                <a16:creationId xmlns:a16="http://schemas.microsoft.com/office/drawing/2014/main" id="{55EB1DBC-4ABB-46A1-E138-7B529C796F41}"/>
              </a:ext>
            </a:extLst>
          </p:cNvPr>
          <p:cNvPicPr>
            <a:picLocks noChangeAspect="1"/>
          </p:cNvPicPr>
          <p:nvPr/>
        </p:nvPicPr>
        <p:blipFill>
          <a:blip r:embed="rId3"/>
          <a:stretch>
            <a:fillRect/>
          </a:stretch>
        </p:blipFill>
        <p:spPr>
          <a:xfrm>
            <a:off x="1037621" y="1513752"/>
            <a:ext cx="10171567" cy="4447210"/>
          </a:xfrm>
          <a:prstGeom prst="rect">
            <a:avLst/>
          </a:prstGeom>
        </p:spPr>
      </p:pic>
    </p:spTree>
    <p:extLst>
      <p:ext uri="{BB962C8B-B14F-4D97-AF65-F5344CB8AC3E}">
        <p14:creationId xmlns:p14="http://schemas.microsoft.com/office/powerpoint/2010/main" val="3360296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60" y="0"/>
            <a:ext cx="12192000" cy="6874635"/>
          </a:xfrm>
        </p:spPr>
      </p:pic>
      <p:grpSp>
        <p:nvGrpSpPr>
          <p:cNvPr id="9" name="组合 2">
            <a:extLst>
              <a:ext uri="{FF2B5EF4-FFF2-40B4-BE49-F238E27FC236}">
                <a16:creationId xmlns:a16="http://schemas.microsoft.com/office/drawing/2014/main" id="{0CCDCEDB-F563-4448-AE0A-D3A88741DC10}"/>
              </a:ext>
            </a:extLst>
          </p:cNvPr>
          <p:cNvGrpSpPr/>
          <p:nvPr/>
        </p:nvGrpSpPr>
        <p:grpSpPr>
          <a:xfrm>
            <a:off x="4314844" y="305566"/>
            <a:ext cx="3318855" cy="597254"/>
            <a:chOff x="5122718" y="4466182"/>
            <a:chExt cx="6716696" cy="328799"/>
          </a:xfrm>
        </p:grpSpPr>
        <p:sp>
          <p:nvSpPr>
            <p:cNvPr id="10" name="矩形: 圆角 3">
              <a:extLst>
                <a:ext uri="{FF2B5EF4-FFF2-40B4-BE49-F238E27FC236}">
                  <a16:creationId xmlns:a16="http://schemas.microsoft.com/office/drawing/2014/main" id="{CB6F3564-6C82-41D2-BAC1-7BF14E656F6F}"/>
                </a:ext>
              </a:extLst>
            </p:cNvPr>
            <p:cNvSpPr/>
            <p:nvPr/>
          </p:nvSpPr>
          <p:spPr>
            <a:xfrm>
              <a:off x="5122718" y="4466182"/>
              <a:ext cx="6716696" cy="328799"/>
            </a:xfrm>
            <a:prstGeom prst="roundRect">
              <a:avLst>
                <a:gd name="adj" fmla="val 50000"/>
              </a:avLst>
            </a:prstGeom>
            <a:solidFill>
              <a:srgbClr val="54823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ptos" panose="02110004020202020204"/>
                <a:ea typeface="等线" panose="02010600030101010101" pitchFamily="2" charset="-122"/>
                <a:cs typeface="+mn-cs"/>
              </a:endParaRPr>
            </a:p>
          </p:txBody>
        </p:sp>
        <p:sp>
          <p:nvSpPr>
            <p:cNvPr id="13" name="文本框 4">
              <a:extLst>
                <a:ext uri="{FF2B5EF4-FFF2-40B4-BE49-F238E27FC236}">
                  <a16:creationId xmlns:a16="http://schemas.microsoft.com/office/drawing/2014/main" id="{9902E104-9453-42D1-AB26-789F05D9AB52}"/>
                </a:ext>
              </a:extLst>
            </p:cNvPr>
            <p:cNvSpPr txBox="1"/>
            <p:nvPr/>
          </p:nvSpPr>
          <p:spPr>
            <a:xfrm>
              <a:off x="5557756" y="4506939"/>
              <a:ext cx="5846618" cy="28804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white"/>
                  </a:solidFill>
                  <a:effectLst/>
                  <a:uLnTx/>
                  <a:uFillTx/>
                  <a:latin typeface="Fira sans" panose="020B0503050000020004" pitchFamily="34" charset="0"/>
                  <a:ea typeface="字魂27号-布丁体" panose="00000500000000000000" pitchFamily="2" charset="-122"/>
                  <a:cs typeface="+mn-cs"/>
                </a:rPr>
                <a:t>Đặc điểm dân cư</a:t>
              </a:r>
              <a:endParaRPr kumimoji="0" lang="zh-CN" altLang="en-US" sz="2400" b="1" i="0" u="none" strike="noStrike" kern="1200" cap="none" spc="0" normalizeH="0" baseline="0" noProof="0" dirty="0">
                <a:ln>
                  <a:noFill/>
                </a:ln>
                <a:solidFill>
                  <a:prstClr val="white"/>
                </a:solidFill>
                <a:effectLst/>
                <a:uLnTx/>
                <a:uFillTx/>
                <a:latin typeface="Fira sans" panose="020B0503050000020004" pitchFamily="34" charset="0"/>
                <a:ea typeface="字魂27号-布丁体" panose="00000500000000000000" pitchFamily="2" charset="-122"/>
                <a:cs typeface="+mn-cs"/>
              </a:endParaRPr>
            </a:p>
          </p:txBody>
        </p:sp>
      </p:grpSp>
      <p:sp>
        <p:nvSpPr>
          <p:cNvPr id="6" name="TextBox 5">
            <a:extLst>
              <a:ext uri="{FF2B5EF4-FFF2-40B4-BE49-F238E27FC236}">
                <a16:creationId xmlns:a16="http://schemas.microsoft.com/office/drawing/2014/main" id="{7EF9769D-CC9F-4575-969D-12B7CA261737}"/>
              </a:ext>
            </a:extLst>
          </p:cNvPr>
          <p:cNvSpPr txBox="1"/>
          <p:nvPr/>
        </p:nvSpPr>
        <p:spPr>
          <a:xfrm>
            <a:off x="668981" y="998672"/>
            <a:ext cx="4365353" cy="4493538"/>
          </a:xfrm>
          <a:prstGeom prst="rect">
            <a:avLst/>
          </a:prstGeom>
          <a:noFill/>
        </p:spPr>
        <p:txBody>
          <a:bodyPr wrap="square" rtlCol="0">
            <a:spAutoFit/>
          </a:bodyPr>
          <a:lstStyle/>
          <a:p>
            <a:pPr lvl="0" algn="just"/>
            <a:r>
              <a:rPr lang="en-US" sz="2600" dirty="0">
                <a:solidFill>
                  <a:prstClr val="black"/>
                </a:solidFill>
                <a:latin typeface="Calibri" panose="020F0502020204030204" pitchFamily="34" charset="0"/>
                <a:cs typeface="Calibri" panose="020F0502020204030204" pitchFamily="34" charset="0"/>
              </a:rPr>
              <a:t>	</a:t>
            </a:r>
            <a:r>
              <a:rPr lang="vi-VN" sz="2600" dirty="0">
                <a:solidFill>
                  <a:prstClr val="black"/>
                </a:solidFill>
                <a:latin typeface="Calibri" panose="020F0502020204030204" pitchFamily="34" charset="0"/>
                <a:cs typeface="Calibri" panose="020F0502020204030204" pitchFamily="34" charset="0"/>
              </a:rPr>
              <a:t>Số dân của Lào không lớn, </a:t>
            </a:r>
            <a:r>
              <a:rPr lang="en-US" sz="2600" dirty="0" err="1">
                <a:solidFill>
                  <a:prstClr val="black"/>
                </a:solidFill>
                <a:latin typeface="Calibri" panose="020F0502020204030204" pitchFamily="34" charset="0"/>
                <a:cs typeface="Calibri" panose="020F0502020204030204" pitchFamily="34" charset="0"/>
              </a:rPr>
              <a:t>khoảng</a:t>
            </a:r>
            <a:r>
              <a:rPr lang="en-US" sz="2600" dirty="0">
                <a:solidFill>
                  <a:prstClr val="black"/>
                </a:solidFill>
                <a:latin typeface="Calibri" panose="020F0502020204030204" pitchFamily="34" charset="0"/>
                <a:cs typeface="Calibri" panose="020F0502020204030204" pitchFamily="34" charset="0"/>
              </a:rPr>
              <a:t> 7,5 </a:t>
            </a:r>
            <a:r>
              <a:rPr lang="en-US" sz="2600" dirty="0" err="1">
                <a:solidFill>
                  <a:prstClr val="black"/>
                </a:solidFill>
                <a:latin typeface="Calibri" panose="020F0502020204030204" pitchFamily="34" charset="0"/>
                <a:cs typeface="Calibri" panose="020F0502020204030204" pitchFamily="34" charset="0"/>
              </a:rPr>
              <a:t>triệu</a:t>
            </a:r>
            <a:r>
              <a:rPr lang="en-US" sz="2600" dirty="0">
                <a:solidFill>
                  <a:prstClr val="black"/>
                </a:solidFill>
                <a:latin typeface="Calibri" panose="020F0502020204030204" pitchFamily="34" charset="0"/>
                <a:cs typeface="Calibri" panose="020F0502020204030204" pitchFamily="34" charset="0"/>
              </a:rPr>
              <a:t> </a:t>
            </a:r>
            <a:r>
              <a:rPr lang="en-US" sz="2600" dirty="0" err="1">
                <a:solidFill>
                  <a:prstClr val="black"/>
                </a:solidFill>
                <a:latin typeface="Calibri" panose="020F0502020204030204" pitchFamily="34" charset="0"/>
                <a:cs typeface="Calibri" panose="020F0502020204030204" pitchFamily="34" charset="0"/>
              </a:rPr>
              <a:t>người</a:t>
            </a:r>
            <a:r>
              <a:rPr lang="en-US" sz="2600" dirty="0">
                <a:solidFill>
                  <a:prstClr val="black"/>
                </a:solidFill>
                <a:latin typeface="Calibri" panose="020F0502020204030204" pitchFamily="34" charset="0"/>
                <a:cs typeface="Calibri" panose="020F0502020204030204" pitchFamily="34" charset="0"/>
              </a:rPr>
              <a:t> </a:t>
            </a:r>
            <a:r>
              <a:rPr lang="vi-VN" sz="2600" dirty="0">
                <a:solidFill>
                  <a:prstClr val="black"/>
                </a:solidFill>
                <a:latin typeface="Calibri" panose="020F0502020204030204" pitchFamily="34" charset="0"/>
                <a:cs typeface="Calibri" panose="020F0502020204030204" pitchFamily="34" charset="0"/>
              </a:rPr>
              <a:t>(năm 2021)</a:t>
            </a:r>
            <a:r>
              <a:rPr lang="en-US" sz="2600" dirty="0">
                <a:solidFill>
                  <a:prstClr val="black"/>
                </a:solidFill>
                <a:latin typeface="Calibri" panose="020F0502020204030204" pitchFamily="34" charset="0"/>
                <a:cs typeface="Calibri" panose="020F0502020204030204" pitchFamily="34" charset="0"/>
              </a:rPr>
              <a:t>. </a:t>
            </a:r>
            <a:r>
              <a:rPr lang="vi-VN" sz="2600" dirty="0">
                <a:solidFill>
                  <a:prstClr val="black"/>
                </a:solidFill>
                <a:latin typeface="Calibri" panose="020F0502020204030204" pitchFamily="34" charset="0"/>
                <a:cs typeface="Calibri" panose="020F0502020204030204" pitchFamily="34" charset="0"/>
              </a:rPr>
              <a:t>Dân cư phân bố khá thưa thớt và không đều; tập trung chủ yếu ở đồng bằng, thung lũng sông lớn, vùng  nông thôn. </a:t>
            </a:r>
          </a:p>
          <a:p>
            <a:pPr lvl="0" algn="just"/>
            <a:r>
              <a:rPr lang="en-US" sz="2600" dirty="0">
                <a:solidFill>
                  <a:prstClr val="black"/>
                </a:solidFill>
                <a:latin typeface="Calibri" panose="020F0502020204030204" pitchFamily="34" charset="0"/>
                <a:cs typeface="Calibri" panose="020F0502020204030204" pitchFamily="34" charset="0"/>
              </a:rPr>
              <a:t>	</a:t>
            </a:r>
            <a:r>
              <a:rPr lang="vi-VN" sz="2600" dirty="0">
                <a:solidFill>
                  <a:prstClr val="black"/>
                </a:solidFill>
                <a:latin typeface="Calibri" panose="020F0502020204030204" pitchFamily="34" charset="0"/>
                <a:cs typeface="Calibri" panose="020F0502020204030204" pitchFamily="34" charset="0"/>
              </a:rPr>
              <a:t>Phần lớn dân cư là dân tộc Lào. Các dân tộc khác như Khơ-m</a:t>
            </a:r>
            <a:r>
              <a:rPr lang="en-US" sz="2600" dirty="0">
                <a:solidFill>
                  <a:prstClr val="black"/>
                </a:solidFill>
                <a:latin typeface="Calibri" panose="020F0502020204030204" pitchFamily="34" charset="0"/>
                <a:cs typeface="Calibri" panose="020F0502020204030204" pitchFamily="34" charset="0"/>
              </a:rPr>
              <a:t>ú</a:t>
            </a:r>
            <a:r>
              <a:rPr lang="vi-VN" sz="2600" dirty="0">
                <a:solidFill>
                  <a:prstClr val="black"/>
                </a:solidFill>
                <a:latin typeface="Calibri" panose="020F0502020204030204" pitchFamily="34" charset="0"/>
                <a:cs typeface="Calibri" panose="020F0502020204030204" pitchFamily="34" charset="0"/>
              </a:rPr>
              <a:t>, Mông,</a:t>
            </a:r>
            <a:r>
              <a:rPr lang="en-US" sz="2600" dirty="0">
                <a:solidFill>
                  <a:prstClr val="black"/>
                </a:solidFill>
                <a:latin typeface="Calibri" panose="020F0502020204030204" pitchFamily="34" charset="0"/>
                <a:cs typeface="Calibri" panose="020F0502020204030204" pitchFamily="34" charset="0"/>
              </a:rPr>
              <a:t> Thái</a:t>
            </a:r>
            <a:r>
              <a:rPr lang="vi-VN" sz="2600" dirty="0">
                <a:solidFill>
                  <a:prstClr val="black"/>
                </a:solidFill>
                <a:latin typeface="Calibri" panose="020F0502020204030204" pitchFamily="34" charset="0"/>
                <a:cs typeface="Calibri" panose="020F0502020204030204" pitchFamily="34" charset="0"/>
              </a:rPr>
              <a:t>... chiếm tỉ lệ nhỏ.</a:t>
            </a:r>
          </a:p>
        </p:txBody>
      </p:sp>
      <p:grpSp>
        <p:nvGrpSpPr>
          <p:cNvPr id="8" name="Group 7">
            <a:extLst>
              <a:ext uri="{FF2B5EF4-FFF2-40B4-BE49-F238E27FC236}">
                <a16:creationId xmlns:a16="http://schemas.microsoft.com/office/drawing/2014/main" id="{34624EA4-A405-4E38-B0A4-F3C684ACC09C}"/>
              </a:ext>
            </a:extLst>
          </p:cNvPr>
          <p:cNvGrpSpPr/>
          <p:nvPr/>
        </p:nvGrpSpPr>
        <p:grpSpPr>
          <a:xfrm>
            <a:off x="4952142" y="1208386"/>
            <a:ext cx="6997573" cy="5031647"/>
            <a:chOff x="4982968" y="1514408"/>
            <a:chExt cx="6997573" cy="5031647"/>
          </a:xfrm>
        </p:grpSpPr>
        <p:pic>
          <p:nvPicPr>
            <p:cNvPr id="7" name="Picture 6">
              <a:extLst>
                <a:ext uri="{FF2B5EF4-FFF2-40B4-BE49-F238E27FC236}">
                  <a16:creationId xmlns:a16="http://schemas.microsoft.com/office/drawing/2014/main" id="{09DB3F13-8A0F-4019-B6E7-9B7AE68F6D9C}"/>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r="4876"/>
            <a:stretch/>
          </p:blipFill>
          <p:spPr>
            <a:xfrm>
              <a:off x="4982968" y="1514408"/>
              <a:ext cx="6616557" cy="4492238"/>
            </a:xfrm>
            <a:prstGeom prst="rect">
              <a:avLst/>
            </a:prstGeom>
          </p:spPr>
        </p:pic>
        <p:sp>
          <p:nvSpPr>
            <p:cNvPr id="14" name="TextBox 13">
              <a:extLst>
                <a:ext uri="{FF2B5EF4-FFF2-40B4-BE49-F238E27FC236}">
                  <a16:creationId xmlns:a16="http://schemas.microsoft.com/office/drawing/2014/main" id="{4E990F72-AAD3-41EB-B17E-EAA8D068C905}"/>
                </a:ext>
              </a:extLst>
            </p:cNvPr>
            <p:cNvSpPr txBox="1"/>
            <p:nvPr/>
          </p:nvSpPr>
          <p:spPr>
            <a:xfrm>
              <a:off x="5290966" y="6145945"/>
              <a:ext cx="6689575" cy="400110"/>
            </a:xfrm>
            <a:prstGeom prst="rect">
              <a:avLst/>
            </a:prstGeom>
            <a:noFill/>
          </p:spPr>
          <p:txBody>
            <a:bodyPr wrap="square" rtlCol="0">
              <a:spAutoFit/>
            </a:bodyPr>
            <a:lstStyle/>
            <a:p>
              <a:pPr lvl="0" algn="just"/>
              <a:r>
                <a:rPr lang="en-US" sz="2000" dirty="0" err="1">
                  <a:solidFill>
                    <a:prstClr val="black"/>
                  </a:solidFill>
                  <a:latin typeface="Calibri" panose="020F0502020204030204" pitchFamily="34" charset="0"/>
                  <a:cs typeface="Calibri" panose="020F0502020204030204" pitchFamily="34" charset="0"/>
                </a:rPr>
                <a:t>Biểu</a:t>
              </a:r>
              <a:r>
                <a:rPr lang="en-US" sz="2000" dirty="0">
                  <a:solidFill>
                    <a:prstClr val="black"/>
                  </a:solidFill>
                  <a:latin typeface="Calibri" panose="020F0502020204030204" pitchFamily="34" charset="0"/>
                  <a:cs typeface="Calibri" panose="020F0502020204030204" pitchFamily="34" charset="0"/>
                </a:rPr>
                <a:t> </a:t>
              </a:r>
              <a:r>
                <a:rPr lang="en-US" sz="2000" dirty="0" err="1">
                  <a:solidFill>
                    <a:prstClr val="black"/>
                  </a:solidFill>
                  <a:latin typeface="Calibri" panose="020F0502020204030204" pitchFamily="34" charset="0"/>
                  <a:cs typeface="Calibri" panose="020F0502020204030204" pitchFamily="34" charset="0"/>
                </a:rPr>
                <a:t>đồ</a:t>
              </a:r>
              <a:r>
                <a:rPr lang="en-US" sz="2000" dirty="0">
                  <a:solidFill>
                    <a:prstClr val="black"/>
                  </a:solidFill>
                  <a:latin typeface="Calibri" panose="020F0502020204030204" pitchFamily="34" charset="0"/>
                  <a:cs typeface="Calibri" panose="020F0502020204030204" pitchFamily="34" charset="0"/>
                </a:rPr>
                <a:t> </a:t>
              </a:r>
              <a:r>
                <a:rPr lang="en-US" sz="2000" dirty="0" err="1">
                  <a:solidFill>
                    <a:prstClr val="black"/>
                  </a:solidFill>
                  <a:latin typeface="Calibri" panose="020F0502020204030204" pitchFamily="34" charset="0"/>
                  <a:cs typeface="Calibri" panose="020F0502020204030204" pitchFamily="34" charset="0"/>
                </a:rPr>
                <a:t>thể</a:t>
              </a:r>
              <a:r>
                <a:rPr lang="en-US" sz="2000" dirty="0">
                  <a:solidFill>
                    <a:prstClr val="black"/>
                  </a:solidFill>
                  <a:latin typeface="Calibri" panose="020F0502020204030204" pitchFamily="34" charset="0"/>
                  <a:cs typeface="Calibri" panose="020F0502020204030204" pitchFamily="34" charset="0"/>
                </a:rPr>
                <a:t> </a:t>
              </a:r>
              <a:r>
                <a:rPr lang="en-US" sz="2000" dirty="0" err="1">
                  <a:solidFill>
                    <a:prstClr val="black"/>
                  </a:solidFill>
                  <a:latin typeface="Calibri" panose="020F0502020204030204" pitchFamily="34" charset="0"/>
                  <a:cs typeface="Calibri" panose="020F0502020204030204" pitchFamily="34" charset="0"/>
                </a:rPr>
                <a:t>hiện</a:t>
              </a:r>
              <a:r>
                <a:rPr lang="en-US" sz="2000" dirty="0">
                  <a:solidFill>
                    <a:prstClr val="black"/>
                  </a:solidFill>
                  <a:latin typeface="Calibri" panose="020F0502020204030204" pitchFamily="34" charset="0"/>
                  <a:cs typeface="Calibri" panose="020F0502020204030204" pitchFamily="34" charset="0"/>
                </a:rPr>
                <a:t> </a:t>
              </a:r>
              <a:r>
                <a:rPr lang="en-US" sz="2000" dirty="0" err="1">
                  <a:solidFill>
                    <a:prstClr val="black"/>
                  </a:solidFill>
                  <a:latin typeface="Calibri" panose="020F0502020204030204" pitchFamily="34" charset="0"/>
                  <a:cs typeface="Calibri" panose="020F0502020204030204" pitchFamily="34" charset="0"/>
                </a:rPr>
                <a:t>số</a:t>
              </a:r>
              <a:r>
                <a:rPr lang="en-US" sz="2000" dirty="0">
                  <a:solidFill>
                    <a:prstClr val="black"/>
                  </a:solidFill>
                  <a:latin typeface="Calibri" panose="020F0502020204030204" pitchFamily="34" charset="0"/>
                  <a:cs typeface="Calibri" panose="020F0502020204030204" pitchFamily="34" charset="0"/>
                </a:rPr>
                <a:t> </a:t>
              </a:r>
              <a:r>
                <a:rPr lang="en-US" sz="2000" dirty="0" err="1">
                  <a:solidFill>
                    <a:prstClr val="black"/>
                  </a:solidFill>
                  <a:latin typeface="Calibri" panose="020F0502020204030204" pitchFamily="34" charset="0"/>
                  <a:cs typeface="Calibri" panose="020F0502020204030204" pitchFamily="34" charset="0"/>
                </a:rPr>
                <a:t>dân</a:t>
              </a:r>
              <a:r>
                <a:rPr lang="en-US" sz="2000" dirty="0">
                  <a:solidFill>
                    <a:prstClr val="black"/>
                  </a:solidFill>
                  <a:latin typeface="Calibri" panose="020F0502020204030204" pitchFamily="34" charset="0"/>
                  <a:cs typeface="Calibri" panose="020F0502020204030204" pitchFamily="34" charset="0"/>
                </a:rPr>
                <a:t> </a:t>
              </a:r>
              <a:r>
                <a:rPr lang="en-US" sz="2000" dirty="0" err="1">
                  <a:solidFill>
                    <a:prstClr val="black"/>
                  </a:solidFill>
                  <a:latin typeface="Calibri" panose="020F0502020204030204" pitchFamily="34" charset="0"/>
                  <a:cs typeface="Calibri" panose="020F0502020204030204" pitchFamily="34" charset="0"/>
                </a:rPr>
                <a:t>của</a:t>
              </a:r>
              <a:r>
                <a:rPr lang="en-US" sz="2000" dirty="0">
                  <a:solidFill>
                    <a:prstClr val="black"/>
                  </a:solidFill>
                  <a:latin typeface="Calibri" panose="020F0502020204030204" pitchFamily="34" charset="0"/>
                  <a:cs typeface="Calibri" panose="020F0502020204030204" pitchFamily="34" charset="0"/>
                </a:rPr>
                <a:t> </a:t>
              </a:r>
              <a:r>
                <a:rPr lang="en-US" sz="2000" dirty="0" err="1">
                  <a:solidFill>
                    <a:prstClr val="black"/>
                  </a:solidFill>
                  <a:latin typeface="Calibri" panose="020F0502020204030204" pitchFamily="34" charset="0"/>
                  <a:cs typeface="Calibri" panose="020F0502020204030204" pitchFamily="34" charset="0"/>
                </a:rPr>
                <a:t>Lào</a:t>
              </a:r>
              <a:r>
                <a:rPr lang="en-US" sz="2000" dirty="0">
                  <a:solidFill>
                    <a:prstClr val="black"/>
                  </a:solidFill>
                  <a:latin typeface="Calibri" panose="020F0502020204030204" pitchFamily="34" charset="0"/>
                  <a:cs typeface="Calibri" panose="020F0502020204030204" pitchFamily="34" charset="0"/>
                </a:rPr>
                <a:t> </a:t>
              </a:r>
              <a:r>
                <a:rPr lang="en-US" sz="2000" dirty="0" err="1">
                  <a:solidFill>
                    <a:prstClr val="black"/>
                  </a:solidFill>
                  <a:latin typeface="Calibri" panose="020F0502020204030204" pitchFamily="34" charset="0"/>
                  <a:cs typeface="Calibri" panose="020F0502020204030204" pitchFamily="34" charset="0"/>
                </a:rPr>
                <a:t>giai</a:t>
              </a:r>
              <a:r>
                <a:rPr lang="en-US" sz="2000" dirty="0">
                  <a:solidFill>
                    <a:prstClr val="black"/>
                  </a:solidFill>
                  <a:latin typeface="Calibri" panose="020F0502020204030204" pitchFamily="34" charset="0"/>
                  <a:cs typeface="Calibri" panose="020F0502020204030204" pitchFamily="34" charset="0"/>
                </a:rPr>
                <a:t> </a:t>
              </a:r>
              <a:r>
                <a:rPr lang="en-US" sz="2000" dirty="0" err="1">
                  <a:solidFill>
                    <a:prstClr val="black"/>
                  </a:solidFill>
                  <a:latin typeface="Calibri" panose="020F0502020204030204" pitchFamily="34" charset="0"/>
                  <a:cs typeface="Calibri" panose="020F0502020204030204" pitchFamily="34" charset="0"/>
                </a:rPr>
                <a:t>đoạn</a:t>
              </a:r>
              <a:r>
                <a:rPr lang="en-US" sz="2000" dirty="0">
                  <a:solidFill>
                    <a:prstClr val="black"/>
                  </a:solidFill>
                  <a:latin typeface="Calibri" panose="020F0502020204030204" pitchFamily="34" charset="0"/>
                  <a:cs typeface="Calibri" panose="020F0502020204030204" pitchFamily="34" charset="0"/>
                </a:rPr>
                <a:t> 1990 – 2021</a:t>
              </a:r>
              <a:endParaRPr lang="vi-VN" sz="2000" dirty="0">
                <a:solidFill>
                  <a:prstClr val="black"/>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3499929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40512"/>
            <a:ext cx="12192000" cy="6874635"/>
          </a:xfrm>
        </p:spPr>
      </p:pic>
      <p:sp>
        <p:nvSpPr>
          <p:cNvPr id="22" name="Freeform 5">
            <a:extLst>
              <a:ext uri="{FF2B5EF4-FFF2-40B4-BE49-F238E27FC236}">
                <a16:creationId xmlns:a16="http://schemas.microsoft.com/office/drawing/2014/main" id="{2D205F10-124E-49CE-B01C-9C146ABA1B27}"/>
              </a:ext>
            </a:extLst>
          </p:cNvPr>
          <p:cNvSpPr/>
          <p:nvPr/>
        </p:nvSpPr>
        <p:spPr>
          <a:xfrm>
            <a:off x="238536" y="3396806"/>
            <a:ext cx="2822056" cy="3208447"/>
          </a:xfrm>
          <a:custGeom>
            <a:avLst/>
            <a:gdLst/>
            <a:ahLst/>
            <a:cxnLst/>
            <a:rect l="l" t="t" r="r" b="b"/>
            <a:pathLst>
              <a:path w="3513010" h="4114800">
                <a:moveTo>
                  <a:pt x="0" y="0"/>
                </a:moveTo>
                <a:lnTo>
                  <a:pt x="3513010" y="0"/>
                </a:lnTo>
                <a:lnTo>
                  <a:pt x="351301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40" name="Group 39">
            <a:extLst>
              <a:ext uri="{FF2B5EF4-FFF2-40B4-BE49-F238E27FC236}">
                <a16:creationId xmlns:a16="http://schemas.microsoft.com/office/drawing/2014/main" id="{B14F34E0-7102-489C-882A-91FF57355771}"/>
              </a:ext>
            </a:extLst>
          </p:cNvPr>
          <p:cNvGrpSpPr/>
          <p:nvPr/>
        </p:nvGrpSpPr>
        <p:grpSpPr>
          <a:xfrm>
            <a:off x="3055717" y="729205"/>
            <a:ext cx="8224297" cy="5344992"/>
            <a:chOff x="-731737" y="1941435"/>
            <a:chExt cx="10225309" cy="2884738"/>
          </a:xfrm>
        </p:grpSpPr>
        <p:sp>
          <p:nvSpPr>
            <p:cNvPr id="41" name="Rectangle: Rounded Corners 40">
              <a:extLst>
                <a:ext uri="{FF2B5EF4-FFF2-40B4-BE49-F238E27FC236}">
                  <a16:creationId xmlns:a16="http://schemas.microsoft.com/office/drawing/2014/main" id="{EA9C6E96-2A04-40D4-944C-D12118AA78F1}"/>
                </a:ext>
              </a:extLst>
            </p:cNvPr>
            <p:cNvSpPr/>
            <p:nvPr/>
          </p:nvSpPr>
          <p:spPr>
            <a:xfrm>
              <a:off x="-731737" y="1941435"/>
              <a:ext cx="10179927" cy="2884738"/>
            </a:xfrm>
            <a:prstGeom prst="roundRect">
              <a:avLst/>
            </a:prstGeom>
            <a:solidFill>
              <a:schemeClr val="accent6">
                <a:lumMod val="20000"/>
                <a:lumOff val="80000"/>
              </a:schemeClr>
            </a:solidFill>
            <a:ln>
              <a:solidFill>
                <a:srgbClr val="FFEF7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2" name="TextBox 41">
              <a:extLst>
                <a:ext uri="{FF2B5EF4-FFF2-40B4-BE49-F238E27FC236}">
                  <a16:creationId xmlns:a16="http://schemas.microsoft.com/office/drawing/2014/main" id="{07F63767-BD6D-4397-9739-FB11373C024C}"/>
                </a:ext>
              </a:extLst>
            </p:cNvPr>
            <p:cNvSpPr txBox="1"/>
            <p:nvPr/>
          </p:nvSpPr>
          <p:spPr>
            <a:xfrm>
              <a:off x="-567652" y="2078757"/>
              <a:ext cx="10061224" cy="26079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Lào từng là nơi sinh sống của rất nhiều loài voi nên còn được gọi là “Đất nước triệu voi”. Trong quá khứ, voi đóng vai trò như công cụ vận chuyển, phương tiện di chuyển. Tuy nhiên, số lượng voi ngày càng giảm, nhiều đứa trẻ ở đất nước này thậm chí chưa từng được nhìn thấy voi. Để bảo tồn loài động vật có ý nghĩa lịch sử này, nhiều trại bảo tồn voi được thành lập ở khắp đất nước Lào.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Ngoài tên gọi “Đất nước triệu voi”, Lào còn được biết đến là xứ sở hoa Chăm-pa vì Chăm-pa là quốc hoa của đất nước này.</a:t>
              </a:r>
            </a:p>
          </p:txBody>
        </p:sp>
      </p:grpSp>
    </p:spTree>
    <p:extLst>
      <p:ext uri="{BB962C8B-B14F-4D97-AF65-F5344CB8AC3E}">
        <p14:creationId xmlns:p14="http://schemas.microsoft.com/office/powerpoint/2010/main" val="25938730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0"/>
                                        </p:tgtEl>
                                        <p:attrNameLst>
                                          <p:attrName>style.visibility</p:attrName>
                                        </p:attrNameLst>
                                      </p:cBhvr>
                                      <p:to>
                                        <p:strVal val="visible"/>
                                      </p:to>
                                    </p:set>
                                    <p:anim calcmode="lin" valueType="num">
                                      <p:cBhvr>
                                        <p:cTn id="14" dur="500" fill="hold"/>
                                        <p:tgtEl>
                                          <p:spTgt spid="40"/>
                                        </p:tgtEl>
                                        <p:attrNameLst>
                                          <p:attrName>ppt_w</p:attrName>
                                        </p:attrNameLst>
                                      </p:cBhvr>
                                      <p:tavLst>
                                        <p:tav tm="0">
                                          <p:val>
                                            <p:fltVal val="0"/>
                                          </p:val>
                                        </p:tav>
                                        <p:tav tm="100000">
                                          <p:val>
                                            <p:strVal val="#ppt_w"/>
                                          </p:val>
                                        </p:tav>
                                      </p:tavLst>
                                    </p:anim>
                                    <p:anim calcmode="lin" valueType="num">
                                      <p:cBhvr>
                                        <p:cTn id="15" dur="500" fill="hold"/>
                                        <p:tgtEl>
                                          <p:spTgt spid="40"/>
                                        </p:tgtEl>
                                        <p:attrNameLst>
                                          <p:attrName>ppt_h</p:attrName>
                                        </p:attrNameLst>
                                      </p:cBhvr>
                                      <p:tavLst>
                                        <p:tav tm="0">
                                          <p:val>
                                            <p:fltVal val="0"/>
                                          </p:val>
                                        </p:tav>
                                        <p:tav tm="100000">
                                          <p:val>
                                            <p:strVal val="#ppt_h"/>
                                          </p:val>
                                        </p:tav>
                                      </p:tavLst>
                                    </p:anim>
                                    <p:animEffect transition="in" filter="fade">
                                      <p:cBhvr>
                                        <p:cTn id="1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60" y="0"/>
            <a:ext cx="12192000" cy="6874635"/>
          </a:xfrm>
        </p:spPr>
      </p:pic>
      <p:pic>
        <p:nvPicPr>
          <p:cNvPr id="1026" name="Picture 2" descr="Vì sao gọi Lào là 'đất nước triệu voi'? - Địa điểm du lịch">
            <a:extLst>
              <a:ext uri="{FF2B5EF4-FFF2-40B4-BE49-F238E27FC236}">
                <a16:creationId xmlns:a16="http://schemas.microsoft.com/office/drawing/2014/main" id="{10F63C0F-19E4-AF38-6682-FD07826029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985" y="1280390"/>
            <a:ext cx="6286500" cy="41814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hám phá đất nước Triệu Voi - Thiên đường du lịch bị lãng quên của Đông Nam  Á">
            <a:extLst>
              <a:ext uri="{FF2B5EF4-FFF2-40B4-BE49-F238E27FC236}">
                <a16:creationId xmlns:a16="http://schemas.microsoft.com/office/drawing/2014/main" id="{3F38CEAC-5750-7C1F-129F-E89F049A0A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4039" y="740780"/>
            <a:ext cx="4119856" cy="273970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Ấn tượng lễ hội voi lớn nhất của đất nước 'Triệu Voi' | baotintuc.vn">
            <a:extLst>
              <a:ext uri="{FF2B5EF4-FFF2-40B4-BE49-F238E27FC236}">
                <a16:creationId xmlns:a16="http://schemas.microsoft.com/office/drawing/2014/main" id="{4A6A800D-1F44-9004-6D6B-44F2F5E795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26775" y="3536148"/>
            <a:ext cx="3973432" cy="2437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19471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down)">
                                      <p:cBhvr>
                                        <p:cTn id="7" dur="500"/>
                                        <p:tgtEl>
                                          <p:spTgt spid="1028"/>
                                        </p:tgtEl>
                                      </p:cBhvr>
                                    </p:animEffect>
                                  </p:childTnLst>
                                </p:cTn>
                              </p:par>
                              <p:par>
                                <p:cTn id="8" presetID="22" presetClass="entr" presetSubtype="4" fill="hold" nodeType="withEffect">
                                  <p:stCondLst>
                                    <p:cond delay="0"/>
                                  </p:stCondLst>
                                  <p:childTnLst>
                                    <p:set>
                                      <p:cBhvr>
                                        <p:cTn id="9" dur="1" fill="hold">
                                          <p:stCondLst>
                                            <p:cond delay="0"/>
                                          </p:stCondLst>
                                        </p:cTn>
                                        <p:tgtEl>
                                          <p:spTgt spid="1030"/>
                                        </p:tgtEl>
                                        <p:attrNameLst>
                                          <p:attrName>style.visibility</p:attrName>
                                        </p:attrNameLst>
                                      </p:cBhvr>
                                      <p:to>
                                        <p:strVal val="visible"/>
                                      </p:to>
                                    </p:set>
                                    <p:animEffect transition="in" filter="wipe(down)">
                                      <p:cBhvr>
                                        <p:cTn id="10" dur="500"/>
                                        <p:tgtEl>
                                          <p:spTgt spid="1030"/>
                                        </p:tgtEl>
                                      </p:cBhvr>
                                    </p:animEffect>
                                  </p:childTnLst>
                                </p:cTn>
                              </p:par>
                              <p:par>
                                <p:cTn id="11" presetID="22" presetClass="entr" presetSubtype="4"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wipe(down)">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flowers and grass&#10;&#10;Description automatically generated">
            <a:extLst>
              <a:ext uri="{FF2B5EF4-FFF2-40B4-BE49-F238E27FC236}">
                <a16:creationId xmlns:a16="http://schemas.microsoft.com/office/drawing/2014/main" id="{719E16EB-665F-B915-5920-9DA712BE401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4" name="Picture 3">
            <a:extLst>
              <a:ext uri="{FF2B5EF4-FFF2-40B4-BE49-F238E27FC236}">
                <a16:creationId xmlns:a16="http://schemas.microsoft.com/office/drawing/2014/main" id="{73FF7A04-97EC-4328-8ADD-D93F6674961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081" b="94083" l="10000" r="90000">
                        <a14:foregroundMark x1="49024" y1="22308" x2="51341" y2="49952"/>
                        <a14:foregroundMark x1="56463" y1="21435" x2="50854" y2="41610"/>
                        <a14:foregroundMark x1="54878" y1="23957" x2="50610" y2="38021"/>
                        <a14:foregroundMark x1="58049" y1="24830" x2="53780" y2="38021"/>
                        <a14:foregroundMark x1="57439" y1="28807" x2="49756" y2="36372"/>
                        <a14:foregroundMark x1="49756" y1="36372" x2="46341" y2="38021"/>
                        <a14:foregroundMark x1="46098" y1="24636" x2="43537" y2="37827"/>
                        <a14:foregroundMark x1="40000" y1="26673" x2="45610" y2="43647"/>
                        <a14:foregroundMark x1="53537" y1="74006" x2="61707" y2="91077"/>
                        <a14:foregroundMark x1="61707" y1="91077" x2="63537" y2="91756"/>
                        <a14:foregroundMark x1="67561" y1="85936" x2="61463" y2="91174"/>
                        <a14:foregroundMark x1="66951" y1="86324" x2="64390" y2="93695"/>
                        <a14:foregroundMark x1="67317" y1="91174" x2="60610" y2="92241"/>
                        <a14:foregroundMark x1="51463" y1="10475" x2="64634" y2="19108"/>
                        <a14:foregroundMark x1="63537" y1="14258" x2="75244" y2="25606"/>
                        <a14:foregroundMark x1="66707" y1="15519" x2="73537" y2="26867"/>
                        <a14:foregroundMark x1="73537" y1="21048" x2="55366" y2="38700"/>
                        <a14:foregroundMark x1="46098" y1="46460" x2="44756" y2="62367"/>
                        <a14:foregroundMark x1="58049" y1="9699" x2="43171" y2="19981"/>
                        <a14:foregroundMark x1="48780" y1="10766" x2="34024" y2="20175"/>
                        <a14:foregroundMark x1="42439" y1="12803" x2="39512" y2="16586"/>
                        <a14:foregroundMark x1="53780" y1="7177" x2="46098" y2="9408"/>
                        <a14:foregroundMark x1="49512" y1="7759" x2="40244" y2="10960"/>
                        <a14:foregroundMark x1="60610" y1="13288" x2="69634" y2="28322"/>
                        <a14:foregroundMark x1="69634" y1="28322" x2="71220" y2="27740"/>
                        <a14:foregroundMark x1="76463" y1="19496" x2="75976" y2="27934"/>
                        <a14:foregroundMark x1="75976" y1="24830" x2="76220" y2="29583"/>
                        <a14:foregroundMark x1="25488" y1="30650" x2="27927" y2="40349"/>
                        <a14:foregroundMark x1="79146" y1="51309" x2="68780" y2="58390"/>
                        <a14:foregroundMark x1="23902" y1="70126" x2="25488" y2="72745"/>
                        <a14:foregroundMark x1="56951" y1="17653" x2="52927" y2="39670"/>
                        <a14:foregroundMark x1="60976" y1="92047" x2="61220" y2="94083"/>
                      </a14:backgroundRemoval>
                    </a14:imgEffect>
                  </a14:imgLayer>
                </a14:imgProps>
              </a:ext>
            </a:extLst>
          </a:blip>
          <a:stretch>
            <a:fillRect/>
          </a:stretch>
        </p:blipFill>
        <p:spPr>
          <a:xfrm flipH="1">
            <a:off x="-394907" y="1248032"/>
            <a:ext cx="4694474" cy="6017741"/>
          </a:xfrm>
          <a:prstGeom prst="rect">
            <a:avLst/>
          </a:prstGeom>
        </p:spPr>
      </p:pic>
      <p:pic>
        <p:nvPicPr>
          <p:cNvPr id="3" name="Picture 2">
            <a:extLst>
              <a:ext uri="{FF2B5EF4-FFF2-40B4-BE49-F238E27FC236}">
                <a16:creationId xmlns:a16="http://schemas.microsoft.com/office/drawing/2014/main" id="{DD4771E2-7B1D-8533-80B4-73F4DB4D3677}"/>
              </a:ext>
            </a:extLst>
          </p:cNvPr>
          <p:cNvPicPr>
            <a:picLocks noChangeAspect="1"/>
          </p:cNvPicPr>
          <p:nvPr/>
        </p:nvPicPr>
        <p:blipFill>
          <a:blip r:embed="rId5"/>
          <a:stretch>
            <a:fillRect/>
          </a:stretch>
        </p:blipFill>
        <p:spPr>
          <a:xfrm>
            <a:off x="2726039" y="1523304"/>
            <a:ext cx="7827942" cy="3603048"/>
          </a:xfrm>
          <a:prstGeom prst="rect">
            <a:avLst/>
          </a:prstGeom>
        </p:spPr>
      </p:pic>
    </p:spTree>
    <p:extLst>
      <p:ext uri="{BB962C8B-B14F-4D97-AF65-F5344CB8AC3E}">
        <p14:creationId xmlns:p14="http://schemas.microsoft.com/office/powerpoint/2010/main" val="14631303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40512"/>
            <a:ext cx="12192000" cy="6874635"/>
          </a:xfrm>
        </p:spPr>
      </p:pic>
      <p:sp>
        <p:nvSpPr>
          <p:cNvPr id="22" name="Freeform 5">
            <a:extLst>
              <a:ext uri="{FF2B5EF4-FFF2-40B4-BE49-F238E27FC236}">
                <a16:creationId xmlns:a16="http://schemas.microsoft.com/office/drawing/2014/main" id="{2D205F10-124E-49CE-B01C-9C146ABA1B27}"/>
              </a:ext>
            </a:extLst>
          </p:cNvPr>
          <p:cNvSpPr/>
          <p:nvPr/>
        </p:nvSpPr>
        <p:spPr>
          <a:xfrm>
            <a:off x="238536" y="3396806"/>
            <a:ext cx="2822056" cy="3208447"/>
          </a:xfrm>
          <a:custGeom>
            <a:avLst/>
            <a:gdLst/>
            <a:ahLst/>
            <a:cxnLst/>
            <a:rect l="l" t="t" r="r" b="b"/>
            <a:pathLst>
              <a:path w="3513010" h="4114800">
                <a:moveTo>
                  <a:pt x="0" y="0"/>
                </a:moveTo>
                <a:lnTo>
                  <a:pt x="3513010" y="0"/>
                </a:lnTo>
                <a:lnTo>
                  <a:pt x="351301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11" name="Group 10">
            <a:extLst>
              <a:ext uri="{FF2B5EF4-FFF2-40B4-BE49-F238E27FC236}">
                <a16:creationId xmlns:a16="http://schemas.microsoft.com/office/drawing/2014/main" id="{71DE68E1-345F-4613-B647-0D59035A69BF}"/>
              </a:ext>
            </a:extLst>
          </p:cNvPr>
          <p:cNvGrpSpPr/>
          <p:nvPr/>
        </p:nvGrpSpPr>
        <p:grpSpPr>
          <a:xfrm>
            <a:off x="586641" y="1027542"/>
            <a:ext cx="4598817" cy="2000677"/>
            <a:chOff x="-4352416" y="4006919"/>
            <a:chExt cx="4987948" cy="2000677"/>
          </a:xfrm>
        </p:grpSpPr>
        <p:grpSp>
          <p:nvGrpSpPr>
            <p:cNvPr id="16" name="Group 7">
              <a:extLst>
                <a:ext uri="{FF2B5EF4-FFF2-40B4-BE49-F238E27FC236}">
                  <a16:creationId xmlns:a16="http://schemas.microsoft.com/office/drawing/2014/main" id="{E405308F-DE03-42F4-AC0A-FB2A23349BCC}"/>
                </a:ext>
              </a:extLst>
            </p:cNvPr>
            <p:cNvGrpSpPr/>
            <p:nvPr/>
          </p:nvGrpSpPr>
          <p:grpSpPr>
            <a:xfrm rot="20772994">
              <a:off x="-3619372" y="4006919"/>
              <a:ext cx="2710635" cy="829946"/>
              <a:chOff x="58330" y="2510551"/>
              <a:chExt cx="3517557" cy="1263408"/>
            </a:xfrm>
          </p:grpSpPr>
          <p:sp>
            <p:nvSpPr>
              <p:cNvPr id="18" name="Rounded Rectangle 8">
                <a:extLst>
                  <a:ext uri="{FF2B5EF4-FFF2-40B4-BE49-F238E27FC236}">
                    <a16:creationId xmlns:a16="http://schemas.microsoft.com/office/drawing/2014/main" id="{DD8FD321-0B30-4C1D-B8AF-F6955AE5BDDD}"/>
                  </a:ext>
                </a:extLst>
              </p:cNvPr>
              <p:cNvSpPr>
                <a:spLocks noChangeArrowheads="1"/>
              </p:cNvSpPr>
              <p:nvPr/>
            </p:nvSpPr>
            <p:spPr bwMode="auto">
              <a:xfrm rot="827006">
                <a:off x="253198" y="2687846"/>
                <a:ext cx="3068407" cy="951303"/>
              </a:xfrm>
              <a:prstGeom prst="roundRect">
                <a:avLst>
                  <a:gd name="adj" fmla="val 9375"/>
                </a:avLst>
              </a:prstGeom>
              <a:solidFill>
                <a:schemeClr val="accent2"/>
              </a:solidFill>
              <a:ln w="25400" cap="flat" cmpd="sng" algn="ctr">
                <a:noFill/>
                <a:prstDash val="solid"/>
              </a:ln>
              <a:effectLst/>
            </p:spPr>
            <p:txBody>
              <a:bodyPr rot="0" spcFirstLastPara="0" vertOverflow="overflow" horzOverflow="overflow" vert="horz" wrap="square" lIns="91418" tIns="45708" rIns="91418" bIns="45708"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0" lang="id-ID" altLang="id-ID" sz="1200" b="0" i="0" u="none" strike="noStrike" kern="0" cap="none" spc="0" normalizeH="0" baseline="0" noProof="0" dirty="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sym typeface="Arial" panose="020B0604020202020204" pitchFamily="34" charset="0"/>
                </a:endParaRPr>
              </a:p>
            </p:txBody>
          </p:sp>
          <p:sp>
            <p:nvSpPr>
              <p:cNvPr id="19" name="TextBox 22">
                <a:extLst>
                  <a:ext uri="{FF2B5EF4-FFF2-40B4-BE49-F238E27FC236}">
                    <a16:creationId xmlns:a16="http://schemas.microsoft.com/office/drawing/2014/main" id="{114523D4-9045-4B1F-957C-D03826512058}"/>
                  </a:ext>
                </a:extLst>
              </p:cNvPr>
              <p:cNvSpPr txBox="1">
                <a:spLocks noChangeArrowheads="1"/>
              </p:cNvSpPr>
              <p:nvPr/>
            </p:nvSpPr>
            <p:spPr bwMode="auto">
              <a:xfrm rot="827006">
                <a:off x="58330" y="2510551"/>
                <a:ext cx="3517557" cy="1263408"/>
              </a:xfrm>
              <a:prstGeom prst="rect">
                <a:avLst/>
              </a:prstGeom>
              <a:noFill/>
              <a:ln w="25400" cap="flat" cmpd="sng" algn="ctr">
                <a:noFill/>
                <a:prstDash val="solid"/>
              </a:ln>
              <a:effectLst/>
            </p:spPr>
            <p:txBody>
              <a:bodyPr rot="0" spcFirstLastPara="0" vertOverflow="overflow" horzOverflow="overflow" vert="horz" wrap="square" lIns="91418" tIns="45708" rIns="91418" bIns="45708" numCol="1" spcCol="0" rtlCol="0" fromWordArt="0" anchor="ctr" anchorCtr="0" forceAA="0" compatLnSpc="1">
                <a:prstTxWarp prst="textNoShape">
                  <a:avLst/>
                </a:prstTxWarp>
                <a:noAutofit/>
              </a:bodyPr>
              <a:lstStyle>
                <a:defPPr>
                  <a:defRPr lang="zh-CN"/>
                </a:defPPr>
                <a:lvl1pPr algn="ctr">
                  <a:lnSpc>
                    <a:spcPct val="130000"/>
                  </a:lnSpc>
                  <a:defRPr sz="2001" kern="0">
                    <a:solidFill>
                      <a:sysClr val="window" lastClr="FFFFFF"/>
                    </a:solidFill>
                    <a:latin typeface="Arial" panose="020B0604020202020204" pitchFamily="34" charset="0"/>
                    <a:ea typeface="微软雅黑" panose="020B0503020204020204" pitchFamily="34" charset="-122"/>
                  </a:defRPr>
                </a:lvl1p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nb-NO" altLang="id-ID" sz="28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Arial" panose="020B0604020202020204" pitchFamily="34" charset="0"/>
                  </a:rPr>
                  <a:t>Nhóm chẵn:</a:t>
                </a:r>
              </a:p>
            </p:txBody>
          </p:sp>
        </p:grpSp>
        <p:sp>
          <p:nvSpPr>
            <p:cNvPr id="17" name="TextBox 61">
              <a:extLst>
                <a:ext uri="{FF2B5EF4-FFF2-40B4-BE49-F238E27FC236}">
                  <a16:creationId xmlns:a16="http://schemas.microsoft.com/office/drawing/2014/main" id="{C832618D-A276-4935-8D12-CDD1C736ECDF}"/>
                </a:ext>
              </a:extLst>
            </p:cNvPr>
            <p:cNvSpPr txBox="1"/>
            <p:nvPr/>
          </p:nvSpPr>
          <p:spPr>
            <a:xfrm>
              <a:off x="-4352416" y="4794188"/>
              <a:ext cx="4987948" cy="1213408"/>
            </a:xfrm>
            <a:prstGeom prst="rect">
              <a:avLst/>
            </a:prstGeom>
            <a:noFill/>
          </p:spPr>
          <p:txBody>
            <a:bodyPr wrap="square" rIns="157475" bIns="39369" numCol="1" spcCol="36000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70号-灵悦黑体" panose="00000500000000000000" pitchFamily="2" charset="-122"/>
                  <a:cs typeface="+mn-cs"/>
                </a:rPr>
                <a:t>Tìm</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70号-灵悦黑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70号-灵悦黑体" panose="00000500000000000000" pitchFamily="2" charset="-122"/>
                  <a:cs typeface="+mn-cs"/>
                </a:rPr>
                <a:t>hiểu</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70号-灵悦黑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70号-灵悦黑体" panose="00000500000000000000" pitchFamily="2" charset="-122"/>
                  <a:cs typeface="+mn-cs"/>
                </a:rPr>
                <a:t>và</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70号-灵悦黑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70号-灵悦黑体" panose="00000500000000000000" pitchFamily="2" charset="-122"/>
                  <a:cs typeface="+mn-cs"/>
                </a:rPr>
                <a:t>mô</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70号-灵悦黑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70号-灵悦黑体" panose="00000500000000000000" pitchFamily="2" charset="-122"/>
                  <a:cs typeface="+mn-cs"/>
                </a:rPr>
                <a:t>tả</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70号-灵悦黑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70号-灵悦黑体" panose="00000500000000000000" pitchFamily="2" charset="-122"/>
                  <a:cs typeface="+mn-cs"/>
                </a:rPr>
                <a:t>về</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70号-灵悦黑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70号-灵悦黑体" panose="00000500000000000000" pitchFamily="2" charset="-122"/>
                  <a:cs typeface="+mn-cs"/>
                </a:rPr>
                <a:t>cố</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70号-灵悦黑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70号-灵悦黑体" panose="00000500000000000000" pitchFamily="2" charset="-122"/>
                  <a:cs typeface="+mn-cs"/>
                </a:rPr>
                <a:t>đô</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70号-灵悦黑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70号-灵悦黑体" panose="00000500000000000000" pitchFamily="2" charset="-122"/>
                  <a:cs typeface="+mn-cs"/>
                </a:rPr>
                <a:t>Luông</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70号-灵悦黑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70号-灵悦黑体" panose="00000500000000000000" pitchFamily="2" charset="-122"/>
                  <a:cs typeface="+mn-cs"/>
                </a:rPr>
                <a:t>Pha</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70号-灵悦黑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70号-灵悦黑体" panose="00000500000000000000" pitchFamily="2" charset="-122"/>
                  <a:cs typeface="+mn-cs"/>
                </a:rPr>
                <a:t>băng</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70号-灵悦黑体" panose="00000500000000000000" pitchFamily="2" charset="-122"/>
                  <a:cs typeface="+mn-cs"/>
                </a:rPr>
                <a:t>.</a:t>
              </a:r>
              <a:endParaRPr kumimoji="0" lang="es-ES_tradnl" altLang="zh-C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panose="020B0604020202020204" pitchFamily="34" charset="0"/>
              </a:endParaRPr>
            </a:p>
          </p:txBody>
        </p:sp>
      </p:grpSp>
      <p:grpSp>
        <p:nvGrpSpPr>
          <p:cNvPr id="20" name="组合 2">
            <a:extLst>
              <a:ext uri="{FF2B5EF4-FFF2-40B4-BE49-F238E27FC236}">
                <a16:creationId xmlns:a16="http://schemas.microsoft.com/office/drawing/2014/main" id="{0A5BC23D-E473-4C96-8CC4-25063592157D}"/>
              </a:ext>
            </a:extLst>
          </p:cNvPr>
          <p:cNvGrpSpPr/>
          <p:nvPr/>
        </p:nvGrpSpPr>
        <p:grpSpPr>
          <a:xfrm>
            <a:off x="3674260" y="288913"/>
            <a:ext cx="4869630" cy="717249"/>
            <a:chOff x="5326978" y="4470241"/>
            <a:chExt cx="9917115" cy="356111"/>
          </a:xfrm>
        </p:grpSpPr>
        <p:sp>
          <p:nvSpPr>
            <p:cNvPr id="21" name="矩形: 圆角 3">
              <a:extLst>
                <a:ext uri="{FF2B5EF4-FFF2-40B4-BE49-F238E27FC236}">
                  <a16:creationId xmlns:a16="http://schemas.microsoft.com/office/drawing/2014/main" id="{B64F55D6-1185-4BC7-81C8-81069399A0DA}"/>
                </a:ext>
              </a:extLst>
            </p:cNvPr>
            <p:cNvSpPr/>
            <p:nvPr/>
          </p:nvSpPr>
          <p:spPr>
            <a:xfrm>
              <a:off x="5326978" y="4470241"/>
              <a:ext cx="9917115" cy="356111"/>
            </a:xfrm>
            <a:prstGeom prst="roundRect">
              <a:avLst>
                <a:gd name="adj" fmla="val 50000"/>
              </a:avLst>
            </a:prstGeom>
            <a:solidFill>
              <a:srgbClr val="54823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Aptos" panose="02110004020202020204"/>
                <a:ea typeface="等线" panose="02010600030101010101" pitchFamily="2" charset="-122"/>
                <a:cs typeface="+mn-cs"/>
              </a:endParaRPr>
            </a:p>
          </p:txBody>
        </p:sp>
        <p:sp>
          <p:nvSpPr>
            <p:cNvPr id="23" name="文本框 4">
              <a:extLst>
                <a:ext uri="{FF2B5EF4-FFF2-40B4-BE49-F238E27FC236}">
                  <a16:creationId xmlns:a16="http://schemas.microsoft.com/office/drawing/2014/main" id="{30BF3077-145E-4E1F-BE06-3628F44790A7}"/>
                </a:ext>
              </a:extLst>
            </p:cNvPr>
            <p:cNvSpPr txBox="1"/>
            <p:nvPr/>
          </p:nvSpPr>
          <p:spPr>
            <a:xfrm>
              <a:off x="5864899" y="4500223"/>
              <a:ext cx="8942653" cy="32090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prstClr val="white"/>
                  </a:solidFill>
                  <a:effectLst/>
                  <a:uLnTx/>
                  <a:uFillTx/>
                  <a:latin typeface="Fira sans" panose="020B0503050000020004" pitchFamily="34" charset="0"/>
                  <a:ea typeface="字魂27号-布丁体" panose="00000500000000000000" pitchFamily="2" charset="-122"/>
                  <a:cs typeface="+mn-cs"/>
                </a:rPr>
                <a:t>Phân công nhiệm vụ</a:t>
              </a:r>
              <a:endParaRPr kumimoji="0" lang="zh-CN" altLang="en-US" sz="3200" b="1" i="0" u="none" strike="noStrike" kern="1200" cap="none" spc="0" normalizeH="0" baseline="0" noProof="0" dirty="0">
                <a:ln>
                  <a:noFill/>
                </a:ln>
                <a:solidFill>
                  <a:prstClr val="white"/>
                </a:solidFill>
                <a:effectLst/>
                <a:uLnTx/>
                <a:uFillTx/>
                <a:latin typeface="Fira sans" panose="020B0503050000020004" pitchFamily="34" charset="0"/>
                <a:ea typeface="字魂27号-布丁体" panose="00000500000000000000" pitchFamily="2" charset="-122"/>
                <a:cs typeface="+mn-cs"/>
              </a:endParaRPr>
            </a:p>
          </p:txBody>
        </p:sp>
      </p:grpSp>
      <p:grpSp>
        <p:nvGrpSpPr>
          <p:cNvPr id="29" name="Group 28">
            <a:extLst>
              <a:ext uri="{FF2B5EF4-FFF2-40B4-BE49-F238E27FC236}">
                <a16:creationId xmlns:a16="http://schemas.microsoft.com/office/drawing/2014/main" id="{4637BFF0-5BAA-4422-BEB8-69A6F7A64A3E}"/>
              </a:ext>
            </a:extLst>
          </p:cNvPr>
          <p:cNvGrpSpPr/>
          <p:nvPr/>
        </p:nvGrpSpPr>
        <p:grpSpPr>
          <a:xfrm>
            <a:off x="2321709" y="4166392"/>
            <a:ext cx="4345309" cy="1954726"/>
            <a:chOff x="-4957829" y="4028063"/>
            <a:chExt cx="5081191" cy="1954726"/>
          </a:xfrm>
        </p:grpSpPr>
        <p:grpSp>
          <p:nvGrpSpPr>
            <p:cNvPr id="30" name="Group 7">
              <a:extLst>
                <a:ext uri="{FF2B5EF4-FFF2-40B4-BE49-F238E27FC236}">
                  <a16:creationId xmlns:a16="http://schemas.microsoft.com/office/drawing/2014/main" id="{62A3508B-8A95-457F-A464-A9981818D645}"/>
                </a:ext>
              </a:extLst>
            </p:cNvPr>
            <p:cNvGrpSpPr/>
            <p:nvPr/>
          </p:nvGrpSpPr>
          <p:grpSpPr>
            <a:xfrm rot="20772994">
              <a:off x="-3508489" y="4028063"/>
              <a:ext cx="2370732" cy="807451"/>
              <a:chOff x="201371" y="2520876"/>
              <a:chExt cx="3076470" cy="1229162"/>
            </a:xfrm>
          </p:grpSpPr>
          <p:sp>
            <p:nvSpPr>
              <p:cNvPr id="32" name="Rounded Rectangle 8">
                <a:extLst>
                  <a:ext uri="{FF2B5EF4-FFF2-40B4-BE49-F238E27FC236}">
                    <a16:creationId xmlns:a16="http://schemas.microsoft.com/office/drawing/2014/main" id="{8A6CC58E-52F6-4E51-B844-0EF646A7E5B6}"/>
                  </a:ext>
                </a:extLst>
              </p:cNvPr>
              <p:cNvSpPr>
                <a:spLocks noChangeArrowheads="1"/>
              </p:cNvSpPr>
              <p:nvPr/>
            </p:nvSpPr>
            <p:spPr bwMode="auto">
              <a:xfrm rot="827006">
                <a:off x="201371" y="2678130"/>
                <a:ext cx="3076470" cy="943919"/>
              </a:xfrm>
              <a:prstGeom prst="roundRect">
                <a:avLst>
                  <a:gd name="adj" fmla="val 9375"/>
                </a:avLst>
              </a:prstGeom>
              <a:solidFill>
                <a:srgbClr val="0070C0"/>
              </a:solidFill>
              <a:ln w="25400" cap="flat" cmpd="sng" algn="ctr">
                <a:noFill/>
                <a:prstDash val="solid"/>
              </a:ln>
              <a:effectLst/>
            </p:spPr>
            <p:txBody>
              <a:bodyPr rot="0" spcFirstLastPara="0" vertOverflow="overflow" horzOverflow="overflow" vert="horz" wrap="square" lIns="91418" tIns="45708" rIns="91418" bIns="45708"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0" lang="id-ID" altLang="id-ID" sz="1200" b="0" i="0" u="none" strike="noStrike" kern="0" cap="none" spc="0" normalizeH="0" baseline="0" noProof="0" dirty="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sym typeface="Arial" panose="020B0604020202020204" pitchFamily="34" charset="0"/>
                </a:endParaRPr>
              </a:p>
            </p:txBody>
          </p:sp>
          <p:sp>
            <p:nvSpPr>
              <p:cNvPr id="33" name="TextBox 22">
                <a:extLst>
                  <a:ext uri="{FF2B5EF4-FFF2-40B4-BE49-F238E27FC236}">
                    <a16:creationId xmlns:a16="http://schemas.microsoft.com/office/drawing/2014/main" id="{4AB4C077-5558-4F60-96FB-D68F98F4911D}"/>
                  </a:ext>
                </a:extLst>
              </p:cNvPr>
              <p:cNvSpPr txBox="1">
                <a:spLocks noChangeArrowheads="1"/>
              </p:cNvSpPr>
              <p:nvPr/>
            </p:nvSpPr>
            <p:spPr bwMode="auto">
              <a:xfrm rot="827006">
                <a:off x="287060" y="2520876"/>
                <a:ext cx="2805958" cy="1229162"/>
              </a:xfrm>
              <a:prstGeom prst="rect">
                <a:avLst/>
              </a:prstGeom>
              <a:noFill/>
              <a:ln w="25400" cap="flat" cmpd="sng" algn="ctr">
                <a:noFill/>
                <a:prstDash val="solid"/>
              </a:ln>
              <a:effectLst/>
            </p:spPr>
            <p:txBody>
              <a:bodyPr rot="0" spcFirstLastPara="0" vertOverflow="overflow" horzOverflow="overflow" vert="horz" wrap="square" lIns="91418" tIns="45708" rIns="91418" bIns="45708" numCol="1" spcCol="0" rtlCol="0" fromWordArt="0" anchor="ctr" anchorCtr="0" forceAA="0" compatLnSpc="1">
                <a:prstTxWarp prst="textNoShape">
                  <a:avLst/>
                </a:prstTxWarp>
                <a:noAutofit/>
              </a:bodyPr>
              <a:lstStyle>
                <a:defPPr>
                  <a:defRPr lang="zh-CN"/>
                </a:defPPr>
                <a:lvl1pPr algn="ctr">
                  <a:lnSpc>
                    <a:spcPct val="130000"/>
                  </a:lnSpc>
                  <a:defRPr sz="2001" kern="0">
                    <a:solidFill>
                      <a:sysClr val="window" lastClr="FFFFFF"/>
                    </a:solidFill>
                    <a:latin typeface="Arial" panose="020B0604020202020204" pitchFamily="34" charset="0"/>
                    <a:ea typeface="微软雅黑" panose="020B0503020204020204" pitchFamily="34" charset="-122"/>
                  </a:defRPr>
                </a:lvl1p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nb-NO" altLang="id-ID" sz="28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Arial" panose="020B0604020202020204" pitchFamily="34" charset="0"/>
                  </a:rPr>
                  <a:t>Nhóm lẻ:</a:t>
                </a:r>
              </a:p>
            </p:txBody>
          </p:sp>
        </p:grpSp>
        <p:sp>
          <p:nvSpPr>
            <p:cNvPr id="31" name="TextBox 61">
              <a:extLst>
                <a:ext uri="{FF2B5EF4-FFF2-40B4-BE49-F238E27FC236}">
                  <a16:creationId xmlns:a16="http://schemas.microsoft.com/office/drawing/2014/main" id="{D2802CA9-4BED-4057-977F-74B118D96E57}"/>
                </a:ext>
              </a:extLst>
            </p:cNvPr>
            <p:cNvSpPr txBox="1"/>
            <p:nvPr/>
          </p:nvSpPr>
          <p:spPr>
            <a:xfrm>
              <a:off x="-4957829" y="4769381"/>
              <a:ext cx="5081191" cy="1213408"/>
            </a:xfrm>
            <a:prstGeom prst="rect">
              <a:avLst/>
            </a:prstGeom>
            <a:noFill/>
          </p:spPr>
          <p:txBody>
            <a:bodyPr wrap="square" rIns="157475" bIns="39369" numCol="1" spcCol="36000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70号-灵悦黑体" panose="00000500000000000000" pitchFamily="2" charset="-122"/>
                  <a:cs typeface="+mn-cs"/>
                </a:rPr>
                <a:t>Tìm</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70号-灵悦黑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70号-灵悦黑体" panose="00000500000000000000" pitchFamily="2" charset="-122"/>
                  <a:cs typeface="+mn-cs"/>
                </a:rPr>
                <a:t>hiểu</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70号-灵悦黑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70号-灵悦黑体" panose="00000500000000000000" pitchFamily="2" charset="-122"/>
                  <a:cs typeface="+mn-cs"/>
                </a:rPr>
                <a:t>và</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70号-灵悦黑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70号-灵悦黑体" panose="00000500000000000000" pitchFamily="2" charset="-122"/>
                  <a:cs typeface="+mn-cs"/>
                </a:rPr>
                <a:t>mô</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70号-灵悦黑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70号-灵悦黑体" panose="00000500000000000000" pitchFamily="2" charset="-122"/>
                  <a:cs typeface="+mn-cs"/>
                </a:rPr>
                <a:t>tả</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70号-灵悦黑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70号-灵悦黑体" panose="00000500000000000000" pitchFamily="2" charset="-122"/>
                  <a:cs typeface="+mn-cs"/>
                </a:rPr>
                <a:t>về</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70号-灵悦黑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70号-灵悦黑体" panose="00000500000000000000" pitchFamily="2" charset="-122"/>
                  <a:cs typeface="+mn-cs"/>
                </a:rPr>
                <a:t>Cánh</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70号-灵悦黑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70号-灵悦黑体" panose="00000500000000000000" pitchFamily="2" charset="-122"/>
                  <a:cs typeface="+mn-cs"/>
                </a:rPr>
                <a:t>đồng</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70号-灵悦黑体" panose="00000500000000000000" pitchFamily="2" charset="-122"/>
                  <a:cs typeface="+mn-cs"/>
                </a:rPr>
                <a:t> Chum.</a:t>
              </a:r>
              <a:endParaRPr kumimoji="0" lang="es-ES_tradnl" altLang="zh-C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panose="020B0604020202020204" pitchFamily="34" charset="0"/>
              </a:endParaRPr>
            </a:p>
          </p:txBody>
        </p:sp>
      </p:grpSp>
      <p:grpSp>
        <p:nvGrpSpPr>
          <p:cNvPr id="40" name="Group 39">
            <a:extLst>
              <a:ext uri="{FF2B5EF4-FFF2-40B4-BE49-F238E27FC236}">
                <a16:creationId xmlns:a16="http://schemas.microsoft.com/office/drawing/2014/main" id="{B14F34E0-7102-489C-882A-91FF57355771}"/>
              </a:ext>
            </a:extLst>
          </p:cNvPr>
          <p:cNvGrpSpPr/>
          <p:nvPr/>
        </p:nvGrpSpPr>
        <p:grpSpPr>
          <a:xfrm>
            <a:off x="6855665" y="1417835"/>
            <a:ext cx="4412773" cy="4656362"/>
            <a:chOff x="-731737" y="1941435"/>
            <a:chExt cx="10210918" cy="2884738"/>
          </a:xfrm>
        </p:grpSpPr>
        <p:sp>
          <p:nvSpPr>
            <p:cNvPr id="41" name="Rectangle: Rounded Corners 40">
              <a:extLst>
                <a:ext uri="{FF2B5EF4-FFF2-40B4-BE49-F238E27FC236}">
                  <a16:creationId xmlns:a16="http://schemas.microsoft.com/office/drawing/2014/main" id="{EA9C6E96-2A04-40D4-944C-D12118AA78F1}"/>
                </a:ext>
              </a:extLst>
            </p:cNvPr>
            <p:cNvSpPr/>
            <p:nvPr/>
          </p:nvSpPr>
          <p:spPr>
            <a:xfrm>
              <a:off x="-731737" y="1941435"/>
              <a:ext cx="10179927" cy="2884738"/>
            </a:xfrm>
            <a:prstGeom prst="roundRect">
              <a:avLst/>
            </a:prstGeom>
            <a:solidFill>
              <a:srgbClr val="E7D68F"/>
            </a:solidFill>
            <a:ln>
              <a:solidFill>
                <a:srgbClr val="FFEF7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2" name="TextBox 41">
              <a:extLst>
                <a:ext uri="{FF2B5EF4-FFF2-40B4-BE49-F238E27FC236}">
                  <a16:creationId xmlns:a16="http://schemas.microsoft.com/office/drawing/2014/main" id="{07F63767-BD6D-4397-9739-FB11373C024C}"/>
                </a:ext>
              </a:extLst>
            </p:cNvPr>
            <p:cNvSpPr txBox="1"/>
            <p:nvPr/>
          </p:nvSpPr>
          <p:spPr>
            <a:xfrm>
              <a:off x="-582043" y="1985053"/>
              <a:ext cx="10061224" cy="28029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Các nhóm phác hoạ những ý tưởng trưng bày hình ảnh để mô tả một số nét nổi bật của các công trình tiêu biểu ở Lào lên một tờ bìa và dán lên tường xung quanh lớp học như một cuộc triển lãm tranh.</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13539385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6" presetClass="entr" presetSubtype="16"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ircle(in)">
                                      <p:cBhvr>
                                        <p:cTn id="18" dur="2000"/>
                                        <p:tgtEl>
                                          <p:spTgt spid="11"/>
                                        </p:tgtEl>
                                      </p:cBhvr>
                                    </p:animEffect>
                                  </p:childTnLst>
                                </p:cTn>
                              </p:par>
                            </p:childTnLst>
                          </p:cTn>
                        </p:par>
                        <p:par>
                          <p:cTn id="19" fill="hold">
                            <p:stCondLst>
                              <p:cond delay="3000"/>
                            </p:stCondLst>
                            <p:childTnLst>
                              <p:par>
                                <p:cTn id="20" presetID="6" presetClass="entr" presetSubtype="16" fill="hold" nodeType="after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circle(in)">
                                      <p:cBhvr>
                                        <p:cTn id="22" dur="20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anim calcmode="lin" valueType="num">
                                      <p:cBhvr>
                                        <p:cTn id="27" dur="500" fill="hold"/>
                                        <p:tgtEl>
                                          <p:spTgt spid="40"/>
                                        </p:tgtEl>
                                        <p:attrNameLst>
                                          <p:attrName>ppt_w</p:attrName>
                                        </p:attrNameLst>
                                      </p:cBhvr>
                                      <p:tavLst>
                                        <p:tav tm="0">
                                          <p:val>
                                            <p:fltVal val="0"/>
                                          </p:val>
                                        </p:tav>
                                        <p:tav tm="100000">
                                          <p:val>
                                            <p:strVal val="#ppt_w"/>
                                          </p:val>
                                        </p:tav>
                                      </p:tavLst>
                                    </p:anim>
                                    <p:anim calcmode="lin" valueType="num">
                                      <p:cBhvr>
                                        <p:cTn id="28" dur="500" fill="hold"/>
                                        <p:tgtEl>
                                          <p:spTgt spid="40"/>
                                        </p:tgtEl>
                                        <p:attrNameLst>
                                          <p:attrName>ppt_h</p:attrName>
                                        </p:attrNameLst>
                                      </p:cBhvr>
                                      <p:tavLst>
                                        <p:tav tm="0">
                                          <p:val>
                                            <p:fltVal val="0"/>
                                          </p:val>
                                        </p:tav>
                                        <p:tav tm="100000">
                                          <p:val>
                                            <p:strVal val="#ppt_h"/>
                                          </p:val>
                                        </p:tav>
                                      </p:tavLst>
                                    </p:anim>
                                    <p:animEffect transition="in" filter="fade">
                                      <p:cBhvr>
                                        <p:cTn id="2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60" y="0"/>
            <a:ext cx="12192000" cy="6874635"/>
          </a:xfrm>
        </p:spPr>
      </p:pic>
      <p:sp>
        <p:nvSpPr>
          <p:cNvPr id="6" name="TextBox 5">
            <a:extLst>
              <a:ext uri="{FF2B5EF4-FFF2-40B4-BE49-F238E27FC236}">
                <a16:creationId xmlns:a16="http://schemas.microsoft.com/office/drawing/2014/main" id="{7EF9769D-CC9F-4575-969D-12B7CA261737}"/>
              </a:ext>
            </a:extLst>
          </p:cNvPr>
          <p:cNvSpPr txBox="1"/>
          <p:nvPr/>
        </p:nvSpPr>
        <p:spPr>
          <a:xfrm>
            <a:off x="844233" y="1368472"/>
            <a:ext cx="10524053" cy="1384995"/>
          </a:xfrm>
          <a:prstGeom prst="rect">
            <a:avLst/>
          </a:prstGeom>
          <a:noFill/>
        </p:spPr>
        <p:txBody>
          <a:bodyPr wrap="square" rtlCol="0">
            <a:spAutoFit/>
          </a:bodyPr>
          <a:lstStyle/>
          <a:p>
            <a:pPr lvl="0" algn="just">
              <a:defRPr/>
            </a:pPr>
            <a:r>
              <a:rPr lang="en-US" sz="2800">
                <a:solidFill>
                  <a:prstClr val="black"/>
                </a:solidFill>
                <a:latin typeface="Calibri" panose="020F0502020204030204" pitchFamily="34" charset="0"/>
                <a:cs typeface="Calibri" panose="020F0502020204030204" pitchFamily="34" charset="0"/>
              </a:rPr>
              <a:t>	</a:t>
            </a:r>
            <a:r>
              <a:rPr lang="vi-VN" sz="2800">
                <a:solidFill>
                  <a:prstClr val="black"/>
                </a:solidFill>
                <a:latin typeface="Calibri" panose="020F0502020204030204" pitchFamily="34" charset="0"/>
                <a:cs typeface="Calibri" panose="020F0502020204030204" pitchFamily="34" charset="0"/>
              </a:rPr>
              <a:t>Luông Pha-băng – tiếng Lào có nghĩa là “Kinh thành Phật”. Nơi đây từng là kinh đô của Lào từ thế kỉ XIV đến thế kỉ XVI với các tên gọi như: </a:t>
            </a:r>
            <a:r>
              <a:rPr lang="en-US" sz="2800">
                <a:solidFill>
                  <a:prstClr val="black"/>
                </a:solidFill>
                <a:latin typeface="Calibri" panose="020F0502020204030204" pitchFamily="34" charset="0"/>
                <a:cs typeface="Calibri" panose="020F0502020204030204" pitchFamily="34" charset="0"/>
              </a:rPr>
              <a:t> </a:t>
            </a:r>
            <a:r>
              <a:rPr lang="vi-VN" sz="2800">
                <a:solidFill>
                  <a:prstClr val="black"/>
                </a:solidFill>
                <a:latin typeface="Calibri" panose="020F0502020204030204" pitchFamily="34" charset="0"/>
                <a:cs typeface="Calibri" panose="020F0502020204030204" pitchFamily="34" charset="0"/>
              </a:rPr>
              <a:t>Mường</a:t>
            </a:r>
            <a:r>
              <a:rPr lang="en-US" sz="2800">
                <a:solidFill>
                  <a:prstClr val="black"/>
                </a:solidFill>
                <a:latin typeface="Calibri" panose="020F0502020204030204" pitchFamily="34" charset="0"/>
                <a:cs typeface="Calibri" panose="020F0502020204030204" pitchFamily="34" charset="0"/>
              </a:rPr>
              <a:t> </a:t>
            </a:r>
            <a:r>
              <a:rPr lang="vi-VN" sz="2800">
                <a:solidFill>
                  <a:prstClr val="black"/>
                </a:solidFill>
                <a:latin typeface="Calibri" panose="020F0502020204030204" pitchFamily="34" charset="0"/>
                <a:cs typeface="Calibri" panose="020F0502020204030204" pitchFamily="34" charset="0"/>
              </a:rPr>
              <a:t> Xoa,</a:t>
            </a:r>
            <a:r>
              <a:rPr lang="en-US" sz="2800">
                <a:solidFill>
                  <a:prstClr val="black"/>
                </a:solidFill>
                <a:latin typeface="Calibri" panose="020F0502020204030204" pitchFamily="34" charset="0"/>
                <a:cs typeface="Calibri" panose="020F0502020204030204" pitchFamily="34" charset="0"/>
              </a:rPr>
              <a:t> </a:t>
            </a:r>
            <a:r>
              <a:rPr lang="vi-VN" sz="2800">
                <a:solidFill>
                  <a:prstClr val="black"/>
                </a:solidFill>
                <a:latin typeface="Calibri" panose="020F0502020204030204" pitchFamily="34" charset="0"/>
                <a:cs typeface="Calibri" panose="020F0502020204030204" pitchFamily="34" charset="0"/>
              </a:rPr>
              <a:t> Xiềng </a:t>
            </a:r>
            <a:r>
              <a:rPr lang="en-US" sz="2800">
                <a:solidFill>
                  <a:prstClr val="black"/>
                </a:solidFill>
                <a:latin typeface="Calibri" panose="020F0502020204030204" pitchFamily="34" charset="0"/>
                <a:cs typeface="Calibri" panose="020F0502020204030204" pitchFamily="34" charset="0"/>
              </a:rPr>
              <a:t> </a:t>
            </a:r>
            <a:r>
              <a:rPr lang="vi-VN" sz="2800">
                <a:solidFill>
                  <a:prstClr val="black"/>
                </a:solidFill>
                <a:latin typeface="Calibri" panose="020F0502020204030204" pitchFamily="34" charset="0"/>
                <a:cs typeface="Calibri" panose="020F0502020204030204" pitchFamily="34" charset="0"/>
              </a:rPr>
              <a:t>Đông.</a:t>
            </a:r>
          </a:p>
        </p:txBody>
      </p:sp>
      <p:sp>
        <p:nvSpPr>
          <p:cNvPr id="14" name="TextBox 13">
            <a:extLst>
              <a:ext uri="{FF2B5EF4-FFF2-40B4-BE49-F238E27FC236}">
                <a16:creationId xmlns:a16="http://schemas.microsoft.com/office/drawing/2014/main" id="{4ED6B599-4C3A-4464-A90A-830F01744F0A}"/>
              </a:ext>
            </a:extLst>
          </p:cNvPr>
          <p:cNvSpPr txBox="1"/>
          <p:nvPr/>
        </p:nvSpPr>
        <p:spPr>
          <a:xfrm>
            <a:off x="822421" y="2309112"/>
            <a:ext cx="4900990" cy="3970318"/>
          </a:xfrm>
          <a:prstGeom prst="rect">
            <a:avLst/>
          </a:prstGeom>
          <a:noFill/>
        </p:spPr>
        <p:txBody>
          <a:bodyPr wrap="square" rtlCol="0">
            <a:spAutoFit/>
          </a:bodyPr>
          <a:lstStyle/>
          <a:p>
            <a:pPr lvl="0" algn="just">
              <a:defRPr/>
            </a:pPr>
            <a:r>
              <a:rPr lang="en-US" sz="2800">
                <a:solidFill>
                  <a:prstClr val="black"/>
                </a:solidFill>
                <a:latin typeface="Calibri" panose="020F0502020204030204" pitchFamily="34" charset="0"/>
                <a:cs typeface="Calibri" panose="020F0502020204030204" pitchFamily="34" charset="0"/>
              </a:rPr>
              <a:t>	</a:t>
            </a:r>
            <a:endParaRPr lang="vi-VN" sz="2800">
              <a:solidFill>
                <a:prstClr val="black"/>
              </a:solidFill>
              <a:latin typeface="Calibri" panose="020F0502020204030204" pitchFamily="34" charset="0"/>
              <a:cs typeface="Calibri" panose="020F0502020204030204" pitchFamily="34" charset="0"/>
            </a:endParaRPr>
          </a:p>
          <a:p>
            <a:pPr lvl="0" algn="just">
              <a:defRPr/>
            </a:pPr>
            <a:r>
              <a:rPr lang="en-US" sz="2800">
                <a:solidFill>
                  <a:prstClr val="black"/>
                </a:solidFill>
                <a:latin typeface="Calibri" panose="020F0502020204030204" pitchFamily="34" charset="0"/>
                <a:cs typeface="Calibri" panose="020F0502020204030204" pitchFamily="34" charset="0"/>
              </a:rPr>
              <a:t>	</a:t>
            </a:r>
            <a:r>
              <a:rPr lang="vi-VN" sz="2800">
                <a:solidFill>
                  <a:prstClr val="black"/>
                </a:solidFill>
                <a:latin typeface="Calibri" panose="020F0502020204030204" pitchFamily="34" charset="0"/>
                <a:cs typeface="Calibri" panose="020F0502020204030204" pitchFamily="34" charset="0"/>
              </a:rPr>
              <a:t>Ở Luông Pha-băng vẫn còn gìn giữ được hàng chục ngôi chùa cổ với nét kiến trúc độc đáo. Ngoài ra, nơi đây còn có Bảo tàng Cung điện Hoàng gia Lào để gìn giữ, bảo quản nhiều cổ vật quý hiếm và nếp sinh hoạt của Hoàng gia Lào.</a:t>
            </a:r>
            <a:endParaRPr lang="en-US" sz="2800">
              <a:solidFill>
                <a:prstClr val="black"/>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034AA88B-3A26-428B-9F67-C42891A72A3B}"/>
              </a:ext>
            </a:extLst>
          </p:cNvPr>
          <p:cNvSpPr txBox="1"/>
          <p:nvPr/>
        </p:nvSpPr>
        <p:spPr>
          <a:xfrm>
            <a:off x="2183576" y="676542"/>
            <a:ext cx="7824847" cy="707886"/>
          </a:xfrm>
          <a:prstGeom prst="rect">
            <a:avLst/>
          </a:prstGeom>
          <a:noFill/>
        </p:spPr>
        <p:txBody>
          <a:bodyPr wrap="square" rtlCol="0">
            <a:spAutoFit/>
          </a:bodyPr>
          <a:lstStyle/>
          <a:p>
            <a:pPr lvl="0" algn="ctr"/>
            <a:r>
              <a:rPr lang="vi-VN" sz="4000" b="1" dirty="0">
                <a:solidFill>
                  <a:srgbClr val="7030A0"/>
                </a:solidFill>
                <a:latin typeface="Cambria" panose="02040503050406030204" pitchFamily="18" charset="0"/>
                <a:ea typeface="Cambria" panose="02040503050406030204" pitchFamily="18" charset="0"/>
                <a:cs typeface="#9Slide05 Pattaya" panose="00000500000000000000" pitchFamily="2" charset="-34"/>
              </a:rPr>
              <a:t>Cố đô Luông Pha-băng</a:t>
            </a:r>
            <a:endParaRPr kumimoji="0" lang="vi-VN" sz="40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9Slide05 Pattaya" panose="00000500000000000000" pitchFamily="2" charset="-34"/>
            </a:endParaRPr>
          </a:p>
        </p:txBody>
      </p:sp>
      <p:pic>
        <p:nvPicPr>
          <p:cNvPr id="7" name="Picture 6">
            <a:extLst>
              <a:ext uri="{FF2B5EF4-FFF2-40B4-BE49-F238E27FC236}">
                <a16:creationId xmlns:a16="http://schemas.microsoft.com/office/drawing/2014/main" id="{731C2BDD-7DAD-14D4-FED0-A6F7CCDE41B8}"/>
              </a:ext>
            </a:extLst>
          </p:cNvPr>
          <p:cNvPicPr>
            <a:picLocks noChangeAspect="1"/>
          </p:cNvPicPr>
          <p:nvPr/>
        </p:nvPicPr>
        <p:blipFill>
          <a:blip r:embed="rId3"/>
          <a:stretch>
            <a:fillRect/>
          </a:stretch>
        </p:blipFill>
        <p:spPr>
          <a:xfrm>
            <a:off x="6594374" y="2446417"/>
            <a:ext cx="3950163" cy="3720866"/>
          </a:xfrm>
          <a:prstGeom prst="rect">
            <a:avLst/>
          </a:prstGeom>
        </p:spPr>
      </p:pic>
    </p:spTree>
    <p:extLst>
      <p:ext uri="{BB962C8B-B14F-4D97-AF65-F5344CB8AC3E}">
        <p14:creationId xmlns:p14="http://schemas.microsoft.com/office/powerpoint/2010/main" val="14188262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60" y="0"/>
            <a:ext cx="12192000" cy="6874635"/>
          </a:xfrm>
        </p:spPr>
      </p:pic>
      <p:grpSp>
        <p:nvGrpSpPr>
          <p:cNvPr id="9" name="组合 2">
            <a:extLst>
              <a:ext uri="{FF2B5EF4-FFF2-40B4-BE49-F238E27FC236}">
                <a16:creationId xmlns:a16="http://schemas.microsoft.com/office/drawing/2014/main" id="{0CCDCEDB-F563-4448-AE0A-D3A88741DC10}"/>
              </a:ext>
            </a:extLst>
          </p:cNvPr>
          <p:cNvGrpSpPr/>
          <p:nvPr/>
        </p:nvGrpSpPr>
        <p:grpSpPr>
          <a:xfrm>
            <a:off x="4016893" y="246580"/>
            <a:ext cx="3637353" cy="739814"/>
            <a:chOff x="5122716" y="4387700"/>
            <a:chExt cx="7361271" cy="407281"/>
          </a:xfrm>
        </p:grpSpPr>
        <p:sp>
          <p:nvSpPr>
            <p:cNvPr id="10" name="矩形: 圆角 3">
              <a:extLst>
                <a:ext uri="{FF2B5EF4-FFF2-40B4-BE49-F238E27FC236}">
                  <a16:creationId xmlns:a16="http://schemas.microsoft.com/office/drawing/2014/main" id="{CB6F3564-6C82-41D2-BAC1-7BF14E656F6F}"/>
                </a:ext>
              </a:extLst>
            </p:cNvPr>
            <p:cNvSpPr/>
            <p:nvPr/>
          </p:nvSpPr>
          <p:spPr>
            <a:xfrm>
              <a:off x="5122716" y="4387700"/>
              <a:ext cx="7361271" cy="407281"/>
            </a:xfrm>
            <a:prstGeom prst="roundRect">
              <a:avLst>
                <a:gd name="adj" fmla="val 50000"/>
              </a:avLst>
            </a:prstGeom>
            <a:solidFill>
              <a:srgbClr val="54823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ptos" panose="02110004020202020204"/>
                <a:ea typeface="等线" panose="02010600030101010101" pitchFamily="2" charset="-122"/>
                <a:cs typeface="+mn-cs"/>
              </a:endParaRPr>
            </a:p>
          </p:txBody>
        </p:sp>
        <p:sp>
          <p:nvSpPr>
            <p:cNvPr id="13" name="文本框 4">
              <a:extLst>
                <a:ext uri="{FF2B5EF4-FFF2-40B4-BE49-F238E27FC236}">
                  <a16:creationId xmlns:a16="http://schemas.microsoft.com/office/drawing/2014/main" id="{9902E104-9453-42D1-AB26-789F05D9AB52}"/>
                </a:ext>
              </a:extLst>
            </p:cNvPr>
            <p:cNvSpPr txBox="1"/>
            <p:nvPr/>
          </p:nvSpPr>
          <p:spPr>
            <a:xfrm>
              <a:off x="5442080" y="4444766"/>
              <a:ext cx="6722539" cy="3219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prstClr val="white"/>
                  </a:solidFill>
                  <a:effectLst/>
                  <a:uLnTx/>
                  <a:uFillTx/>
                  <a:latin typeface="Fira sans" panose="020B0503050000020004" pitchFamily="34" charset="0"/>
                  <a:ea typeface="字魂27号-布丁体" panose="00000500000000000000" pitchFamily="2" charset="-122"/>
                  <a:cs typeface="+mn-cs"/>
                </a:rPr>
                <a:t>Cánh đồng Chum</a:t>
              </a:r>
              <a:endParaRPr kumimoji="0" lang="zh-CN" altLang="en-US" sz="2800" b="1" i="0" u="none" strike="noStrike" kern="1200" cap="none" spc="0" normalizeH="0" baseline="0" noProof="0" dirty="0">
                <a:ln>
                  <a:noFill/>
                </a:ln>
                <a:solidFill>
                  <a:prstClr val="white"/>
                </a:solidFill>
                <a:effectLst/>
                <a:uLnTx/>
                <a:uFillTx/>
                <a:latin typeface="Fira sans" panose="020B0503050000020004" pitchFamily="34" charset="0"/>
                <a:ea typeface="字魂27号-布丁体" panose="00000500000000000000" pitchFamily="2" charset="-122"/>
                <a:cs typeface="+mn-cs"/>
              </a:endParaRPr>
            </a:p>
          </p:txBody>
        </p:sp>
      </p:grpSp>
      <p:sp>
        <p:nvSpPr>
          <p:cNvPr id="6" name="TextBox 5">
            <a:extLst>
              <a:ext uri="{FF2B5EF4-FFF2-40B4-BE49-F238E27FC236}">
                <a16:creationId xmlns:a16="http://schemas.microsoft.com/office/drawing/2014/main" id="{7EF9769D-CC9F-4575-969D-12B7CA261737}"/>
              </a:ext>
            </a:extLst>
          </p:cNvPr>
          <p:cNvSpPr txBox="1"/>
          <p:nvPr/>
        </p:nvSpPr>
        <p:spPr>
          <a:xfrm>
            <a:off x="640421" y="1232974"/>
            <a:ext cx="5476138" cy="500136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9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9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Cánh đồng Chum là khu di tích văn hoá – lịch sử đặc biệt ở Lào. Ở đây có khoảng hơn 2 000 chum lớn, nhỏ được dựng lên từ rất lâu đời, nằm rải rác dọc theo cánh đồng thuộc cao nguyên Xiêng Khoảng. Các chum có kích thước lớn, chiều cao phổ biến là 1,5 m – 2 m, đường kính trung bình 1,5 m. Di tích này cho biết thông tin về đời sống, phong tục của người Lào cổ.</a:t>
            </a:r>
            <a:endParaRPr kumimoji="0" lang="en-US" sz="29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4" name="Group 3">
            <a:extLst>
              <a:ext uri="{FF2B5EF4-FFF2-40B4-BE49-F238E27FC236}">
                <a16:creationId xmlns:a16="http://schemas.microsoft.com/office/drawing/2014/main" id="{75D7F745-5BBF-4165-A78F-6627512AFBB9}"/>
              </a:ext>
            </a:extLst>
          </p:cNvPr>
          <p:cNvGrpSpPr/>
          <p:nvPr/>
        </p:nvGrpSpPr>
        <p:grpSpPr>
          <a:xfrm>
            <a:off x="6096000" y="1879374"/>
            <a:ext cx="5496702" cy="3729265"/>
            <a:chOff x="6065176" y="1677846"/>
            <a:chExt cx="5496702" cy="3729265"/>
          </a:xfrm>
        </p:grpSpPr>
        <p:pic>
          <p:nvPicPr>
            <p:cNvPr id="3" name="Picture 2">
              <a:extLst>
                <a:ext uri="{FF2B5EF4-FFF2-40B4-BE49-F238E27FC236}">
                  <a16:creationId xmlns:a16="http://schemas.microsoft.com/office/drawing/2014/main" id="{9B2E83B0-98FE-40FE-8469-D45AD066162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195330" y="1677846"/>
              <a:ext cx="5366548" cy="2825857"/>
            </a:xfrm>
            <a:prstGeom prst="rect">
              <a:avLst/>
            </a:prstGeom>
          </p:spPr>
        </p:pic>
        <p:sp>
          <p:nvSpPr>
            <p:cNvPr id="16" name="TextBox 15">
              <a:extLst>
                <a:ext uri="{FF2B5EF4-FFF2-40B4-BE49-F238E27FC236}">
                  <a16:creationId xmlns:a16="http://schemas.microsoft.com/office/drawing/2014/main" id="{2CB07CAB-C950-4BDA-AFE8-54D6F9C2A25E}"/>
                </a:ext>
              </a:extLst>
            </p:cNvPr>
            <p:cNvSpPr txBox="1"/>
            <p:nvPr/>
          </p:nvSpPr>
          <p:spPr>
            <a:xfrm>
              <a:off x="6065176" y="4422226"/>
              <a:ext cx="5476138" cy="9848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Hình</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4.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Cánh</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đồng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Chum ở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cao</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nguyên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Xiêng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Khoảng</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10048095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F9E8-D98A-0E31-1790-1A07F1DE7F94}"/>
              </a:ext>
            </a:extLst>
          </p:cNvPr>
          <p:cNvSpPr>
            <a:spLocks noGrp="1"/>
          </p:cNvSpPr>
          <p:nvPr>
            <p:ph type="title"/>
          </p:nvPr>
        </p:nvSpPr>
        <p:spPr/>
        <p:txBody>
          <a:bodyPr/>
          <a:lstStyle/>
          <a:p>
            <a:endParaRPr lang="vi-VN"/>
          </a:p>
        </p:txBody>
      </p:sp>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66725"/>
            <a:ext cx="12192000" cy="6874635"/>
          </a:xfrm>
        </p:spPr>
      </p:pic>
      <p:pic>
        <p:nvPicPr>
          <p:cNvPr id="8" name="Picture 2" descr="Bé Tập Làm Cô Giáo - KhoThietKe.Net">
            <a:extLst>
              <a:ext uri="{FF2B5EF4-FFF2-40B4-BE49-F238E27FC236}">
                <a16:creationId xmlns:a16="http://schemas.microsoft.com/office/drawing/2014/main" id="{B6A8F6F6-C1E1-4CD8-98D3-F029B51747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056" y="895543"/>
            <a:ext cx="2633592" cy="57615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icture containing light&#10;&#10;Description automatically generated">
            <a:extLst>
              <a:ext uri="{FF2B5EF4-FFF2-40B4-BE49-F238E27FC236}">
                <a16:creationId xmlns:a16="http://schemas.microsoft.com/office/drawing/2014/main" id="{40FF0C5C-1FCD-4BFF-814D-842FF33AF21C}"/>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t="814" b="83333"/>
          <a:stretch/>
        </p:blipFill>
        <p:spPr>
          <a:xfrm flipH="1">
            <a:off x="2368317" y="1090425"/>
            <a:ext cx="10723030" cy="3342679"/>
          </a:xfrm>
          <a:prstGeom prst="rect">
            <a:avLst/>
          </a:prstGeom>
        </p:spPr>
      </p:pic>
      <p:sp>
        <p:nvSpPr>
          <p:cNvPr id="11" name="TextBox 10">
            <a:extLst>
              <a:ext uri="{FF2B5EF4-FFF2-40B4-BE49-F238E27FC236}">
                <a16:creationId xmlns:a16="http://schemas.microsoft.com/office/drawing/2014/main" id="{B37502FF-E669-4AE6-BC92-3CF042E45A75}"/>
              </a:ext>
            </a:extLst>
          </p:cNvPr>
          <p:cNvSpPr txBox="1"/>
          <p:nvPr/>
        </p:nvSpPr>
        <p:spPr>
          <a:xfrm>
            <a:off x="4153706" y="1793388"/>
            <a:ext cx="6987941" cy="1569660"/>
          </a:xfrm>
          <a:prstGeom prst="rect">
            <a:avLst/>
          </a:prstGeom>
          <a:noFill/>
        </p:spPr>
        <p:txBody>
          <a:bodyPr wrap="square">
            <a:spAutoFit/>
          </a:bodyPr>
          <a:lstStyle/>
          <a:p>
            <a:pPr algn="ctr">
              <a:spcBef>
                <a:spcPts val="750"/>
              </a:spcBef>
            </a:pPr>
            <a:r>
              <a:rPr lang="en-US" altLang="zh-CN" sz="4800" b="1" dirty="0" err="1">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Kể</a:t>
            </a:r>
            <a:r>
              <a:rPr lang="en-US" altLang="zh-CN" sz="4800" b="1" dirty="0">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tên</a:t>
            </a:r>
            <a:r>
              <a:rPr lang="en-US" altLang="zh-CN" sz="4800" b="1" dirty="0">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các</a:t>
            </a:r>
            <a:r>
              <a:rPr lang="en-US" altLang="zh-CN" sz="4800" b="1" dirty="0">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quốc</a:t>
            </a:r>
            <a:r>
              <a:rPr lang="en-US" altLang="zh-CN" sz="4800" b="1" dirty="0">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gia</a:t>
            </a:r>
            <a:r>
              <a:rPr lang="en-US" altLang="zh-CN" sz="4800" b="1" dirty="0">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láng</a:t>
            </a:r>
            <a:r>
              <a:rPr lang="en-US" altLang="zh-CN" sz="4800" b="1" dirty="0">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giềng</a:t>
            </a:r>
            <a:r>
              <a:rPr lang="en-US" altLang="zh-CN" sz="4800" b="1" dirty="0">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phía</a:t>
            </a:r>
            <a:r>
              <a:rPr lang="en-US" altLang="zh-CN" sz="4800" b="1" dirty="0">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tây</a:t>
            </a:r>
            <a:r>
              <a:rPr lang="en-US" altLang="zh-CN" sz="4800" b="1" dirty="0">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Việt</a:t>
            </a:r>
            <a:r>
              <a:rPr lang="en-US" altLang="zh-CN" sz="4800" b="1" dirty="0">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 Nam</a:t>
            </a:r>
            <a:endParaRPr lang="zh-CN" altLang="en-US" sz="4800" b="1" dirty="0">
              <a:solidFill>
                <a:srgbClr val="002060"/>
              </a:solidFill>
              <a:effectLst>
                <a:outerShdw blurRad="12700" dist="38100" dir="240000" algn="tl">
                  <a:srgbClr val="4F81BD">
                    <a:lumMod val="60000"/>
                    <a:lumOff val="40000"/>
                  </a:srgbClr>
                </a:outerShdw>
              </a:effectLst>
              <a:latin typeface="Cambria" panose="02040503050406030204" pitchFamily="18" charset="0"/>
              <a:ea typeface="微软雅黑" pitchFamily="34" charset="-122"/>
              <a:cs typeface="Times New Roman" panose="02020603050405020304" pitchFamily="18" charset="0"/>
            </a:endParaRPr>
          </a:p>
        </p:txBody>
      </p:sp>
      <p:sp>
        <p:nvSpPr>
          <p:cNvPr id="6" name="TextBox 5">
            <a:extLst>
              <a:ext uri="{FF2B5EF4-FFF2-40B4-BE49-F238E27FC236}">
                <a16:creationId xmlns:a16="http://schemas.microsoft.com/office/drawing/2014/main" id="{5030AE51-9A09-CC9E-0CFC-E49C3AC90B96}"/>
              </a:ext>
            </a:extLst>
          </p:cNvPr>
          <p:cNvSpPr txBox="1"/>
          <p:nvPr/>
        </p:nvSpPr>
        <p:spPr>
          <a:xfrm>
            <a:off x="4664597" y="4398380"/>
            <a:ext cx="6400799" cy="830997"/>
          </a:xfrm>
          <a:prstGeom prst="rect">
            <a:avLst/>
          </a:prstGeom>
          <a:noFill/>
        </p:spPr>
        <p:txBody>
          <a:bodyPr wrap="square" rtlCol="0">
            <a:spAutoFit/>
          </a:bodyPr>
          <a:lstStyle/>
          <a:p>
            <a:r>
              <a:rPr lang="en-US" sz="4800" b="1" dirty="0" err="1">
                <a:solidFill>
                  <a:srgbClr val="FF0000"/>
                </a:solidFill>
                <a:latin typeface="Cambria" panose="02040503050406030204" pitchFamily="18" charset="0"/>
                <a:ea typeface="Cambria" panose="02040503050406030204" pitchFamily="18" charset="0"/>
              </a:rPr>
              <a:t>Lào</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và</a:t>
            </a:r>
            <a:r>
              <a:rPr lang="en-US" sz="4800" b="1" dirty="0">
                <a:solidFill>
                  <a:srgbClr val="FF0000"/>
                </a:solidFill>
                <a:latin typeface="Cambria" panose="02040503050406030204" pitchFamily="18" charset="0"/>
                <a:ea typeface="Cambria" panose="02040503050406030204" pitchFamily="18" charset="0"/>
              </a:rPr>
              <a:t> Cam-</a:t>
            </a:r>
            <a:r>
              <a:rPr lang="en-US" sz="4800" b="1" dirty="0" err="1">
                <a:solidFill>
                  <a:srgbClr val="FF0000"/>
                </a:solidFill>
                <a:latin typeface="Cambria" panose="02040503050406030204" pitchFamily="18" charset="0"/>
                <a:ea typeface="Cambria" panose="02040503050406030204" pitchFamily="18" charset="0"/>
              </a:rPr>
              <a:t>pu</a:t>
            </a:r>
            <a:r>
              <a:rPr lang="en-US" sz="4800" b="1" dirty="0">
                <a:solidFill>
                  <a:srgbClr val="FF0000"/>
                </a:solidFill>
                <a:latin typeface="Cambria" panose="02040503050406030204" pitchFamily="18" charset="0"/>
                <a:ea typeface="Cambria" panose="02040503050406030204" pitchFamily="18" charset="0"/>
              </a:rPr>
              <a:t>-chia</a:t>
            </a:r>
          </a:p>
        </p:txBody>
      </p:sp>
    </p:spTree>
    <p:extLst>
      <p:ext uri="{BB962C8B-B14F-4D97-AF65-F5344CB8AC3E}">
        <p14:creationId xmlns:p14="http://schemas.microsoft.com/office/powerpoint/2010/main" val="3669445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flowers and grass&#10;&#10;Description automatically generated">
            <a:extLst>
              <a:ext uri="{FF2B5EF4-FFF2-40B4-BE49-F238E27FC236}">
                <a16:creationId xmlns:a16="http://schemas.microsoft.com/office/drawing/2014/main" id="{719E16EB-665F-B915-5920-9DA712BE401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0"/>
            <a:ext cx="12191980" cy="6856718"/>
          </a:xfrm>
          <a:prstGeom prst="rect">
            <a:avLst/>
          </a:prstGeom>
        </p:spPr>
      </p:pic>
      <p:sp>
        <p:nvSpPr>
          <p:cNvPr id="6" name="Freeform 9">
            <a:extLst>
              <a:ext uri="{FF2B5EF4-FFF2-40B4-BE49-F238E27FC236}">
                <a16:creationId xmlns:a16="http://schemas.microsoft.com/office/drawing/2014/main" id="{0E426350-C306-BA87-1357-5AC2E2BF8E42}"/>
              </a:ext>
            </a:extLst>
          </p:cNvPr>
          <p:cNvSpPr/>
          <p:nvPr/>
        </p:nvSpPr>
        <p:spPr>
          <a:xfrm>
            <a:off x="8496300" y="2695575"/>
            <a:ext cx="3575079" cy="4879867"/>
          </a:xfrm>
          <a:custGeom>
            <a:avLst/>
            <a:gdLst/>
            <a:ahLst/>
            <a:cxnLst/>
            <a:rect l="l" t="t" r="r" b="b"/>
            <a:pathLst>
              <a:path w="1805691" h="2612210">
                <a:moveTo>
                  <a:pt x="0" y="0"/>
                </a:moveTo>
                <a:lnTo>
                  <a:pt x="1805691" y="0"/>
                </a:lnTo>
                <a:lnTo>
                  <a:pt x="1805691" y="2612211"/>
                </a:lnTo>
                <a:lnTo>
                  <a:pt x="0" y="261221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descr="A colorful letters and numbers&#10;&#10;Description automatically generated with medium confidence">
            <a:extLst>
              <a:ext uri="{FF2B5EF4-FFF2-40B4-BE49-F238E27FC236}">
                <a16:creationId xmlns:a16="http://schemas.microsoft.com/office/drawing/2014/main" id="{A25D8BFE-3ED0-F06C-C69E-28B9C64DE6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1550" y="2295265"/>
            <a:ext cx="7774874" cy="2045242"/>
          </a:xfrm>
          <a:prstGeom prst="rect">
            <a:avLst/>
          </a:prstGeom>
        </p:spPr>
      </p:pic>
    </p:spTree>
    <p:extLst>
      <p:ext uri="{BB962C8B-B14F-4D97-AF65-F5344CB8AC3E}">
        <p14:creationId xmlns:p14="http://schemas.microsoft.com/office/powerpoint/2010/main" val="7975333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F9E8-D98A-0E31-1790-1A07F1DE7F94}"/>
              </a:ext>
            </a:extLst>
          </p:cNvPr>
          <p:cNvSpPr>
            <a:spLocks noGrp="1"/>
          </p:cNvSpPr>
          <p:nvPr>
            <p:ph type="title"/>
          </p:nvPr>
        </p:nvSpPr>
        <p:spPr/>
        <p:txBody>
          <a:bodyPr/>
          <a:lstStyle/>
          <a:p>
            <a:endParaRPr lang="vi-VN"/>
          </a:p>
        </p:txBody>
      </p:sp>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8592" y="-16635"/>
            <a:ext cx="12192000" cy="6874635"/>
          </a:xfrm>
        </p:spPr>
      </p:pic>
      <p:pic>
        <p:nvPicPr>
          <p:cNvPr id="1026" name="Picture 2" descr="Chữ ngh">
            <a:extLst>
              <a:ext uri="{FF2B5EF4-FFF2-40B4-BE49-F238E27FC236}">
                <a16:creationId xmlns:a16="http://schemas.microsoft.com/office/drawing/2014/main" id="{6B2CFC53-7B27-4C04-87DC-F2BF64DF7E1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669" b="95356" l="4422" r="89796">
                        <a14:foregroundMark x1="30612" y1="13622" x2="15646" y2="17957"/>
                        <a14:foregroundMark x1="28571" y1="13467" x2="18707" y2="19969"/>
                        <a14:foregroundMark x1="33673" y1="12848" x2="26531" y2="16873"/>
                        <a14:foregroundMark x1="45578" y1="11300" x2="35714" y2="21827"/>
                        <a14:foregroundMark x1="31633" y1="18576" x2="12245" y2="29102"/>
                        <a14:foregroundMark x1="29932" y1="16254" x2="21088" y2="27399"/>
                        <a14:foregroundMark x1="19388" y1="15480" x2="23469" y2="27554"/>
                        <a14:foregroundMark x1="13605" y1="20124" x2="12925" y2="32972"/>
                        <a14:foregroundMark x1="15986" y1="19814" x2="17007" y2="27554"/>
                        <a14:foregroundMark x1="7143" y1="14706" x2="4422" y2="24768"/>
                        <a14:foregroundMark x1="9524" y1="17337" x2="9524" y2="24768"/>
                        <a14:foregroundMark x1="31293" y1="13467" x2="47619" y2="13467"/>
                        <a14:foregroundMark x1="36735" y1="8669" x2="56463" y2="8669"/>
                        <a14:foregroundMark x1="59184" y1="12693" x2="69728" y2="23529"/>
                        <a14:foregroundMark x1="64966" y1="16873" x2="68707" y2="26316"/>
                        <a14:foregroundMark x1="53401" y1="18111" x2="44218" y2="30341"/>
                        <a14:foregroundMark x1="25170" y1="25232" x2="37415" y2="34211"/>
                        <a14:foregroundMark x1="38435" y1="21672" x2="40136" y2="30186"/>
                        <a14:foregroundMark x1="50680" y1="21517" x2="60884" y2="33591"/>
                        <a14:foregroundMark x1="42177" y1="90867" x2="32993" y2="94118"/>
                        <a14:foregroundMark x1="69048" y1="91331" x2="75850" y2="9535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460999" y="1294544"/>
            <a:ext cx="2397216" cy="519833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52EC0378-7189-42CC-A88D-ADE32750F864}"/>
              </a:ext>
            </a:extLst>
          </p:cNvPr>
          <p:cNvGrpSpPr/>
          <p:nvPr/>
        </p:nvGrpSpPr>
        <p:grpSpPr>
          <a:xfrm>
            <a:off x="1261374" y="822185"/>
            <a:ext cx="7570109" cy="2245106"/>
            <a:chOff x="2899744" y="3483505"/>
            <a:chExt cx="7357507" cy="2516924"/>
          </a:xfrm>
        </p:grpSpPr>
        <p:sp>
          <p:nvSpPr>
            <p:cNvPr id="10" name="Speech Bubble: Rectangle with Corners Rounded 9">
              <a:extLst>
                <a:ext uri="{FF2B5EF4-FFF2-40B4-BE49-F238E27FC236}">
                  <a16:creationId xmlns:a16="http://schemas.microsoft.com/office/drawing/2014/main" id="{0A1774F5-A69E-4EC2-A32E-4B51B0545CD3}"/>
                </a:ext>
              </a:extLst>
            </p:cNvPr>
            <p:cNvSpPr/>
            <p:nvPr/>
          </p:nvSpPr>
          <p:spPr>
            <a:xfrm>
              <a:off x="3428793" y="3900558"/>
              <a:ext cx="6828458" cy="2099871"/>
            </a:xfrm>
            <a:prstGeom prst="wedgeRoundRectCallout">
              <a:avLst>
                <a:gd name="adj1" fmla="val 60279"/>
                <a:gd name="adj2" fmla="val 30099"/>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028" name="Picture 4" descr="Hình ảnh Dấu Chấm Hỏi PNG, Vector, PSD, và biểu tượng để tải về miễn phí |  pngtree">
              <a:extLst>
                <a:ext uri="{FF2B5EF4-FFF2-40B4-BE49-F238E27FC236}">
                  <a16:creationId xmlns:a16="http://schemas.microsoft.com/office/drawing/2014/main" id="{B76F8DEB-90AD-4D1F-9EEA-9E7C3B4DFB6C}"/>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8667" b="90000" l="10000" r="90000">
                          <a14:foregroundMark x1="55167" y1="10750" x2="48750" y2="8667"/>
                          <a14:foregroundMark x1="50083" y1="71583" x2="49167" y2="77167"/>
                          <a14:foregroundMark x1="45583" y1="69833" x2="46167" y2="72667"/>
                          <a14:foregroundMark x1="47667" y1="69083" x2="46333" y2="75667"/>
                          <a14:foregroundMark x1="45417" y1="68167" x2="45000" y2="75333"/>
                          <a14:foregroundMark x1="40333" y1="68500" x2="33917" y2="71583"/>
                          <a14:foregroundMark x1="38583" y1="69833" x2="38417" y2="74000"/>
                          <a14:foregroundMark x1="53833" y1="67250" x2="56250" y2="72667"/>
                          <a14:foregroundMark x1="53417" y1="65000" x2="58000" y2="70000"/>
                          <a14:foregroundMark x1="54917" y1="64750" x2="59250" y2="75333"/>
                          <a14:foregroundMark x1="55083" y1="60500" x2="55833" y2="61250"/>
                          <a14:foregroundMark x1="46333" y1="62167" x2="43917" y2="62167"/>
                        </a14:backgroundRemoval>
                      </a14:imgEffect>
                    </a14:imgLayer>
                  </a14:imgProps>
                </a:ext>
                <a:ext uri="{28A0092B-C50C-407E-A947-70E740481C1C}">
                  <a14:useLocalDpi xmlns:a14="http://schemas.microsoft.com/office/drawing/2010/main" val="0"/>
                </a:ext>
              </a:extLst>
            </a:blip>
            <a:srcRect/>
            <a:stretch>
              <a:fillRect/>
            </a:stretch>
          </p:blipFill>
          <p:spPr bwMode="auto">
            <a:xfrm>
              <a:off x="2899744" y="3483505"/>
              <a:ext cx="1301880" cy="130188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B9A9430-8A3F-4DD6-AB3F-A560080723AD}"/>
                </a:ext>
              </a:extLst>
            </p:cNvPr>
            <p:cNvSpPr txBox="1"/>
            <p:nvPr/>
          </p:nvSpPr>
          <p:spPr>
            <a:xfrm>
              <a:off x="3878778" y="4033579"/>
              <a:ext cx="6378473" cy="19667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 Kể tên kết hợp chỉ trên lược đồ (hình </a:t>
              </a:r>
              <a:r>
                <a:rPr kumimoji="0" lang="en-US" sz="3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1</a:t>
              </a:r>
              <a:r>
                <a:rPr kumimoji="0" lang="vi-VN" sz="3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một số dãy núi, cao nguyên, sông lớn của Lào.</a:t>
              </a:r>
              <a:endParaRPr kumimoji="0" lang="en-US" sz="3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4830222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74635"/>
          </a:xfrm>
        </p:spPr>
      </p:pic>
      <p:pic>
        <p:nvPicPr>
          <p:cNvPr id="14" name="Picture 13">
            <a:extLst>
              <a:ext uri="{FF2B5EF4-FFF2-40B4-BE49-F238E27FC236}">
                <a16:creationId xmlns:a16="http://schemas.microsoft.com/office/drawing/2014/main" id="{DBAB6A24-D2CE-93A2-0B3B-5567816E7492}"/>
              </a:ext>
            </a:extLst>
          </p:cNvPr>
          <p:cNvPicPr>
            <a:picLocks noChangeAspect="1"/>
          </p:cNvPicPr>
          <p:nvPr/>
        </p:nvPicPr>
        <p:blipFill>
          <a:blip r:embed="rId3"/>
          <a:stretch>
            <a:fillRect/>
          </a:stretch>
        </p:blipFill>
        <p:spPr>
          <a:xfrm>
            <a:off x="0" y="0"/>
            <a:ext cx="5437510" cy="6856986"/>
          </a:xfrm>
          <a:prstGeom prst="rect">
            <a:avLst/>
          </a:prstGeom>
        </p:spPr>
      </p:pic>
      <p:sp>
        <p:nvSpPr>
          <p:cNvPr id="6" name="Oval 5">
            <a:extLst>
              <a:ext uri="{FF2B5EF4-FFF2-40B4-BE49-F238E27FC236}">
                <a16:creationId xmlns:a16="http://schemas.microsoft.com/office/drawing/2014/main" id="{4D302DCB-FB68-D3AB-9DB9-CD943C0ACB0F}"/>
              </a:ext>
            </a:extLst>
          </p:cNvPr>
          <p:cNvSpPr/>
          <p:nvPr/>
        </p:nvSpPr>
        <p:spPr>
          <a:xfrm>
            <a:off x="740780" y="2777924"/>
            <a:ext cx="486136" cy="127321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5F6F63F-013C-1694-CA67-A3FCF7801332}"/>
              </a:ext>
            </a:extLst>
          </p:cNvPr>
          <p:cNvSpPr txBox="1"/>
          <p:nvPr/>
        </p:nvSpPr>
        <p:spPr>
          <a:xfrm>
            <a:off x="5636871" y="983848"/>
            <a:ext cx="5787342" cy="584775"/>
          </a:xfrm>
          <a:prstGeom prst="rect">
            <a:avLst/>
          </a:prstGeom>
          <a:noFill/>
        </p:spPr>
        <p:txBody>
          <a:bodyPr wrap="square" rtlCol="0">
            <a:spAutoFit/>
          </a:bodyPr>
          <a:lstStyle/>
          <a:p>
            <a:r>
              <a:rPr lang="en-US" sz="3200" b="1" i="0" dirty="0" err="1">
                <a:solidFill>
                  <a:srgbClr val="FF0000"/>
                </a:solidFill>
                <a:effectLst/>
                <a:latin typeface="Cambria" panose="02040503050406030204" pitchFamily="18" charset="0"/>
                <a:ea typeface="Cambria" panose="02040503050406030204" pitchFamily="18" charset="0"/>
              </a:rPr>
              <a:t>Dãy</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núi</a:t>
            </a:r>
            <a:r>
              <a:rPr lang="en-US" sz="3200" b="1" i="0" dirty="0">
                <a:solidFill>
                  <a:srgbClr val="FF0000"/>
                </a:solidFill>
                <a:effectLst/>
                <a:latin typeface="Cambria" panose="02040503050406030204" pitchFamily="18" charset="0"/>
                <a:ea typeface="Cambria" panose="02040503050406030204" pitchFamily="18" charset="0"/>
              </a:rPr>
              <a:t>: </a:t>
            </a:r>
            <a:r>
              <a:rPr lang="en-US" sz="3200" b="0" i="0" dirty="0">
                <a:solidFill>
                  <a:srgbClr val="FF0000"/>
                </a:solidFill>
                <a:effectLst/>
                <a:latin typeface="Cambria" panose="02040503050406030204" pitchFamily="18" charset="0"/>
                <a:ea typeface="Cambria" panose="02040503050406030204" pitchFamily="18" charset="0"/>
              </a:rPr>
              <a:t>D. </a:t>
            </a:r>
            <a:r>
              <a:rPr lang="en-US" sz="3200" b="0" i="0" dirty="0" err="1">
                <a:solidFill>
                  <a:srgbClr val="FF0000"/>
                </a:solidFill>
                <a:effectLst/>
                <a:latin typeface="Cambria" panose="02040503050406030204" pitchFamily="18" charset="0"/>
                <a:ea typeface="Cambria" panose="02040503050406030204" pitchFamily="18" charset="0"/>
              </a:rPr>
              <a:t>Luông</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Pha-băng</a:t>
            </a:r>
            <a:r>
              <a:rPr lang="en-US" sz="3200" b="0" i="0" dirty="0">
                <a:solidFill>
                  <a:srgbClr val="FF0000"/>
                </a:solidFill>
                <a:effectLst/>
                <a:latin typeface="Cambria" panose="02040503050406030204" pitchFamily="18" charset="0"/>
                <a:ea typeface="Cambria" panose="02040503050406030204" pitchFamily="18" charset="0"/>
              </a:rPr>
              <a:t>.</a:t>
            </a:r>
            <a:endParaRPr lang="en-US" sz="3200" dirty="0">
              <a:solidFill>
                <a:srgbClr val="FF0000"/>
              </a:solidFill>
              <a:latin typeface="Cambria" panose="02040503050406030204" pitchFamily="18" charset="0"/>
              <a:ea typeface="Cambria" panose="02040503050406030204" pitchFamily="18" charset="0"/>
            </a:endParaRPr>
          </a:p>
        </p:txBody>
      </p:sp>
      <p:sp>
        <p:nvSpPr>
          <p:cNvPr id="8" name="Oval 7">
            <a:extLst>
              <a:ext uri="{FF2B5EF4-FFF2-40B4-BE49-F238E27FC236}">
                <a16:creationId xmlns:a16="http://schemas.microsoft.com/office/drawing/2014/main" id="{0A60EE33-3B03-FCB9-F8B9-7A01062077BF}"/>
              </a:ext>
            </a:extLst>
          </p:cNvPr>
          <p:cNvSpPr/>
          <p:nvPr/>
        </p:nvSpPr>
        <p:spPr>
          <a:xfrm>
            <a:off x="2419109" y="1701478"/>
            <a:ext cx="729206" cy="706056"/>
          </a:xfrm>
          <a:prstGeom prst="ellipse">
            <a:avLst/>
          </a:prstGeom>
          <a:noFill/>
          <a:ln w="571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8D5B264-1C3F-E5FA-7553-437348F7EE29}"/>
              </a:ext>
            </a:extLst>
          </p:cNvPr>
          <p:cNvSpPr/>
          <p:nvPr/>
        </p:nvSpPr>
        <p:spPr>
          <a:xfrm>
            <a:off x="1886674" y="2419108"/>
            <a:ext cx="856526" cy="706056"/>
          </a:xfrm>
          <a:prstGeom prst="ellipse">
            <a:avLst/>
          </a:prstGeom>
          <a:noFill/>
          <a:ln w="571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B8E7BA7-6CA4-C2E3-1D6E-0515007392DD}"/>
              </a:ext>
            </a:extLst>
          </p:cNvPr>
          <p:cNvSpPr/>
          <p:nvPr/>
        </p:nvSpPr>
        <p:spPr>
          <a:xfrm>
            <a:off x="4352082" y="4560424"/>
            <a:ext cx="544009" cy="520861"/>
          </a:xfrm>
          <a:prstGeom prst="ellipse">
            <a:avLst/>
          </a:prstGeom>
          <a:noFill/>
          <a:ln w="571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9CF44CE-C6C1-83C1-75E6-1C6B6E7FDBFA}"/>
              </a:ext>
            </a:extLst>
          </p:cNvPr>
          <p:cNvSpPr/>
          <p:nvPr/>
        </p:nvSpPr>
        <p:spPr>
          <a:xfrm>
            <a:off x="3912244" y="5185457"/>
            <a:ext cx="775503" cy="520861"/>
          </a:xfrm>
          <a:prstGeom prst="ellipse">
            <a:avLst/>
          </a:prstGeom>
          <a:noFill/>
          <a:ln w="571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B0FB7C6-BA76-361F-114A-D2A914AEB6B8}"/>
              </a:ext>
            </a:extLst>
          </p:cNvPr>
          <p:cNvSpPr txBox="1"/>
          <p:nvPr/>
        </p:nvSpPr>
        <p:spPr>
          <a:xfrm>
            <a:off x="5671595" y="1794076"/>
            <a:ext cx="5787342" cy="1569660"/>
          </a:xfrm>
          <a:prstGeom prst="rect">
            <a:avLst/>
          </a:prstGeom>
          <a:noFill/>
        </p:spPr>
        <p:txBody>
          <a:bodyPr wrap="square" rtlCol="0">
            <a:spAutoFit/>
          </a:bodyPr>
          <a:lstStyle/>
          <a:p>
            <a:pPr algn="just"/>
            <a:r>
              <a:rPr lang="en-US" sz="3200" b="1" dirty="0">
                <a:solidFill>
                  <a:srgbClr val="FF0000"/>
                </a:solidFill>
                <a:latin typeface="Cambria" panose="02040503050406030204" pitchFamily="18" charset="0"/>
                <a:ea typeface="Cambria" panose="02040503050406030204" pitchFamily="18" charset="0"/>
              </a:rPr>
              <a:t>Cao </a:t>
            </a:r>
            <a:r>
              <a:rPr lang="en-US" sz="3200" b="1" dirty="0" err="1">
                <a:solidFill>
                  <a:srgbClr val="FF0000"/>
                </a:solidFill>
                <a:latin typeface="Cambria" panose="02040503050406030204" pitchFamily="18" charset="0"/>
                <a:ea typeface="Cambria" panose="02040503050406030204" pitchFamily="18" charset="0"/>
              </a:rPr>
              <a:t>nguyên</a:t>
            </a:r>
            <a:r>
              <a:rPr lang="en-US" sz="3200" b="1" dirty="0">
                <a:solidFill>
                  <a:srgbClr val="FF0000"/>
                </a:solidFill>
                <a:latin typeface="Cambria" panose="02040503050406030204" pitchFamily="18" charset="0"/>
                <a:ea typeface="Cambria" panose="02040503050406030204" pitchFamily="18" charset="0"/>
              </a:rPr>
              <a:t>: </a:t>
            </a:r>
            <a:r>
              <a:rPr lang="en-US" sz="3200" dirty="0">
                <a:solidFill>
                  <a:srgbClr val="FF0000"/>
                </a:solidFill>
                <a:latin typeface="Cambria" panose="02040503050406030204" pitchFamily="18" charset="0"/>
                <a:ea typeface="Cambria" panose="02040503050406030204" pitchFamily="18" charset="0"/>
              </a:rPr>
              <a:t>CN. </a:t>
            </a:r>
            <a:r>
              <a:rPr lang="en-US" sz="3200" dirty="0" err="1">
                <a:solidFill>
                  <a:srgbClr val="FF0000"/>
                </a:solidFill>
                <a:latin typeface="Cambria" panose="02040503050406030204" pitchFamily="18" charset="0"/>
                <a:ea typeface="Cambria" panose="02040503050406030204" pitchFamily="18" charset="0"/>
              </a:rPr>
              <a:t>Hủa</a:t>
            </a:r>
            <a:r>
              <a:rPr lang="en-US" sz="3200" dirty="0">
                <a:solidFill>
                  <a:srgbClr val="FF0000"/>
                </a:solidFill>
                <a:latin typeface="Cambria" panose="02040503050406030204" pitchFamily="18" charset="0"/>
                <a:ea typeface="Cambria" panose="02040503050406030204" pitchFamily="18" charset="0"/>
              </a:rPr>
              <a:t> Phan, CN. </a:t>
            </a:r>
            <a:r>
              <a:rPr lang="en-US" sz="3200" dirty="0" err="1">
                <a:solidFill>
                  <a:srgbClr val="FF0000"/>
                </a:solidFill>
                <a:latin typeface="Cambria" panose="02040503050406030204" pitchFamily="18" charset="0"/>
                <a:ea typeface="Cambria" panose="02040503050406030204" pitchFamily="18" charset="0"/>
              </a:rPr>
              <a:t>Xiêng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Khoảng</a:t>
            </a:r>
            <a:r>
              <a:rPr lang="en-US" sz="3200" dirty="0">
                <a:solidFill>
                  <a:srgbClr val="FF0000"/>
                </a:solidFill>
                <a:latin typeface="Cambria" panose="02040503050406030204" pitchFamily="18" charset="0"/>
                <a:ea typeface="Cambria" panose="02040503050406030204" pitchFamily="18" charset="0"/>
              </a:rPr>
              <a:t>, CN. </a:t>
            </a:r>
            <a:r>
              <a:rPr lang="en-US" sz="3200" dirty="0" err="1">
                <a:solidFill>
                  <a:srgbClr val="FF0000"/>
                </a:solidFill>
                <a:latin typeface="Cambria" panose="02040503050406030204" pitchFamily="18" charset="0"/>
                <a:ea typeface="Cambria" panose="02040503050406030204" pitchFamily="18" charset="0"/>
              </a:rPr>
              <a:t>Tà</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Ôi</a:t>
            </a:r>
            <a:r>
              <a:rPr lang="en-US" sz="3200" dirty="0">
                <a:solidFill>
                  <a:srgbClr val="FF0000"/>
                </a:solidFill>
                <a:latin typeface="Cambria" panose="02040503050406030204" pitchFamily="18" charset="0"/>
                <a:ea typeface="Cambria" panose="02040503050406030204" pitchFamily="18" charset="0"/>
              </a:rPr>
              <a:t>, CN. </a:t>
            </a:r>
            <a:r>
              <a:rPr lang="en-US" sz="3200" dirty="0" err="1">
                <a:solidFill>
                  <a:srgbClr val="FF0000"/>
                </a:solidFill>
                <a:latin typeface="Cambria" panose="02040503050406030204" pitchFamily="18" charset="0"/>
                <a:ea typeface="Cambria" panose="02040503050406030204" pitchFamily="18" charset="0"/>
              </a:rPr>
              <a:t>Bô-lô-ven</a:t>
            </a:r>
            <a:r>
              <a:rPr lang="en-US" sz="3200" dirty="0">
                <a:solidFill>
                  <a:srgbClr val="FF0000"/>
                </a:solidFill>
                <a:latin typeface="Cambria" panose="02040503050406030204" pitchFamily="18" charset="0"/>
                <a:ea typeface="Cambria" panose="02040503050406030204" pitchFamily="18" charset="0"/>
              </a:rPr>
              <a:t>.</a:t>
            </a:r>
          </a:p>
        </p:txBody>
      </p:sp>
      <p:sp>
        <p:nvSpPr>
          <p:cNvPr id="13" name="Oval 12">
            <a:extLst>
              <a:ext uri="{FF2B5EF4-FFF2-40B4-BE49-F238E27FC236}">
                <a16:creationId xmlns:a16="http://schemas.microsoft.com/office/drawing/2014/main" id="{1C95CEF2-4FE7-A96D-4394-82E0DF764D69}"/>
              </a:ext>
            </a:extLst>
          </p:cNvPr>
          <p:cNvSpPr/>
          <p:nvPr/>
        </p:nvSpPr>
        <p:spPr>
          <a:xfrm>
            <a:off x="2824224" y="3646025"/>
            <a:ext cx="509285" cy="706056"/>
          </a:xfrm>
          <a:prstGeom prst="ellipse">
            <a:avLst/>
          </a:prstGeom>
          <a:no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59FF1DB-6E6C-55F0-FF57-D83D4979FB0B}"/>
              </a:ext>
            </a:extLst>
          </p:cNvPr>
          <p:cNvSpPr/>
          <p:nvPr/>
        </p:nvSpPr>
        <p:spPr>
          <a:xfrm>
            <a:off x="1539434" y="1608880"/>
            <a:ext cx="509285" cy="706056"/>
          </a:xfrm>
          <a:prstGeom prst="ellipse">
            <a:avLst/>
          </a:prstGeom>
          <a:no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B6D6F39-F48F-3B46-B2FD-D7EAEDB3F74A}"/>
              </a:ext>
            </a:extLst>
          </p:cNvPr>
          <p:cNvSpPr/>
          <p:nvPr/>
        </p:nvSpPr>
        <p:spPr>
          <a:xfrm>
            <a:off x="3472406" y="4259483"/>
            <a:ext cx="856526" cy="706056"/>
          </a:xfrm>
          <a:prstGeom prst="ellipse">
            <a:avLst/>
          </a:prstGeom>
          <a:no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7C47350-E44A-D4C6-8342-8A2E091A1D28}"/>
              </a:ext>
            </a:extLst>
          </p:cNvPr>
          <p:cNvSpPr txBox="1"/>
          <p:nvPr/>
        </p:nvSpPr>
        <p:spPr>
          <a:xfrm>
            <a:off x="5717894" y="3669174"/>
            <a:ext cx="5787342" cy="1077218"/>
          </a:xfrm>
          <a:prstGeom prst="rect">
            <a:avLst/>
          </a:prstGeom>
          <a:noFill/>
        </p:spPr>
        <p:txBody>
          <a:bodyPr wrap="square" rtlCol="0">
            <a:spAutoFit/>
          </a:bodyPr>
          <a:lstStyle/>
          <a:p>
            <a:pPr algn="just"/>
            <a:r>
              <a:rPr lang="en-US" sz="3200" b="1" dirty="0" err="1">
                <a:solidFill>
                  <a:srgbClr val="FF0000"/>
                </a:solidFill>
                <a:latin typeface="Cambria" panose="02040503050406030204" pitchFamily="18" charset="0"/>
                <a:ea typeface="Cambria" panose="02040503050406030204" pitchFamily="18" charset="0"/>
              </a:rPr>
              <a:t>Sông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lớn</a:t>
            </a:r>
            <a:r>
              <a:rPr lang="en-US" sz="3200" b="1" dirty="0">
                <a:solidFill>
                  <a:srgbClr val="FF0000"/>
                </a:solidFill>
                <a:latin typeface="Cambria" panose="02040503050406030204" pitchFamily="18" charset="0"/>
                <a:ea typeface="Cambria" panose="02040503050406030204" pitchFamily="18" charset="0"/>
              </a:rPr>
              <a:t>: </a:t>
            </a:r>
            <a:r>
              <a:rPr lang="en-US" sz="3200" dirty="0">
                <a:solidFill>
                  <a:srgbClr val="FF0000"/>
                </a:solidFill>
                <a:latin typeface="Cambria" panose="02040503050406030204" pitchFamily="18" charset="0"/>
                <a:ea typeface="Cambria" panose="02040503050406030204" pitchFamily="18" charset="0"/>
              </a:rPr>
              <a:t>S. </a:t>
            </a:r>
            <a:r>
              <a:rPr lang="en-US" sz="3200" dirty="0" err="1">
                <a:solidFill>
                  <a:srgbClr val="FF0000"/>
                </a:solidFill>
                <a:latin typeface="Cambria" panose="02040503050406030204" pitchFamily="18" charset="0"/>
                <a:ea typeface="Cambria" panose="02040503050406030204" pitchFamily="18" charset="0"/>
              </a:rPr>
              <a:t>Mê</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Koong</a:t>
            </a:r>
            <a:r>
              <a:rPr lang="en-US" sz="3200" dirty="0">
                <a:solidFill>
                  <a:srgbClr val="FF0000"/>
                </a:solidFill>
                <a:latin typeface="Cambria" panose="02040503050406030204" pitchFamily="18" charset="0"/>
                <a:ea typeface="Cambria" panose="02040503050406030204" pitchFamily="18" charset="0"/>
              </a:rPr>
              <a:t>, S. </a:t>
            </a:r>
            <a:r>
              <a:rPr lang="en-US" sz="3200" dirty="0" err="1">
                <a:solidFill>
                  <a:srgbClr val="FF0000"/>
                </a:solidFill>
                <a:latin typeface="Cambria" panose="02040503050406030204" pitchFamily="18" charset="0"/>
                <a:ea typeface="Cambria" panose="02040503050406030204" pitchFamily="18" charset="0"/>
              </a:rPr>
              <a:t>Nậm</a:t>
            </a:r>
            <a:r>
              <a:rPr lang="en-US" sz="3200" dirty="0">
                <a:solidFill>
                  <a:srgbClr val="FF0000"/>
                </a:solidFill>
                <a:latin typeface="Cambria" panose="02040503050406030204" pitchFamily="18" charset="0"/>
                <a:ea typeface="Cambria" panose="02040503050406030204" pitchFamily="18" charset="0"/>
              </a:rPr>
              <a:t> U, S. </a:t>
            </a:r>
            <a:r>
              <a:rPr lang="en-US" sz="3200" dirty="0" err="1">
                <a:solidFill>
                  <a:srgbClr val="FF0000"/>
                </a:solidFill>
                <a:latin typeface="Cambria" panose="02040503050406030204" pitchFamily="18" charset="0"/>
                <a:ea typeface="Cambria" panose="02040503050406030204" pitchFamily="18" charset="0"/>
              </a:rPr>
              <a:t>Sê</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Băng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Hiêng</a:t>
            </a:r>
            <a:r>
              <a:rPr lang="en-US" sz="32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1169591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barn(inVertical)">
                                      <p:cBhvr>
                                        <p:cTn id="19" dur="500"/>
                                        <p:tgtEl>
                                          <p:spTgt spid="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down)">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2">
                                            <p:txEl>
                                              <p:pRg st="0" end="0"/>
                                            </p:txEl>
                                          </p:spTgt>
                                        </p:tgtEl>
                                        <p:attrNameLst>
                                          <p:attrName>style.visibility</p:attrName>
                                        </p:attrNameLst>
                                      </p:cBhvr>
                                      <p:to>
                                        <p:strVal val="visible"/>
                                      </p:to>
                                    </p:set>
                                    <p:animEffect transition="in" filter="barn(inVertical)">
                                      <p:cBhvr>
                                        <p:cTn id="44" dur="500"/>
                                        <p:tgtEl>
                                          <p:spTgt spid="12">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down)">
                                      <p:cBhvr>
                                        <p:cTn id="49" dur="5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wipe(down)">
                                      <p:cBhvr>
                                        <p:cTn id="54" dur="5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wipe(down)">
                                      <p:cBhvr>
                                        <p:cTn id="59" dur="500"/>
                                        <p:tgtEl>
                                          <p:spTgt spid="17"/>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18">
                                            <p:txEl>
                                              <p:pRg st="0" end="0"/>
                                            </p:txEl>
                                          </p:spTgt>
                                        </p:tgtEl>
                                        <p:attrNameLst>
                                          <p:attrName>style.visibility</p:attrName>
                                        </p:attrNameLst>
                                      </p:cBhvr>
                                      <p:to>
                                        <p:strVal val="visible"/>
                                      </p:to>
                                    </p:set>
                                    <p:animEffect transition="in" filter="barn(inVertical)">
                                      <p:cBhvr>
                                        <p:cTn id="64"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P spid="13" grpId="0" animBg="1"/>
      <p:bldP spid="16" grpId="0" animBg="1"/>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F9E8-D98A-0E31-1790-1A07F1DE7F94}"/>
              </a:ext>
            </a:extLst>
          </p:cNvPr>
          <p:cNvSpPr>
            <a:spLocks noGrp="1"/>
          </p:cNvSpPr>
          <p:nvPr>
            <p:ph type="title"/>
          </p:nvPr>
        </p:nvSpPr>
        <p:spPr/>
        <p:txBody>
          <a:bodyPr/>
          <a:lstStyle/>
          <a:p>
            <a:endParaRPr lang="vi-VN"/>
          </a:p>
        </p:txBody>
      </p:sp>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6635"/>
            <a:ext cx="12630592" cy="6874635"/>
          </a:xfrm>
        </p:spPr>
      </p:pic>
      <p:sp>
        <p:nvSpPr>
          <p:cNvPr id="3" name="TextBox 2">
            <a:extLst>
              <a:ext uri="{FF2B5EF4-FFF2-40B4-BE49-F238E27FC236}">
                <a16:creationId xmlns:a16="http://schemas.microsoft.com/office/drawing/2014/main" id="{704203FF-BB51-FB86-8448-3592B2D65950}"/>
              </a:ext>
            </a:extLst>
          </p:cNvPr>
          <p:cNvSpPr txBox="1"/>
          <p:nvPr/>
        </p:nvSpPr>
        <p:spPr>
          <a:xfrm>
            <a:off x="1180617" y="798653"/>
            <a:ext cx="10695008"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b) </a:t>
            </a:r>
            <a:r>
              <a:rPr lang="en-US" sz="3200" dirty="0" err="1">
                <a:latin typeface="Cambria" panose="02040503050406030204" pitchFamily="18" charset="0"/>
                <a:ea typeface="Cambria" panose="02040503050406030204" pitchFamily="18" charset="0"/>
              </a:rPr>
              <a:t>Tóm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tắt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thông</a:t>
            </a:r>
            <a:r>
              <a:rPr lang="en-US" sz="3200" dirty="0">
                <a:latin typeface="Cambria" panose="02040503050406030204" pitchFamily="18" charset="0"/>
                <a:ea typeface="Cambria" panose="02040503050406030204" pitchFamily="18" charset="0"/>
              </a:rPr>
              <a:t> tin </a:t>
            </a:r>
            <a:r>
              <a:rPr lang="en-US" sz="3200" dirty="0" err="1">
                <a:latin typeface="Cambria" panose="02040503050406030204" pitchFamily="18" charset="0"/>
                <a:ea typeface="Cambria" panose="02040503050406030204" pitchFamily="18" charset="0"/>
              </a:rPr>
              <a:t>về</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Lào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theo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bảng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gợi</a:t>
            </a:r>
            <a:r>
              <a:rPr lang="en-US" sz="3200" dirty="0">
                <a:latin typeface="Cambria" panose="02040503050406030204" pitchFamily="18" charset="0"/>
                <a:ea typeface="Cambria" panose="02040503050406030204" pitchFamily="18" charset="0"/>
              </a:rPr>
              <a:t> ý </a:t>
            </a:r>
            <a:r>
              <a:rPr lang="en-US" sz="3200" dirty="0" err="1">
                <a:latin typeface="Cambria" panose="02040503050406030204" pitchFamily="18" charset="0"/>
                <a:ea typeface="Cambria" panose="02040503050406030204" pitchFamily="18" charset="0"/>
              </a:rPr>
              <a:t>vào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vở</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ghi</a:t>
            </a:r>
            <a:r>
              <a:rPr lang="en-US" sz="3200" dirty="0">
                <a:latin typeface="Cambria" panose="02040503050406030204" pitchFamily="18" charset="0"/>
                <a:ea typeface="Cambria" panose="02040503050406030204" pitchFamily="18" charset="0"/>
              </a:rPr>
              <a:t>.</a:t>
            </a:r>
          </a:p>
        </p:txBody>
      </p:sp>
      <p:pic>
        <p:nvPicPr>
          <p:cNvPr id="8" name="Picture 7">
            <a:extLst>
              <a:ext uri="{FF2B5EF4-FFF2-40B4-BE49-F238E27FC236}">
                <a16:creationId xmlns:a16="http://schemas.microsoft.com/office/drawing/2014/main" id="{70551202-B7D7-C8DC-1A93-91D07D2554CF}"/>
              </a:ext>
            </a:extLst>
          </p:cNvPr>
          <p:cNvPicPr>
            <a:picLocks noChangeAspect="1"/>
          </p:cNvPicPr>
          <p:nvPr/>
        </p:nvPicPr>
        <p:blipFill>
          <a:blip r:embed="rId3"/>
          <a:stretch>
            <a:fillRect/>
          </a:stretch>
        </p:blipFill>
        <p:spPr>
          <a:xfrm>
            <a:off x="643721" y="2273280"/>
            <a:ext cx="11220242" cy="1245424"/>
          </a:xfrm>
          <a:prstGeom prst="rect">
            <a:avLst/>
          </a:prstGeom>
        </p:spPr>
      </p:pic>
    </p:spTree>
    <p:extLst>
      <p:ext uri="{BB962C8B-B14F-4D97-AF65-F5344CB8AC3E}">
        <p14:creationId xmlns:p14="http://schemas.microsoft.com/office/powerpoint/2010/main" val="30933277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6635"/>
            <a:ext cx="12630592" cy="6874635"/>
          </a:xfrm>
        </p:spPr>
      </p:pic>
      <p:graphicFrame>
        <p:nvGraphicFramePr>
          <p:cNvPr id="4" name="Table 3">
            <a:extLst>
              <a:ext uri="{FF2B5EF4-FFF2-40B4-BE49-F238E27FC236}">
                <a16:creationId xmlns:a16="http://schemas.microsoft.com/office/drawing/2014/main" id="{E82F3867-6E01-01CA-1EA0-60B6A665199B}"/>
              </a:ext>
            </a:extLst>
          </p:cNvPr>
          <p:cNvGraphicFramePr>
            <a:graphicFrameLocks noGrp="1"/>
          </p:cNvGraphicFramePr>
          <p:nvPr>
            <p:extLst>
              <p:ext uri="{D42A27DB-BD31-4B8C-83A1-F6EECF244321}">
                <p14:modId xmlns:p14="http://schemas.microsoft.com/office/powerpoint/2010/main" val="890533561"/>
              </p:ext>
            </p:extLst>
          </p:nvPr>
        </p:nvGraphicFramePr>
        <p:xfrm>
          <a:off x="833377" y="717631"/>
          <a:ext cx="11007522" cy="5299330"/>
        </p:xfrm>
        <a:graphic>
          <a:graphicData uri="http://schemas.openxmlformats.org/drawingml/2006/table">
            <a:tbl>
              <a:tblPr/>
              <a:tblGrid>
                <a:gridCol w="1815803">
                  <a:extLst>
                    <a:ext uri="{9D8B030D-6E8A-4147-A177-3AD203B41FA5}">
                      <a16:colId xmlns:a16="http://schemas.microsoft.com/office/drawing/2014/main" val="3905599485"/>
                    </a:ext>
                  </a:extLst>
                </a:gridCol>
                <a:gridCol w="2842670">
                  <a:extLst>
                    <a:ext uri="{9D8B030D-6E8A-4147-A177-3AD203B41FA5}">
                      <a16:colId xmlns:a16="http://schemas.microsoft.com/office/drawing/2014/main" val="1416788828"/>
                    </a:ext>
                  </a:extLst>
                </a:gridCol>
                <a:gridCol w="3193308">
                  <a:extLst>
                    <a:ext uri="{9D8B030D-6E8A-4147-A177-3AD203B41FA5}">
                      <a16:colId xmlns:a16="http://schemas.microsoft.com/office/drawing/2014/main" val="3961229239"/>
                    </a:ext>
                  </a:extLst>
                </a:gridCol>
                <a:gridCol w="3155741">
                  <a:extLst>
                    <a:ext uri="{9D8B030D-6E8A-4147-A177-3AD203B41FA5}">
                      <a16:colId xmlns:a16="http://schemas.microsoft.com/office/drawing/2014/main" val="4048690661"/>
                    </a:ext>
                  </a:extLst>
                </a:gridCol>
              </a:tblGrid>
              <a:tr h="464234">
                <a:tc>
                  <a:txBody>
                    <a:bodyPr/>
                    <a:lstStyle/>
                    <a:p>
                      <a:pPr algn="ctr" fontAlgn="t"/>
                      <a:r>
                        <a:rPr lang="en-US" sz="2800" b="1" dirty="0" err="1">
                          <a:effectLst/>
                          <a:latin typeface="Cambria" panose="02040503050406030204" pitchFamily="18" charset="0"/>
                          <a:ea typeface="Cambria" panose="02040503050406030204" pitchFamily="18" charset="0"/>
                        </a:rPr>
                        <a:t>Quốc</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gia</a:t>
                      </a:r>
                      <a:endParaRPr lang="en-US" sz="2800" b="1" dirty="0">
                        <a:effectLst/>
                        <a:latin typeface="Cambria" panose="02040503050406030204" pitchFamily="18" charset="0"/>
                        <a:ea typeface="Cambria" panose="02040503050406030204" pitchFamily="18" charset="0"/>
                      </a:endParaRPr>
                    </a:p>
                  </a:txBody>
                  <a:tcPr marL="19779" marR="19779" marT="19779" marB="197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t"/>
                      <a:r>
                        <a:rPr lang="en-US" sz="2800" b="1" dirty="0" err="1">
                          <a:effectLst/>
                          <a:latin typeface="Cambria" panose="02040503050406030204" pitchFamily="18" charset="0"/>
                          <a:ea typeface="Cambria" panose="02040503050406030204" pitchFamily="18" charset="0"/>
                        </a:rPr>
                        <a:t>Vị</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trí</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địa</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lý</a:t>
                      </a:r>
                      <a:endParaRPr lang="en-US" sz="2800" b="1" dirty="0">
                        <a:effectLst/>
                        <a:latin typeface="Cambria" panose="02040503050406030204" pitchFamily="18" charset="0"/>
                        <a:ea typeface="Cambria" panose="02040503050406030204" pitchFamily="18" charset="0"/>
                      </a:endParaRPr>
                    </a:p>
                  </a:txBody>
                  <a:tcPr marL="19779" marR="19779" marT="19779" marB="197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t"/>
                      <a:r>
                        <a:rPr lang="en-US" sz="2800" b="1" dirty="0" err="1">
                          <a:effectLst/>
                          <a:latin typeface="Cambria" panose="02040503050406030204" pitchFamily="18" charset="0"/>
                          <a:ea typeface="Cambria" panose="02040503050406030204" pitchFamily="18" charset="0"/>
                        </a:rPr>
                        <a:t>Đặc</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điểm</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tự</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nhiên</a:t>
                      </a:r>
                      <a:endParaRPr lang="en-US" sz="2800" b="1" dirty="0">
                        <a:effectLst/>
                        <a:latin typeface="Cambria" panose="02040503050406030204" pitchFamily="18" charset="0"/>
                        <a:ea typeface="Cambria" panose="02040503050406030204" pitchFamily="18" charset="0"/>
                      </a:endParaRPr>
                    </a:p>
                  </a:txBody>
                  <a:tcPr marL="19779" marR="19779" marT="19779" marB="197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t"/>
                      <a:r>
                        <a:rPr lang="vi-VN" sz="2800" b="1" dirty="0">
                          <a:effectLst/>
                          <a:latin typeface="Cambria" panose="02040503050406030204" pitchFamily="18" charset="0"/>
                          <a:ea typeface="Cambria" panose="02040503050406030204" pitchFamily="18" charset="0"/>
                        </a:rPr>
                        <a:t>Đặc điểm dân cư</a:t>
                      </a:r>
                    </a:p>
                  </a:txBody>
                  <a:tcPr marL="19779" marR="19779" marT="19779" marB="197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219904969"/>
                  </a:ext>
                </a:extLst>
              </a:tr>
              <a:tr h="4833052">
                <a:tc>
                  <a:txBody>
                    <a:bodyPr/>
                    <a:lstStyle/>
                    <a:p>
                      <a:pPr algn="just" fontAlgn="t"/>
                      <a:r>
                        <a:rPr lang="en-US" sz="2400" dirty="0" err="1">
                          <a:effectLst/>
                          <a:latin typeface="Cambria" panose="02040503050406030204" pitchFamily="18" charset="0"/>
                          <a:ea typeface="Cambria" panose="02040503050406030204" pitchFamily="18" charset="0"/>
                        </a:rPr>
                        <a:t>Lào</a:t>
                      </a:r>
                      <a:endParaRPr lang="en-US" sz="2400" dirty="0">
                        <a:effectLst/>
                        <a:latin typeface="Cambria" panose="02040503050406030204" pitchFamily="18" charset="0"/>
                        <a:ea typeface="Cambria" panose="02040503050406030204" pitchFamily="18" charset="0"/>
                      </a:endParaRPr>
                    </a:p>
                  </a:txBody>
                  <a:tcPr marL="19779" marR="19779" marT="19779" marB="197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fontAlgn="t"/>
                      <a:r>
                        <a:rPr lang="en-US" sz="2400" dirty="0" err="1">
                          <a:effectLst/>
                          <a:latin typeface="Cambria" panose="02040503050406030204" pitchFamily="18" charset="0"/>
                          <a:ea typeface="Cambria" panose="02040503050406030204" pitchFamily="18" charset="0"/>
                        </a:rPr>
                        <a:t>Nằm</a:t>
                      </a:r>
                      <a:r>
                        <a:rPr lang="en-US" sz="2400" dirty="0">
                          <a:effectLst/>
                          <a:latin typeface="Cambria" panose="02040503050406030204" pitchFamily="18" charset="0"/>
                          <a:ea typeface="Cambria" panose="02040503050406030204" pitchFamily="18" charset="0"/>
                        </a:rPr>
                        <a:t> ở </a:t>
                      </a:r>
                      <a:r>
                        <a:rPr lang="en-US" sz="2400" dirty="0" err="1">
                          <a:effectLst/>
                          <a:latin typeface="Cambria" panose="02040503050406030204" pitchFamily="18" charset="0"/>
                          <a:ea typeface="Cambria" panose="02040503050406030204" pitchFamily="18" charset="0"/>
                        </a:rPr>
                        <a:t>khu</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vực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Đông</a:t>
                      </a:r>
                      <a:r>
                        <a:rPr lang="en-US" sz="2400" dirty="0">
                          <a:effectLst/>
                          <a:latin typeface="Cambria" panose="02040503050406030204" pitchFamily="18" charset="0"/>
                          <a:ea typeface="Cambria" panose="02040503050406030204" pitchFamily="18" charset="0"/>
                        </a:rPr>
                        <a:t> Nam Á, </a:t>
                      </a:r>
                      <a:r>
                        <a:rPr lang="en-US" sz="2400" dirty="0" err="1">
                          <a:effectLst/>
                          <a:latin typeface="Cambria" panose="02040503050406030204" pitchFamily="18" charset="0"/>
                          <a:ea typeface="Cambria" panose="02040503050406030204" pitchFamily="18" charset="0"/>
                        </a:rPr>
                        <a:t>là</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quốc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gia</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không</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có</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biển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và</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tiếp</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giáp</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với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năm</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quốc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gia</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là</a:t>
                      </a:r>
                      <a:r>
                        <a:rPr lang="en-US" sz="2400" dirty="0">
                          <a:effectLst/>
                          <a:latin typeface="Cambria" panose="02040503050406030204" pitchFamily="18" charset="0"/>
                          <a:ea typeface="Cambria" panose="02040503050406030204" pitchFamily="18" charset="0"/>
                        </a:rPr>
                        <a:t>: Trung </a:t>
                      </a:r>
                      <a:r>
                        <a:rPr lang="en-US" sz="2400" dirty="0" err="1">
                          <a:effectLst/>
                          <a:latin typeface="Cambria" panose="02040503050406030204" pitchFamily="18" charset="0"/>
                          <a:ea typeface="Cambria" panose="02040503050406030204" pitchFamily="18" charset="0"/>
                        </a:rPr>
                        <a:t>Quốc</a:t>
                      </a:r>
                      <a:r>
                        <a:rPr lang="en-US" sz="2400" dirty="0">
                          <a:effectLst/>
                          <a:latin typeface="Cambria" panose="02040503050406030204" pitchFamily="18" charset="0"/>
                          <a:ea typeface="Cambria" panose="02040503050406030204" pitchFamily="18" charset="0"/>
                        </a:rPr>
                        <a:t>, Mi-an-ma, Thái Lan, Cam-</a:t>
                      </a:r>
                      <a:r>
                        <a:rPr lang="en-US" sz="2400" dirty="0" err="1">
                          <a:effectLst/>
                          <a:latin typeface="Cambria" panose="02040503050406030204" pitchFamily="18" charset="0"/>
                          <a:ea typeface="Cambria" panose="02040503050406030204" pitchFamily="18" charset="0"/>
                        </a:rPr>
                        <a:t>pu</a:t>
                      </a:r>
                      <a:r>
                        <a:rPr lang="en-US" sz="2400" dirty="0">
                          <a:effectLst/>
                          <a:latin typeface="Cambria" panose="02040503050406030204" pitchFamily="18" charset="0"/>
                          <a:ea typeface="Cambria" panose="02040503050406030204" pitchFamily="18" charset="0"/>
                        </a:rPr>
                        <a:t>-chia, </a:t>
                      </a:r>
                      <a:r>
                        <a:rPr lang="en-US" sz="2400" dirty="0" err="1">
                          <a:effectLst/>
                          <a:latin typeface="Cambria" panose="02040503050406030204" pitchFamily="18" charset="0"/>
                          <a:ea typeface="Cambria" panose="02040503050406030204" pitchFamily="18" charset="0"/>
                        </a:rPr>
                        <a:t>Việt</a:t>
                      </a:r>
                      <a:r>
                        <a:rPr lang="en-US" sz="2400" dirty="0">
                          <a:effectLst/>
                          <a:latin typeface="Cambria" panose="02040503050406030204" pitchFamily="18" charset="0"/>
                          <a:ea typeface="Cambria" panose="02040503050406030204" pitchFamily="18" charset="0"/>
                        </a:rPr>
                        <a:t> Nam.</a:t>
                      </a:r>
                    </a:p>
                    <a:p>
                      <a:pPr algn="just" fontAlgn="t"/>
                      <a:r>
                        <a:rPr lang="en-US" sz="2400" dirty="0">
                          <a:effectLst/>
                          <a:latin typeface="Cambria" panose="02040503050406030204" pitchFamily="18" charset="0"/>
                          <a:ea typeface="Cambria" panose="02040503050406030204" pitchFamily="18" charset="0"/>
                        </a:rPr>
                        <a:t> </a:t>
                      </a:r>
                    </a:p>
                  </a:txBody>
                  <a:tcPr marL="19779" marR="19779" marT="19779" marB="197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fontAlgn="t"/>
                      <a:r>
                        <a:rPr lang="vi-VN" sz="2400" b="1" dirty="0">
                          <a:effectLst/>
                          <a:latin typeface="Cambria" panose="02040503050406030204" pitchFamily="18" charset="0"/>
                          <a:ea typeface="Cambria" panose="02040503050406030204" pitchFamily="18" charset="0"/>
                        </a:rPr>
                        <a:t>Địa hình: </a:t>
                      </a:r>
                      <a:r>
                        <a:rPr lang="vi-VN" sz="2400" dirty="0">
                          <a:effectLst/>
                          <a:latin typeface="Cambria" panose="02040503050406030204" pitchFamily="18" charset="0"/>
                          <a:ea typeface="Cambria" panose="02040503050406030204" pitchFamily="18" charset="0"/>
                        </a:rPr>
                        <a:t>chủ yếu là núi và cao nguyên. Đồng bằng ven sông nhỏ, hẹp nhưng màu mỡ</a:t>
                      </a:r>
                    </a:p>
                    <a:p>
                      <a:pPr algn="just" fontAlgn="t"/>
                      <a:r>
                        <a:rPr lang="vi-VN" sz="2400" dirty="0">
                          <a:effectLst/>
                          <a:latin typeface="Cambria" panose="02040503050406030204" pitchFamily="18" charset="0"/>
                          <a:ea typeface="Cambria" panose="02040503050406030204" pitchFamily="18" charset="0"/>
                        </a:rPr>
                        <a:t>Khí hậu nhiệt đới gió mùa với hai mùa mưa và khô rõ rệt.</a:t>
                      </a:r>
                    </a:p>
                    <a:p>
                      <a:pPr algn="just" fontAlgn="t"/>
                      <a:r>
                        <a:rPr lang="vi-VN" sz="2400" b="1" dirty="0">
                          <a:effectLst/>
                          <a:latin typeface="Cambria" panose="02040503050406030204" pitchFamily="18" charset="0"/>
                          <a:ea typeface="Cambria" panose="02040503050406030204" pitchFamily="18" charset="0"/>
                        </a:rPr>
                        <a:t>Rừng: </a:t>
                      </a:r>
                      <a:r>
                        <a:rPr lang="vi-VN" sz="2400" dirty="0">
                          <a:effectLst/>
                          <a:latin typeface="Cambria" panose="02040503050406030204" pitchFamily="18" charset="0"/>
                          <a:ea typeface="Cambria" panose="02040503050406030204" pitchFamily="18" charset="0"/>
                        </a:rPr>
                        <a:t>giàu tài nguyên rừng với nhiều gỗ, nhiều vai và động vật quý hiểm như bò tót, hồ, bảo</a:t>
                      </a:r>
                    </a:p>
                  </a:txBody>
                  <a:tcPr marL="19779" marR="19779" marT="19779" marB="197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fontAlgn="t"/>
                      <a:r>
                        <a:rPr lang="vi-VN" sz="2400" dirty="0">
                          <a:effectLst/>
                          <a:latin typeface="Cambria" panose="02040503050406030204" pitchFamily="18" charset="0"/>
                          <a:ea typeface="Cambria" panose="02040503050406030204" pitchFamily="18" charset="0"/>
                        </a:rPr>
                        <a:t>Lào có số dân ít, khoảng 7,5 triệu người (năm 2021). Phần lớn dân cư là dân tộc Lào; một số dân tộc khác là: Khơ Mú, Mông, Thái,... Dân cư phân bố không đều trên lãnh thổ, hầu hết tập trung ở đồng bằng và thung lũng sông Mê Công.</a:t>
                      </a:r>
                    </a:p>
                  </a:txBody>
                  <a:tcPr marL="19779" marR="19779" marT="19779" marB="197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92197216"/>
                  </a:ext>
                </a:extLst>
              </a:tr>
            </a:tbl>
          </a:graphicData>
        </a:graphic>
      </p:graphicFrame>
    </p:spTree>
    <p:extLst>
      <p:ext uri="{BB962C8B-B14F-4D97-AF65-F5344CB8AC3E}">
        <p14:creationId xmlns:p14="http://schemas.microsoft.com/office/powerpoint/2010/main" val="14918473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flowers and grass&#10;&#10;Description automatically generated">
            <a:extLst>
              <a:ext uri="{FF2B5EF4-FFF2-40B4-BE49-F238E27FC236}">
                <a16:creationId xmlns:a16="http://schemas.microsoft.com/office/drawing/2014/main" id="{719E16EB-665F-B915-5920-9DA712BE401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6" name="Freeform 9">
            <a:extLst>
              <a:ext uri="{FF2B5EF4-FFF2-40B4-BE49-F238E27FC236}">
                <a16:creationId xmlns:a16="http://schemas.microsoft.com/office/drawing/2014/main" id="{0E426350-C306-BA87-1357-5AC2E2BF8E42}"/>
              </a:ext>
            </a:extLst>
          </p:cNvPr>
          <p:cNvSpPr/>
          <p:nvPr/>
        </p:nvSpPr>
        <p:spPr>
          <a:xfrm>
            <a:off x="8496300" y="2695575"/>
            <a:ext cx="3575079" cy="4879867"/>
          </a:xfrm>
          <a:custGeom>
            <a:avLst/>
            <a:gdLst/>
            <a:ahLst/>
            <a:cxnLst/>
            <a:rect l="l" t="t" r="r" b="b"/>
            <a:pathLst>
              <a:path w="1805691" h="2612210">
                <a:moveTo>
                  <a:pt x="0" y="0"/>
                </a:moveTo>
                <a:lnTo>
                  <a:pt x="1805691" y="0"/>
                </a:lnTo>
                <a:lnTo>
                  <a:pt x="1805691" y="2612211"/>
                </a:lnTo>
                <a:lnTo>
                  <a:pt x="0" y="261221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63CC1751-DDAA-4C38-8A7E-E9F42F4B0A67}"/>
              </a:ext>
            </a:extLst>
          </p:cNvPr>
          <p:cNvSpPr txBox="1"/>
          <p:nvPr/>
        </p:nvSpPr>
        <p:spPr>
          <a:xfrm>
            <a:off x="2922830" y="1227290"/>
            <a:ext cx="5198199" cy="1107996"/>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chemeClr val="accent5"/>
                </a:solidFill>
                <a:effectLst/>
                <a:uLnTx/>
                <a:uFillTx/>
                <a:latin typeface="SVN-Caprica Script" pitchFamily="2" charset="0"/>
                <a:ea typeface="Microsoft YaHei"/>
                <a:cs typeface="+mn-cs"/>
              </a:rPr>
              <a:t>DẶN</a:t>
            </a:r>
            <a:r>
              <a:rPr kumimoji="0" lang="en-US" sz="6600" b="0" i="0" u="none" strike="noStrike" kern="1200" cap="none" spc="0" normalizeH="0" noProof="0">
                <a:ln>
                  <a:noFill/>
                </a:ln>
                <a:solidFill>
                  <a:schemeClr val="accent5"/>
                </a:solidFill>
                <a:effectLst/>
                <a:uLnTx/>
                <a:uFillTx/>
                <a:latin typeface="SVN-Caprica Script" pitchFamily="2" charset="0"/>
                <a:ea typeface="Microsoft YaHei"/>
                <a:cs typeface="+mn-cs"/>
              </a:rPr>
              <a:t> DÒ</a:t>
            </a:r>
            <a:endParaRPr kumimoji="0" lang="vi-VN" sz="6600" b="0" i="0" u="none" strike="noStrike" kern="1200" cap="none" spc="0" normalizeH="0" baseline="0" noProof="0" dirty="0">
              <a:ln>
                <a:noFill/>
              </a:ln>
              <a:solidFill>
                <a:schemeClr val="accent5"/>
              </a:solidFill>
              <a:effectLst/>
              <a:uLnTx/>
              <a:uFillTx/>
              <a:latin typeface="SVN-Caprica Script" pitchFamily="2" charset="0"/>
              <a:ea typeface="Microsoft YaHei"/>
              <a:cs typeface="+mn-cs"/>
            </a:endParaRPr>
          </a:p>
        </p:txBody>
      </p:sp>
      <p:sp>
        <p:nvSpPr>
          <p:cNvPr id="11" name="TextBox 10">
            <a:extLst>
              <a:ext uri="{FF2B5EF4-FFF2-40B4-BE49-F238E27FC236}">
                <a16:creationId xmlns:a16="http://schemas.microsoft.com/office/drawing/2014/main" id="{F8E09383-6F24-4E27-8A23-B9D9983E06D6}"/>
              </a:ext>
            </a:extLst>
          </p:cNvPr>
          <p:cNvSpPr txBox="1"/>
          <p:nvPr/>
        </p:nvSpPr>
        <p:spPr>
          <a:xfrm>
            <a:off x="897252" y="2581908"/>
            <a:ext cx="4393939" cy="707886"/>
          </a:xfrm>
          <a:prstGeom prst="rect">
            <a:avLst/>
          </a:prstGeom>
          <a:noFill/>
        </p:spPr>
        <p:txBody>
          <a:bodyPr wrap="square" rtlCol="0">
            <a:spAutoFit/>
          </a:bodyPr>
          <a:lstStyle/>
          <a:p>
            <a:pPr algn="just"/>
            <a:r>
              <a:rPr lang="en-US" sz="2800"/>
              <a:t>	</a:t>
            </a:r>
            <a:r>
              <a:rPr lang="en-US" sz="4000"/>
              <a:t>-</a:t>
            </a:r>
            <a:r>
              <a:rPr lang="en-US" sz="2800"/>
              <a:t> ......................</a:t>
            </a:r>
            <a:endParaRPr lang="vi-VN" sz="2800"/>
          </a:p>
        </p:txBody>
      </p:sp>
      <p:sp>
        <p:nvSpPr>
          <p:cNvPr id="12" name="TextBox 11">
            <a:extLst>
              <a:ext uri="{FF2B5EF4-FFF2-40B4-BE49-F238E27FC236}">
                <a16:creationId xmlns:a16="http://schemas.microsoft.com/office/drawing/2014/main" id="{AF502EBF-33CD-4823-85F2-EE422FEA150B}"/>
              </a:ext>
            </a:extLst>
          </p:cNvPr>
          <p:cNvSpPr txBox="1"/>
          <p:nvPr/>
        </p:nvSpPr>
        <p:spPr>
          <a:xfrm>
            <a:off x="2051191" y="3429000"/>
            <a:ext cx="4393939" cy="707886"/>
          </a:xfrm>
          <a:prstGeom prst="rect">
            <a:avLst/>
          </a:prstGeom>
          <a:noFill/>
        </p:spPr>
        <p:txBody>
          <a:bodyPr wrap="square" rtlCol="0">
            <a:spAutoFit/>
          </a:bodyPr>
          <a:lstStyle/>
          <a:p>
            <a:pPr algn="just"/>
            <a:r>
              <a:rPr lang="en-US" sz="2800"/>
              <a:t>	</a:t>
            </a:r>
            <a:r>
              <a:rPr lang="en-US" sz="4000"/>
              <a:t>-</a:t>
            </a:r>
            <a:r>
              <a:rPr lang="en-US" sz="2800"/>
              <a:t> ......................</a:t>
            </a:r>
            <a:endParaRPr lang="vi-VN" sz="2800"/>
          </a:p>
        </p:txBody>
      </p:sp>
      <p:sp>
        <p:nvSpPr>
          <p:cNvPr id="13" name="TextBox 12">
            <a:extLst>
              <a:ext uri="{FF2B5EF4-FFF2-40B4-BE49-F238E27FC236}">
                <a16:creationId xmlns:a16="http://schemas.microsoft.com/office/drawing/2014/main" id="{62B38CB8-279B-4162-87A0-530CA336CFD2}"/>
              </a:ext>
            </a:extLst>
          </p:cNvPr>
          <p:cNvSpPr txBox="1"/>
          <p:nvPr/>
        </p:nvSpPr>
        <p:spPr>
          <a:xfrm>
            <a:off x="3727090" y="4427622"/>
            <a:ext cx="4393939" cy="707886"/>
          </a:xfrm>
          <a:prstGeom prst="rect">
            <a:avLst/>
          </a:prstGeom>
          <a:noFill/>
        </p:spPr>
        <p:txBody>
          <a:bodyPr wrap="square" rtlCol="0">
            <a:spAutoFit/>
          </a:bodyPr>
          <a:lstStyle/>
          <a:p>
            <a:pPr algn="just"/>
            <a:r>
              <a:rPr lang="en-US" sz="2800"/>
              <a:t>	</a:t>
            </a:r>
            <a:r>
              <a:rPr lang="en-US" sz="4000"/>
              <a:t>-</a:t>
            </a:r>
            <a:r>
              <a:rPr lang="en-US" sz="2800"/>
              <a:t> ......................</a:t>
            </a:r>
            <a:endParaRPr lang="vi-VN" sz="2800"/>
          </a:p>
        </p:txBody>
      </p:sp>
    </p:spTree>
    <p:extLst>
      <p:ext uri="{BB962C8B-B14F-4D97-AF65-F5344CB8AC3E}">
        <p14:creationId xmlns:p14="http://schemas.microsoft.com/office/powerpoint/2010/main" val="16121344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flowers and grass&#10;&#10;Description automatically generated">
            <a:extLst>
              <a:ext uri="{FF2B5EF4-FFF2-40B4-BE49-F238E27FC236}">
                <a16:creationId xmlns:a16="http://schemas.microsoft.com/office/drawing/2014/main" id="{719E16EB-665F-B915-5920-9DA712BE401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6" name="Freeform 9">
            <a:extLst>
              <a:ext uri="{FF2B5EF4-FFF2-40B4-BE49-F238E27FC236}">
                <a16:creationId xmlns:a16="http://schemas.microsoft.com/office/drawing/2014/main" id="{0E426350-C306-BA87-1357-5AC2E2BF8E42}"/>
              </a:ext>
            </a:extLst>
          </p:cNvPr>
          <p:cNvSpPr/>
          <p:nvPr/>
        </p:nvSpPr>
        <p:spPr>
          <a:xfrm>
            <a:off x="8496300" y="2695575"/>
            <a:ext cx="3575079" cy="4879867"/>
          </a:xfrm>
          <a:custGeom>
            <a:avLst/>
            <a:gdLst/>
            <a:ahLst/>
            <a:cxnLst/>
            <a:rect l="l" t="t" r="r" b="b"/>
            <a:pathLst>
              <a:path w="1805691" h="2612210">
                <a:moveTo>
                  <a:pt x="0" y="0"/>
                </a:moveTo>
                <a:lnTo>
                  <a:pt x="1805691" y="0"/>
                </a:lnTo>
                <a:lnTo>
                  <a:pt x="1805691" y="2612211"/>
                </a:lnTo>
                <a:lnTo>
                  <a:pt x="0" y="261221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D7947FC0-E4B1-BE66-0079-CA1DBF846296}"/>
              </a:ext>
            </a:extLst>
          </p:cNvPr>
          <p:cNvPicPr>
            <a:picLocks noChangeAspect="1"/>
          </p:cNvPicPr>
          <p:nvPr/>
        </p:nvPicPr>
        <p:blipFill>
          <a:blip r:embed="rId4"/>
          <a:stretch>
            <a:fillRect/>
          </a:stretch>
        </p:blipFill>
        <p:spPr>
          <a:xfrm>
            <a:off x="958391" y="1701171"/>
            <a:ext cx="7689879" cy="3129540"/>
          </a:xfrm>
          <a:prstGeom prst="rect">
            <a:avLst/>
          </a:prstGeom>
        </p:spPr>
      </p:pic>
    </p:spTree>
    <p:extLst>
      <p:ext uri="{BB962C8B-B14F-4D97-AF65-F5344CB8AC3E}">
        <p14:creationId xmlns:p14="http://schemas.microsoft.com/office/powerpoint/2010/main" val="38119540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F9E8-D98A-0E31-1790-1A07F1DE7F94}"/>
              </a:ext>
            </a:extLst>
          </p:cNvPr>
          <p:cNvSpPr>
            <a:spLocks noGrp="1"/>
          </p:cNvSpPr>
          <p:nvPr>
            <p:ph type="title"/>
          </p:nvPr>
        </p:nvSpPr>
        <p:spPr/>
        <p:txBody>
          <a:bodyPr/>
          <a:lstStyle/>
          <a:p>
            <a:endParaRPr lang="vi-VN"/>
          </a:p>
        </p:txBody>
      </p:sp>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8592" y="-16635"/>
            <a:ext cx="12192000" cy="6874635"/>
          </a:xfrm>
        </p:spPr>
      </p:pic>
      <p:grpSp>
        <p:nvGrpSpPr>
          <p:cNvPr id="8" name="Group 7">
            <a:extLst>
              <a:ext uri="{FF2B5EF4-FFF2-40B4-BE49-F238E27FC236}">
                <a16:creationId xmlns:a16="http://schemas.microsoft.com/office/drawing/2014/main" id="{5A1DE472-6129-44E0-A4A0-548402674B84}"/>
              </a:ext>
            </a:extLst>
          </p:cNvPr>
          <p:cNvGrpSpPr/>
          <p:nvPr/>
        </p:nvGrpSpPr>
        <p:grpSpPr>
          <a:xfrm>
            <a:off x="1458424" y="2748049"/>
            <a:ext cx="3995245" cy="3281422"/>
            <a:chOff x="838200" y="743294"/>
            <a:chExt cx="8964891" cy="1894788"/>
          </a:xfrm>
        </p:grpSpPr>
        <p:sp>
          <p:nvSpPr>
            <p:cNvPr id="4" name="Rectangle: Rounded Corners 3">
              <a:extLst>
                <a:ext uri="{FF2B5EF4-FFF2-40B4-BE49-F238E27FC236}">
                  <a16:creationId xmlns:a16="http://schemas.microsoft.com/office/drawing/2014/main" id="{235F85AA-C26C-4102-814F-AF1B67F23C86}"/>
                </a:ext>
              </a:extLst>
            </p:cNvPr>
            <p:cNvSpPr/>
            <p:nvPr/>
          </p:nvSpPr>
          <p:spPr>
            <a:xfrm>
              <a:off x="838200" y="743294"/>
              <a:ext cx="8964891" cy="1894788"/>
            </a:xfrm>
            <a:prstGeom prst="roundRect">
              <a:avLst/>
            </a:prstGeom>
            <a:solidFill>
              <a:schemeClr val="bg1"/>
            </a:solidFill>
            <a:ln w="38100">
              <a:solidFill>
                <a:srgbClr val="FFC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031537E-44E4-4E7A-A83A-69AD99442E64}"/>
                </a:ext>
              </a:extLst>
            </p:cNvPr>
            <p:cNvSpPr txBox="1"/>
            <p:nvPr/>
          </p:nvSpPr>
          <p:spPr>
            <a:xfrm>
              <a:off x="879187" y="838296"/>
              <a:ext cx="8738649" cy="1569660"/>
            </a:xfrm>
            <a:prstGeom prst="rect">
              <a:avLst/>
            </a:prstGeom>
            <a:noFill/>
          </p:spPr>
          <p:txBody>
            <a:bodyPr wrap="square" rtlCol="0">
              <a:spAutoFit/>
            </a:bodyPr>
            <a:lstStyle/>
            <a:p>
              <a:pPr algn="ctr"/>
              <a:r>
                <a:rPr lang="vi-VN" sz="3200">
                  <a:solidFill>
                    <a:srgbClr val="FF0000"/>
                  </a:solidFill>
                </a:rPr>
                <a:t>Nước Cộng hoà Dân chủ </a:t>
              </a:r>
              <a:r>
                <a:rPr lang="en-US" sz="3200">
                  <a:solidFill>
                    <a:srgbClr val="FF0000"/>
                  </a:solidFill>
                  <a:latin typeface="Arial" panose="020B0604020202020204" pitchFamily="34" charset="0"/>
                  <a:cs typeface="Arial" panose="020B0604020202020204" pitchFamily="34" charset="0"/>
                </a:rPr>
                <a:t>Nhân dân Lào (Lào) là quốc gia có chung đường biên giới dài nhất với Việt Nam</a:t>
              </a:r>
            </a:p>
          </p:txBody>
        </p:sp>
      </p:grpSp>
      <p:pic>
        <p:nvPicPr>
          <p:cNvPr id="1026" name="Picture 2" descr="Chữ ngh">
            <a:extLst>
              <a:ext uri="{FF2B5EF4-FFF2-40B4-BE49-F238E27FC236}">
                <a16:creationId xmlns:a16="http://schemas.microsoft.com/office/drawing/2014/main" id="{6B2CFC53-7B27-4C04-87DC-F2BF64DF7E1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669" b="95356" l="4422" r="89796">
                        <a14:foregroundMark x1="30612" y1="13622" x2="15646" y2="17957"/>
                        <a14:foregroundMark x1="28571" y1="13467" x2="18707" y2="19969"/>
                        <a14:foregroundMark x1="33673" y1="12848" x2="26531" y2="16873"/>
                        <a14:foregroundMark x1="45578" y1="11300" x2="35714" y2="21827"/>
                        <a14:foregroundMark x1="31633" y1="18576" x2="12245" y2="29102"/>
                        <a14:foregroundMark x1="29932" y1="16254" x2="21088" y2="27399"/>
                        <a14:foregroundMark x1="19388" y1="15480" x2="23469" y2="27554"/>
                        <a14:foregroundMark x1="13605" y1="20124" x2="12925" y2="32972"/>
                        <a14:foregroundMark x1="15986" y1="19814" x2="17007" y2="27554"/>
                        <a14:foregroundMark x1="7143" y1="14706" x2="4422" y2="24768"/>
                        <a14:foregroundMark x1="9524" y1="17337" x2="9524" y2="24768"/>
                        <a14:foregroundMark x1="31293" y1="13467" x2="47619" y2="13467"/>
                        <a14:foregroundMark x1="36735" y1="8669" x2="56463" y2="8669"/>
                        <a14:foregroundMark x1="59184" y1="12693" x2="69728" y2="23529"/>
                        <a14:foregroundMark x1="64966" y1="16873" x2="68707" y2="26316"/>
                        <a14:foregroundMark x1="53401" y1="18111" x2="44218" y2="30341"/>
                        <a14:foregroundMark x1="25170" y1="25232" x2="37415" y2="34211"/>
                        <a14:foregroundMark x1="38435" y1="21672" x2="40136" y2="30186"/>
                        <a14:foregroundMark x1="50680" y1="21517" x2="60884" y2="33591"/>
                        <a14:foregroundMark x1="42177" y1="90867" x2="32993" y2="94118"/>
                        <a14:foregroundMark x1="69048" y1="91331" x2="75850" y2="9535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460999" y="1294544"/>
            <a:ext cx="2397216" cy="519833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52EC0378-7189-42CC-A88D-ADE32750F864}"/>
              </a:ext>
            </a:extLst>
          </p:cNvPr>
          <p:cNvGrpSpPr/>
          <p:nvPr/>
        </p:nvGrpSpPr>
        <p:grpSpPr>
          <a:xfrm>
            <a:off x="5497708" y="1076828"/>
            <a:ext cx="3919252" cy="2597882"/>
            <a:chOff x="2899744" y="3483505"/>
            <a:chExt cx="3809182" cy="2912411"/>
          </a:xfrm>
        </p:grpSpPr>
        <p:sp>
          <p:nvSpPr>
            <p:cNvPr id="10" name="Speech Bubble: Rectangle with Corners Rounded 9">
              <a:extLst>
                <a:ext uri="{FF2B5EF4-FFF2-40B4-BE49-F238E27FC236}">
                  <a16:creationId xmlns:a16="http://schemas.microsoft.com/office/drawing/2014/main" id="{0A1774F5-A69E-4EC2-A32E-4B51B0545CD3}"/>
                </a:ext>
              </a:extLst>
            </p:cNvPr>
            <p:cNvSpPr/>
            <p:nvPr/>
          </p:nvSpPr>
          <p:spPr>
            <a:xfrm>
              <a:off x="3428794" y="3900558"/>
              <a:ext cx="3264258" cy="2495358"/>
            </a:xfrm>
            <a:prstGeom prst="wedgeRoundRectCallout">
              <a:avLst>
                <a:gd name="adj1" fmla="val 60279"/>
                <a:gd name="adj2" fmla="val 30099"/>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Hình ảnh Dấu Chấm Hỏi PNG, Vector, PSD, và biểu tượng để tải về miễn phí |  pngtree">
              <a:extLst>
                <a:ext uri="{FF2B5EF4-FFF2-40B4-BE49-F238E27FC236}">
                  <a16:creationId xmlns:a16="http://schemas.microsoft.com/office/drawing/2014/main" id="{B76F8DEB-90AD-4D1F-9EEA-9E7C3B4DFB6C}"/>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8667" b="90000" l="10000" r="90000">
                          <a14:foregroundMark x1="55167" y1="10750" x2="48750" y2="8667"/>
                          <a14:foregroundMark x1="50083" y1="71583" x2="49167" y2="77167"/>
                          <a14:foregroundMark x1="45583" y1="69833" x2="46167" y2="72667"/>
                          <a14:foregroundMark x1="47667" y1="69083" x2="46333" y2="75667"/>
                          <a14:foregroundMark x1="45417" y1="68167" x2="45000" y2="75333"/>
                          <a14:foregroundMark x1="40333" y1="68500" x2="33917" y2="71583"/>
                          <a14:foregroundMark x1="38583" y1="69833" x2="38417" y2="74000"/>
                          <a14:foregroundMark x1="53833" y1="67250" x2="56250" y2="72667"/>
                          <a14:foregroundMark x1="53417" y1="65000" x2="58000" y2="70000"/>
                          <a14:foregroundMark x1="54917" y1="64750" x2="59250" y2="75333"/>
                          <a14:foregroundMark x1="55083" y1="60500" x2="55833" y2="61250"/>
                          <a14:foregroundMark x1="46333" y1="62167" x2="43917" y2="62167"/>
                        </a14:backgroundRemoval>
                      </a14:imgEffect>
                    </a14:imgLayer>
                  </a14:imgProps>
                </a:ext>
                <a:ext uri="{28A0092B-C50C-407E-A947-70E740481C1C}">
                  <a14:useLocalDpi xmlns:a14="http://schemas.microsoft.com/office/drawing/2010/main" val="0"/>
                </a:ext>
              </a:extLst>
            </a:blip>
            <a:srcRect/>
            <a:stretch>
              <a:fillRect/>
            </a:stretch>
          </p:blipFill>
          <p:spPr bwMode="auto">
            <a:xfrm>
              <a:off x="2899744" y="3483505"/>
              <a:ext cx="1301880" cy="130188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B9A9430-8A3F-4DD6-AB3F-A560080723AD}"/>
                </a:ext>
              </a:extLst>
            </p:cNvPr>
            <p:cNvSpPr txBox="1"/>
            <p:nvPr/>
          </p:nvSpPr>
          <p:spPr>
            <a:xfrm>
              <a:off x="3428794" y="4046555"/>
              <a:ext cx="3280132" cy="2311765"/>
            </a:xfrm>
            <a:prstGeom prst="rect">
              <a:avLst/>
            </a:prstGeom>
            <a:noFill/>
          </p:spPr>
          <p:txBody>
            <a:bodyPr wrap="square" rtlCol="0">
              <a:spAutoFit/>
            </a:bodyPr>
            <a:lstStyle/>
            <a:p>
              <a:pPr algn="ctr"/>
              <a:r>
                <a:rPr lang="en-US" sz="3200" dirty="0">
                  <a:solidFill>
                    <a:srgbClr val="002060"/>
                  </a:solidFill>
                  <a:latin typeface="Arial" panose="020B0604020202020204" pitchFamily="34" charset="0"/>
                  <a:cs typeface="Arial" panose="020B0604020202020204" pitchFamily="34" charset="0"/>
                </a:rPr>
                <a:t>Em </a:t>
              </a:r>
              <a:r>
                <a:rPr lang="en-US" sz="3200" dirty="0" err="1">
                  <a:solidFill>
                    <a:srgbClr val="002060"/>
                  </a:solidFill>
                  <a:latin typeface="Arial" panose="020B0604020202020204" pitchFamily="34" charset="0"/>
                  <a:cs typeface="Arial" panose="020B0604020202020204" pitchFamily="34" charset="0"/>
                </a:rPr>
                <a:t>hãy</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nêu</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những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hiểu</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biết</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của</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em</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về</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nước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Lào</a:t>
              </a:r>
              <a:endParaRPr lang="en-US" sz="3200" dirty="0">
                <a:solidFill>
                  <a:srgbClr val="002060"/>
                </a:solidFill>
                <a:latin typeface="Arial" panose="020B0604020202020204" pitchFamily="34" charset="0"/>
                <a:cs typeface="Arial" panose="020B0604020202020204" pitchFamily="34" charset="0"/>
              </a:endParaRPr>
            </a:p>
          </p:txBody>
        </p:sp>
      </p:grpSp>
      <p:pic>
        <p:nvPicPr>
          <p:cNvPr id="15" name="Picture 14">
            <a:extLst>
              <a:ext uri="{FF2B5EF4-FFF2-40B4-BE49-F238E27FC236}">
                <a16:creationId xmlns:a16="http://schemas.microsoft.com/office/drawing/2014/main" id="{503D18F4-E84C-44C0-BBB3-2590357109D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825" b="94386" l="7261" r="90429">
                        <a14:foregroundMark x1="7261" y1="41053" x2="19967" y2="44211"/>
                        <a14:foregroundMark x1="20792" y1="44211" x2="28548" y2="47018"/>
                        <a14:foregroundMark x1="27063" y1="28421" x2="17987" y2="46316"/>
                        <a14:foregroundMark x1="32508" y1="12281" x2="31518" y2="15088"/>
                        <a14:foregroundMark x1="66172" y1="11228" x2="66337" y2="13333"/>
                        <a14:foregroundMark x1="90759" y1="41754" x2="87624" y2="45263"/>
                        <a14:foregroundMark x1="66667" y1="9825" x2="65842" y2="14386"/>
                        <a14:foregroundMark x1="33993" y1="9825" x2="32838" y2="14035"/>
                        <a14:foregroundMark x1="44389" y1="89474" x2="43894" y2="91228"/>
                        <a14:foregroundMark x1="55941" y1="92982" x2="56931" y2="94386"/>
                      </a14:backgroundRemoval>
                    </a14:imgEffect>
                  </a14:imgLayer>
                </a14:imgProps>
              </a:ext>
            </a:extLst>
          </a:blip>
          <a:stretch>
            <a:fillRect/>
          </a:stretch>
        </p:blipFill>
        <p:spPr>
          <a:xfrm>
            <a:off x="1407187" y="679736"/>
            <a:ext cx="4099686" cy="1928070"/>
          </a:xfrm>
          <a:prstGeom prst="rect">
            <a:avLst/>
          </a:prstGeom>
        </p:spPr>
      </p:pic>
    </p:spTree>
    <p:extLst>
      <p:ext uri="{BB962C8B-B14F-4D97-AF65-F5344CB8AC3E}">
        <p14:creationId xmlns:p14="http://schemas.microsoft.com/office/powerpoint/2010/main" val="33444772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wipe(down)">
                                      <p:cBhvr>
                                        <p:cTn id="18" dur="500"/>
                                        <p:tgtEl>
                                          <p:spTgt spid="1026"/>
                                        </p:tgtEl>
                                      </p:cBhvr>
                                    </p:animEffect>
                                  </p:childTnLst>
                                </p:cTn>
                              </p:par>
                            </p:childTnLst>
                          </p:cTn>
                        </p:par>
                        <p:par>
                          <p:cTn id="19" fill="hold">
                            <p:stCondLst>
                              <p:cond delay="500"/>
                            </p:stCondLst>
                            <p:childTnLst>
                              <p:par>
                                <p:cTn id="20" presetID="16" presetClass="entr" presetSubtype="21"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F9E8-D98A-0E31-1790-1A07F1DE7F94}"/>
              </a:ext>
            </a:extLst>
          </p:cNvPr>
          <p:cNvSpPr>
            <a:spLocks noGrp="1"/>
          </p:cNvSpPr>
          <p:nvPr>
            <p:ph type="title"/>
          </p:nvPr>
        </p:nvSpPr>
        <p:spPr/>
        <p:txBody>
          <a:bodyPr/>
          <a:lstStyle/>
          <a:p>
            <a:endParaRPr lang="vi-VN"/>
          </a:p>
        </p:txBody>
      </p:sp>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74635"/>
          </a:xfrm>
        </p:spPr>
      </p:pic>
      <p:pic>
        <p:nvPicPr>
          <p:cNvPr id="11" name="Picture 10">
            <a:extLst>
              <a:ext uri="{FF2B5EF4-FFF2-40B4-BE49-F238E27FC236}">
                <a16:creationId xmlns:a16="http://schemas.microsoft.com/office/drawing/2014/main" id="{47FD1185-9789-4AE4-B0D2-B2BD37B674FD}"/>
              </a:ext>
            </a:extLst>
          </p:cNvPr>
          <p:cNvPicPr>
            <a:picLocks noChangeAspect="1"/>
          </p:cNvPicPr>
          <p:nvPr/>
        </p:nvPicPr>
        <p:blipFill>
          <a:blip r:embed="rId3"/>
          <a:stretch>
            <a:fillRect/>
          </a:stretch>
        </p:blipFill>
        <p:spPr>
          <a:xfrm>
            <a:off x="1010234" y="2188925"/>
            <a:ext cx="5365068" cy="3567770"/>
          </a:xfrm>
          <a:prstGeom prst="rect">
            <a:avLst/>
          </a:prstGeom>
        </p:spPr>
      </p:pic>
      <p:sp>
        <p:nvSpPr>
          <p:cNvPr id="12" name="TextBox 11">
            <a:extLst>
              <a:ext uri="{FF2B5EF4-FFF2-40B4-BE49-F238E27FC236}">
                <a16:creationId xmlns:a16="http://schemas.microsoft.com/office/drawing/2014/main" id="{63CCA7DA-ED4F-4550-835F-00977DC4E4A5}"/>
              </a:ext>
            </a:extLst>
          </p:cNvPr>
          <p:cNvSpPr txBox="1"/>
          <p:nvPr/>
        </p:nvSpPr>
        <p:spPr>
          <a:xfrm>
            <a:off x="6654019" y="2500884"/>
            <a:ext cx="4846320" cy="3170099"/>
          </a:xfrm>
          <a:prstGeom prst="rect">
            <a:avLst/>
          </a:prstGeom>
          <a:noFill/>
        </p:spPr>
        <p:txBody>
          <a:bodyPr wrap="square" rtlCol="0">
            <a:spAutoFit/>
          </a:bodyPr>
          <a:lstStyle/>
          <a:p>
            <a:r>
              <a:rPr lang="vi-VN" sz="4000" i="1"/>
              <a:t>Thủ đô: Viêng Chăn Diện tích: 230,8 nghìn km2 </a:t>
            </a:r>
            <a:endParaRPr lang="en-US" sz="4000" i="1"/>
          </a:p>
          <a:p>
            <a:r>
              <a:rPr lang="vi-VN" sz="4000" i="1"/>
              <a:t>Số dân: 7 425 nghìn người (năm 2021)</a:t>
            </a:r>
            <a:endParaRPr lang="en-US" sz="4000" i="1"/>
          </a:p>
        </p:txBody>
      </p:sp>
      <p:sp>
        <p:nvSpPr>
          <p:cNvPr id="13" name="TextBox 12">
            <a:extLst>
              <a:ext uri="{FF2B5EF4-FFF2-40B4-BE49-F238E27FC236}">
                <a16:creationId xmlns:a16="http://schemas.microsoft.com/office/drawing/2014/main" id="{8345E209-6617-4B59-B430-B187AE151619}"/>
              </a:ext>
            </a:extLst>
          </p:cNvPr>
          <p:cNvSpPr txBox="1"/>
          <p:nvPr/>
        </p:nvSpPr>
        <p:spPr>
          <a:xfrm>
            <a:off x="1056532" y="962264"/>
            <a:ext cx="9989401" cy="830997"/>
          </a:xfrm>
          <a:prstGeom prst="rect">
            <a:avLst/>
          </a:prstGeom>
          <a:noFill/>
        </p:spPr>
        <p:txBody>
          <a:bodyPr wrap="none" rtlCol="0">
            <a:spAutoFit/>
          </a:bodyPr>
          <a:lstStyle/>
          <a:p>
            <a:r>
              <a:rPr lang="vi-VN" sz="4800" dirty="0">
                <a:solidFill>
                  <a:srgbClr val="FF0000"/>
                </a:solidFill>
                <a:latin typeface="Cambria" panose="02040503050406030204" pitchFamily="18" charset="0"/>
                <a:ea typeface="Cambria" panose="02040503050406030204" pitchFamily="18" charset="0"/>
                <a:cs typeface="#9Slide05 Pattaya" panose="00000500000000000000" pitchFamily="2" charset="-34"/>
              </a:rPr>
              <a:t>Nước cộng hoà dân chủ nhân dân Lào</a:t>
            </a:r>
          </a:p>
        </p:txBody>
      </p:sp>
    </p:spTree>
    <p:extLst>
      <p:ext uri="{BB962C8B-B14F-4D97-AF65-F5344CB8AC3E}">
        <p14:creationId xmlns:p14="http://schemas.microsoft.com/office/powerpoint/2010/main" val="2274666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C2DF4A-2D03-4000-94F5-3D1CA2949775}"/>
              </a:ext>
            </a:extLst>
          </p:cNvPr>
          <p:cNvPicPr>
            <a:picLocks noChangeAspect="1"/>
          </p:cNvPicPr>
          <p:nvPr/>
        </p:nvPicPr>
        <p:blipFill>
          <a:blip r:embed="rId3"/>
          <a:stretch>
            <a:fillRect/>
          </a:stretch>
        </p:blipFill>
        <p:spPr>
          <a:xfrm>
            <a:off x="-1" y="0"/>
            <a:ext cx="12192001" cy="6858000"/>
          </a:xfrm>
          <a:prstGeom prst="rect">
            <a:avLst/>
          </a:prstGeom>
        </p:spPr>
      </p:pic>
      <p:pic>
        <p:nvPicPr>
          <p:cNvPr id="6" name="Picture 2" descr="Cloud Frame Clipart Png, Transparent Png , Transparent Png Image - PNGitem">
            <a:extLst>
              <a:ext uri="{FF2B5EF4-FFF2-40B4-BE49-F238E27FC236}">
                <a16:creationId xmlns:a16="http://schemas.microsoft.com/office/drawing/2014/main" id="{B8E0F12D-CAA5-4CD4-B27B-20D64C109F94}"/>
              </a:ext>
            </a:extLst>
          </p:cNvPr>
          <p:cNvPicPr>
            <a:picLocks noChangeAspect="1" noChangeArrowheads="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backgroundRemoval t="9743" b="90074" l="9302" r="90000">
                        <a14:foregroundMark x1="45930" y1="12500" x2="51628" y2="9743"/>
                        <a14:foregroundMark x1="51628" y1="9743" x2="59070" y2="14522"/>
                        <a14:foregroundMark x1="59070" y1="14522" x2="65581" y2="13235"/>
                        <a14:foregroundMark x1="65581" y1="13235" x2="84302" y2="36213"/>
                        <a14:foregroundMark x1="84302" y1="36213" x2="88023" y2="48529"/>
                        <a14:foregroundMark x1="88023" y1="48529" x2="88605" y2="57904"/>
                        <a14:foregroundMark x1="88605" y1="57904" x2="86163" y2="66728"/>
                        <a14:foregroundMark x1="73510" y1="76838" x2="64767" y2="83824"/>
                        <a14:foregroundMark x1="86163" y1="66728" x2="75350" y2="75368"/>
                        <a14:foregroundMark x1="64767" y1="83824" x2="57558" y2="79412"/>
                        <a14:foregroundMark x1="54584" y1="84305" x2="54340" y2="84706"/>
                        <a14:foregroundMark x1="57558" y1="79412" x2="55814" y2="82281"/>
                        <a14:foregroundMark x1="50651" y1="88922" x2="40349" y2="90074"/>
                        <a14:foregroundMark x1="68488" y1="20221" x2="51047" y2="42463"/>
                        <a14:foregroundMark x1="51047" y1="42463" x2="30581" y2="50919"/>
                        <a14:foregroundMark x1="30581" y1="50919" x2="20465" y2="46875"/>
                        <a14:foregroundMark x1="54419" y1="17831" x2="47791" y2="20221"/>
                        <a14:foregroundMark x1="47791" y1="20221" x2="36744" y2="29963"/>
                        <a14:foregroundMark x1="36744" y1="29963" x2="33837" y2="20221"/>
                        <a14:foregroundMark x1="33837" y1="20221" x2="19651" y2="38235"/>
                        <a14:foregroundMark x1="19651" y1="38235" x2="17558" y2="52206"/>
                        <a14:foregroundMark x1="17558" y1="52206" x2="26047" y2="66544"/>
                        <a14:foregroundMark x1="26047" y1="66544" x2="39070" y2="70588"/>
                        <a14:foregroundMark x1="39070" y1="70588" x2="43605" y2="83088"/>
                        <a14:foregroundMark x1="43605" y1="83088" x2="58953" y2="73162"/>
                        <a14:foregroundMark x1="58953" y1="73162" x2="67558" y2="75000"/>
                        <a14:foregroundMark x1="67558" y1="75000" x2="79070" y2="66176"/>
                        <a14:foregroundMark x1="79070" y1="66176" x2="83023" y2="46691"/>
                        <a14:foregroundMark x1="83023" y1="46691" x2="76163" y2="31985"/>
                        <a14:foregroundMark x1="76163" y1="31985" x2="67791" y2="25735"/>
                        <a14:foregroundMark x1="9419" y1="35294" x2="9302" y2="36949"/>
                        <a14:backgroundMark x1="74651" y1="77206" x2="74651" y2="76103"/>
                        <a14:backgroundMark x1="74651" y1="75919" x2="74651" y2="76103"/>
                        <a14:backgroundMark x1="74535" y1="75368" x2="74535" y2="75919"/>
                        <a14:backgroundMark x1="74535" y1="75368" x2="74535" y2="76838"/>
                        <a14:backgroundMark x1="55116" y1="83272" x2="55116" y2="83272"/>
                        <a14:backgroundMark x1="55233" y1="83088" x2="55233" y2="83088"/>
                        <a14:backgroundMark x1="55465" y1="82721" x2="54651" y2="84375"/>
                        <a14:backgroundMark x1="54651" y1="85110" x2="51395" y2="89890"/>
                        <a14:backgroundMark x1="55465" y1="82537" x2="55698" y2="83272"/>
                      </a14:backgroundRemoval>
                    </a14:imgEffect>
                  </a14:imgLayer>
                </a14:imgProps>
              </a:ext>
              <a:ext uri="{28A0092B-C50C-407E-A947-70E740481C1C}">
                <a14:useLocalDpi xmlns:a14="http://schemas.microsoft.com/office/drawing/2010/main" val="0"/>
              </a:ext>
            </a:extLst>
          </a:blip>
          <a:srcRect/>
          <a:stretch>
            <a:fillRect/>
          </a:stretch>
        </p:blipFill>
        <p:spPr bwMode="auto">
          <a:xfrm>
            <a:off x="-459160" y="0"/>
            <a:ext cx="13338836" cy="670174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6E765FB-B6A0-766A-4A51-6A93A8E05F48}"/>
              </a:ext>
            </a:extLst>
          </p:cNvPr>
          <p:cNvPicPr>
            <a:picLocks noChangeAspect="1"/>
          </p:cNvPicPr>
          <p:nvPr/>
        </p:nvPicPr>
        <p:blipFill>
          <a:blip r:embed="rId6"/>
          <a:stretch>
            <a:fillRect/>
          </a:stretch>
        </p:blipFill>
        <p:spPr>
          <a:xfrm>
            <a:off x="4874707" y="1184182"/>
            <a:ext cx="2859272" cy="1457070"/>
          </a:xfrm>
          <a:prstGeom prst="rect">
            <a:avLst/>
          </a:prstGeom>
        </p:spPr>
      </p:pic>
      <p:pic>
        <p:nvPicPr>
          <p:cNvPr id="3" name="Picture 2">
            <a:extLst>
              <a:ext uri="{FF2B5EF4-FFF2-40B4-BE49-F238E27FC236}">
                <a16:creationId xmlns:a16="http://schemas.microsoft.com/office/drawing/2014/main" id="{81DC82C5-2541-7F98-4192-411A4FC3C5E0}"/>
              </a:ext>
            </a:extLst>
          </p:cNvPr>
          <p:cNvPicPr>
            <a:picLocks noChangeAspect="1"/>
          </p:cNvPicPr>
          <p:nvPr/>
        </p:nvPicPr>
        <p:blipFill>
          <a:blip r:embed="rId7"/>
          <a:stretch>
            <a:fillRect/>
          </a:stretch>
        </p:blipFill>
        <p:spPr>
          <a:xfrm>
            <a:off x="1387006" y="2805743"/>
            <a:ext cx="9510584" cy="1755800"/>
          </a:xfrm>
          <a:prstGeom prst="rect">
            <a:avLst/>
          </a:prstGeom>
        </p:spPr>
      </p:pic>
    </p:spTree>
    <p:extLst>
      <p:ext uri="{BB962C8B-B14F-4D97-AF65-F5344CB8AC3E}">
        <p14:creationId xmlns:p14="http://schemas.microsoft.com/office/powerpoint/2010/main" val="30760435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flowers and grass&#10;&#10;Description automatically generated">
            <a:extLst>
              <a:ext uri="{FF2B5EF4-FFF2-40B4-BE49-F238E27FC236}">
                <a16:creationId xmlns:a16="http://schemas.microsoft.com/office/drawing/2014/main" id="{719E16EB-665F-B915-5920-9DA712BE401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6" name="Freeform 9">
            <a:extLst>
              <a:ext uri="{FF2B5EF4-FFF2-40B4-BE49-F238E27FC236}">
                <a16:creationId xmlns:a16="http://schemas.microsoft.com/office/drawing/2014/main" id="{0E426350-C306-BA87-1357-5AC2E2BF8E42}"/>
              </a:ext>
            </a:extLst>
          </p:cNvPr>
          <p:cNvSpPr/>
          <p:nvPr/>
        </p:nvSpPr>
        <p:spPr>
          <a:xfrm>
            <a:off x="8496300" y="2695575"/>
            <a:ext cx="3575079" cy="4879867"/>
          </a:xfrm>
          <a:custGeom>
            <a:avLst/>
            <a:gdLst/>
            <a:ahLst/>
            <a:cxnLst/>
            <a:rect l="l" t="t" r="r" b="b"/>
            <a:pathLst>
              <a:path w="1805691" h="2612210">
                <a:moveTo>
                  <a:pt x="0" y="0"/>
                </a:moveTo>
                <a:lnTo>
                  <a:pt x="1805691" y="0"/>
                </a:lnTo>
                <a:lnTo>
                  <a:pt x="1805691" y="2612211"/>
                </a:lnTo>
                <a:lnTo>
                  <a:pt x="0" y="261221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974A8C3F-6402-3C57-181D-33889519B21B}"/>
              </a:ext>
            </a:extLst>
          </p:cNvPr>
          <p:cNvPicPr>
            <a:picLocks noChangeAspect="1"/>
          </p:cNvPicPr>
          <p:nvPr/>
        </p:nvPicPr>
        <p:blipFill>
          <a:blip r:embed="rId4"/>
          <a:stretch>
            <a:fillRect/>
          </a:stretch>
        </p:blipFill>
        <p:spPr>
          <a:xfrm>
            <a:off x="1219723" y="2349920"/>
            <a:ext cx="7666357" cy="1806277"/>
          </a:xfrm>
          <a:prstGeom prst="rect">
            <a:avLst/>
          </a:prstGeom>
        </p:spPr>
      </p:pic>
    </p:spTree>
    <p:extLst>
      <p:ext uri="{BB962C8B-B14F-4D97-AF65-F5344CB8AC3E}">
        <p14:creationId xmlns:p14="http://schemas.microsoft.com/office/powerpoint/2010/main" val="252176323"/>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flowers and grass&#10;&#10;Description automatically generated">
            <a:extLst>
              <a:ext uri="{FF2B5EF4-FFF2-40B4-BE49-F238E27FC236}">
                <a16:creationId xmlns:a16="http://schemas.microsoft.com/office/drawing/2014/main" id="{719E16EB-665F-B915-5920-9DA712BE401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4" name="Picture 3">
            <a:extLst>
              <a:ext uri="{FF2B5EF4-FFF2-40B4-BE49-F238E27FC236}">
                <a16:creationId xmlns:a16="http://schemas.microsoft.com/office/drawing/2014/main" id="{73FF7A04-97EC-4328-8ADD-D93F6674961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081" b="94083" l="10000" r="90000">
                        <a14:foregroundMark x1="49024" y1="22308" x2="51341" y2="49952"/>
                        <a14:foregroundMark x1="56463" y1="21435" x2="50854" y2="41610"/>
                        <a14:foregroundMark x1="54878" y1="23957" x2="50610" y2="38021"/>
                        <a14:foregroundMark x1="58049" y1="24830" x2="53780" y2="38021"/>
                        <a14:foregroundMark x1="57439" y1="28807" x2="49756" y2="36372"/>
                        <a14:foregroundMark x1="49756" y1="36372" x2="46341" y2="38021"/>
                        <a14:foregroundMark x1="46098" y1="24636" x2="43537" y2="37827"/>
                        <a14:foregroundMark x1="40000" y1="26673" x2="45610" y2="43647"/>
                        <a14:foregroundMark x1="53537" y1="74006" x2="61707" y2="91077"/>
                        <a14:foregroundMark x1="61707" y1="91077" x2="63537" y2="91756"/>
                        <a14:foregroundMark x1="67561" y1="85936" x2="61463" y2="91174"/>
                        <a14:foregroundMark x1="66951" y1="86324" x2="64390" y2="93695"/>
                        <a14:foregroundMark x1="67317" y1="91174" x2="60610" y2="92241"/>
                        <a14:foregroundMark x1="51463" y1="10475" x2="64634" y2="19108"/>
                        <a14:foregroundMark x1="63537" y1="14258" x2="75244" y2="25606"/>
                        <a14:foregroundMark x1="66707" y1="15519" x2="73537" y2="26867"/>
                        <a14:foregroundMark x1="73537" y1="21048" x2="55366" y2="38700"/>
                        <a14:foregroundMark x1="46098" y1="46460" x2="44756" y2="62367"/>
                        <a14:foregroundMark x1="58049" y1="9699" x2="43171" y2="19981"/>
                        <a14:foregroundMark x1="48780" y1="10766" x2="34024" y2="20175"/>
                        <a14:foregroundMark x1="42439" y1="12803" x2="39512" y2="16586"/>
                        <a14:foregroundMark x1="53780" y1="7177" x2="46098" y2="9408"/>
                        <a14:foregroundMark x1="49512" y1="7759" x2="40244" y2="10960"/>
                        <a14:foregroundMark x1="60610" y1="13288" x2="69634" y2="28322"/>
                        <a14:foregroundMark x1="69634" y1="28322" x2="71220" y2="27740"/>
                        <a14:foregroundMark x1="76463" y1="19496" x2="75976" y2="27934"/>
                        <a14:foregroundMark x1="75976" y1="24830" x2="76220" y2="29583"/>
                        <a14:foregroundMark x1="25488" y1="30650" x2="27927" y2="40349"/>
                        <a14:foregroundMark x1="79146" y1="51309" x2="68780" y2="58390"/>
                        <a14:foregroundMark x1="23902" y1="70126" x2="25488" y2="72745"/>
                        <a14:foregroundMark x1="56951" y1="17653" x2="52927" y2="39670"/>
                        <a14:foregroundMark x1="60976" y1="92047" x2="61220" y2="94083"/>
                      </a14:backgroundRemoval>
                    </a14:imgEffect>
                  </a14:imgLayer>
                </a14:imgProps>
              </a:ext>
            </a:extLst>
          </a:blip>
          <a:stretch>
            <a:fillRect/>
          </a:stretch>
        </p:blipFill>
        <p:spPr>
          <a:xfrm flipH="1">
            <a:off x="-394907" y="1248032"/>
            <a:ext cx="4694474" cy="6017741"/>
          </a:xfrm>
          <a:prstGeom prst="rect">
            <a:avLst/>
          </a:prstGeom>
        </p:spPr>
      </p:pic>
      <p:pic>
        <p:nvPicPr>
          <p:cNvPr id="2" name="Picture 1">
            <a:extLst>
              <a:ext uri="{FF2B5EF4-FFF2-40B4-BE49-F238E27FC236}">
                <a16:creationId xmlns:a16="http://schemas.microsoft.com/office/drawing/2014/main" id="{05E20CCE-A7FD-BAAE-F745-D894E1467D64}"/>
              </a:ext>
            </a:extLst>
          </p:cNvPr>
          <p:cNvPicPr>
            <a:picLocks noChangeAspect="1"/>
          </p:cNvPicPr>
          <p:nvPr/>
        </p:nvPicPr>
        <p:blipFill>
          <a:blip r:embed="rId5"/>
          <a:stretch>
            <a:fillRect/>
          </a:stretch>
        </p:blipFill>
        <p:spPr>
          <a:xfrm>
            <a:off x="3053535" y="1687648"/>
            <a:ext cx="8492464" cy="3968840"/>
          </a:xfrm>
          <a:prstGeom prst="rect">
            <a:avLst/>
          </a:prstGeom>
        </p:spPr>
      </p:pic>
    </p:spTree>
    <p:extLst>
      <p:ext uri="{BB962C8B-B14F-4D97-AF65-F5344CB8AC3E}">
        <p14:creationId xmlns:p14="http://schemas.microsoft.com/office/powerpoint/2010/main" val="24810800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74635"/>
          </a:xfrm>
        </p:spPr>
      </p:pic>
      <p:grpSp>
        <p:nvGrpSpPr>
          <p:cNvPr id="4" name="Group 3">
            <a:extLst>
              <a:ext uri="{FF2B5EF4-FFF2-40B4-BE49-F238E27FC236}">
                <a16:creationId xmlns:a16="http://schemas.microsoft.com/office/drawing/2014/main" id="{DE63F169-6DBA-41A2-8E72-00BEA436CEAF}"/>
              </a:ext>
            </a:extLst>
          </p:cNvPr>
          <p:cNvGrpSpPr/>
          <p:nvPr/>
        </p:nvGrpSpPr>
        <p:grpSpPr>
          <a:xfrm>
            <a:off x="804205" y="1959417"/>
            <a:ext cx="4485425" cy="2155905"/>
            <a:chOff x="913518" y="1869897"/>
            <a:chExt cx="4408496" cy="1335640"/>
          </a:xfrm>
        </p:grpSpPr>
        <p:sp>
          <p:nvSpPr>
            <p:cNvPr id="2" name="Rectangle: Rounded Corners 1">
              <a:extLst>
                <a:ext uri="{FF2B5EF4-FFF2-40B4-BE49-F238E27FC236}">
                  <a16:creationId xmlns:a16="http://schemas.microsoft.com/office/drawing/2014/main" id="{4F092E77-62A9-41A5-BB92-CD906A452161}"/>
                </a:ext>
              </a:extLst>
            </p:cNvPr>
            <p:cNvSpPr/>
            <p:nvPr/>
          </p:nvSpPr>
          <p:spPr>
            <a:xfrm>
              <a:off x="913518" y="1869897"/>
              <a:ext cx="4408496" cy="1335640"/>
            </a:xfrm>
            <a:prstGeom prst="roundRect">
              <a:avLst/>
            </a:prstGeom>
            <a:solidFill>
              <a:schemeClr val="accent5">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2E0F5D5-D46B-4AD8-9941-793233057EB9}"/>
                </a:ext>
              </a:extLst>
            </p:cNvPr>
            <p:cNvSpPr txBox="1"/>
            <p:nvPr/>
          </p:nvSpPr>
          <p:spPr>
            <a:xfrm>
              <a:off x="937953" y="1981463"/>
              <a:ext cx="4291508" cy="1086851"/>
            </a:xfrm>
            <a:prstGeom prst="rect">
              <a:avLst/>
            </a:prstGeom>
            <a:noFill/>
          </p:spPr>
          <p:txBody>
            <a:bodyPr wrap="square" rtlCol="0">
              <a:spAutoFit/>
            </a:bodyPr>
            <a:lstStyle/>
            <a:p>
              <a:pPr marL="0" marR="0" algn="ctr">
                <a:spcBef>
                  <a:spcPts val="0"/>
                </a:spcBef>
                <a:spcAft>
                  <a:spcPts val="0"/>
                </a:spcAft>
              </a:pPr>
              <a:r>
                <a:rPr lang="en-US" sz="3600" dirty="0" err="1">
                  <a:effectLst/>
                  <a:latin typeface="Cambria" panose="02040503050406030204" pitchFamily="18" charset="0"/>
                  <a:ea typeface="Cambria" panose="02040503050406030204" pitchFamily="18" charset="0"/>
                </a:rPr>
                <a:t>Xác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định</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vị</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trí</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của</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nước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Lào</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trên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lược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đồ</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hình</a:t>
              </a:r>
              <a:r>
                <a:rPr lang="en-US" sz="3600" dirty="0">
                  <a:effectLst/>
                  <a:latin typeface="Cambria" panose="02040503050406030204" pitchFamily="18" charset="0"/>
                  <a:ea typeface="Cambria" panose="02040503050406030204" pitchFamily="18" charset="0"/>
                </a:rPr>
                <a:t> 1.</a:t>
              </a:r>
            </a:p>
          </p:txBody>
        </p:sp>
      </p:grpSp>
      <p:pic>
        <p:nvPicPr>
          <p:cNvPr id="14" name="Picture 13">
            <a:extLst>
              <a:ext uri="{FF2B5EF4-FFF2-40B4-BE49-F238E27FC236}">
                <a16:creationId xmlns:a16="http://schemas.microsoft.com/office/drawing/2014/main" id="{DBAB6A24-D2CE-93A2-0B3B-5567816E7492}"/>
              </a:ext>
            </a:extLst>
          </p:cNvPr>
          <p:cNvPicPr>
            <a:picLocks noChangeAspect="1"/>
          </p:cNvPicPr>
          <p:nvPr/>
        </p:nvPicPr>
        <p:blipFill>
          <a:blip r:embed="rId3"/>
          <a:stretch>
            <a:fillRect/>
          </a:stretch>
        </p:blipFill>
        <p:spPr>
          <a:xfrm>
            <a:off x="6114024" y="587836"/>
            <a:ext cx="4524375" cy="5705475"/>
          </a:xfrm>
          <a:prstGeom prst="rect">
            <a:avLst/>
          </a:prstGeom>
        </p:spPr>
      </p:pic>
      <p:sp>
        <p:nvSpPr>
          <p:cNvPr id="15" name="Freeform: Shape 14">
            <a:extLst>
              <a:ext uri="{FF2B5EF4-FFF2-40B4-BE49-F238E27FC236}">
                <a16:creationId xmlns:a16="http://schemas.microsoft.com/office/drawing/2014/main" id="{A0B8342C-3695-E6EE-1D36-52414F996A6F}"/>
              </a:ext>
            </a:extLst>
          </p:cNvPr>
          <p:cNvSpPr/>
          <p:nvPr/>
        </p:nvSpPr>
        <p:spPr>
          <a:xfrm>
            <a:off x="6320651" y="1169043"/>
            <a:ext cx="4082778" cy="4699322"/>
          </a:xfrm>
          <a:custGeom>
            <a:avLst/>
            <a:gdLst>
              <a:gd name="connsiteX0" fmla="*/ 22276 w 4082778"/>
              <a:gd name="connsiteY0" fmla="*/ 1203767 h 4699322"/>
              <a:gd name="connsiteX1" fmla="*/ 22276 w 4082778"/>
              <a:gd name="connsiteY1" fmla="*/ 972273 h 4699322"/>
              <a:gd name="connsiteX2" fmla="*/ 68574 w 4082778"/>
              <a:gd name="connsiteY2" fmla="*/ 960699 h 4699322"/>
              <a:gd name="connsiteX3" fmla="*/ 172746 w 4082778"/>
              <a:gd name="connsiteY3" fmla="*/ 925975 h 4699322"/>
              <a:gd name="connsiteX4" fmla="*/ 242195 w 4082778"/>
              <a:gd name="connsiteY4" fmla="*/ 902825 h 4699322"/>
              <a:gd name="connsiteX5" fmla="*/ 253769 w 4082778"/>
              <a:gd name="connsiteY5" fmla="*/ 856527 h 4699322"/>
              <a:gd name="connsiteX6" fmla="*/ 276919 w 4082778"/>
              <a:gd name="connsiteY6" fmla="*/ 717630 h 4699322"/>
              <a:gd name="connsiteX7" fmla="*/ 346367 w 4082778"/>
              <a:gd name="connsiteY7" fmla="*/ 648182 h 4699322"/>
              <a:gd name="connsiteX8" fmla="*/ 392665 w 4082778"/>
              <a:gd name="connsiteY8" fmla="*/ 625033 h 4699322"/>
              <a:gd name="connsiteX9" fmla="*/ 496838 w 4082778"/>
              <a:gd name="connsiteY9" fmla="*/ 601884 h 4699322"/>
              <a:gd name="connsiteX10" fmla="*/ 577860 w 4082778"/>
              <a:gd name="connsiteY10" fmla="*/ 578734 h 4699322"/>
              <a:gd name="connsiteX11" fmla="*/ 601010 w 4082778"/>
              <a:gd name="connsiteY11" fmla="*/ 555585 h 4699322"/>
              <a:gd name="connsiteX12" fmla="*/ 612584 w 4082778"/>
              <a:gd name="connsiteY12" fmla="*/ 520861 h 4699322"/>
              <a:gd name="connsiteX13" fmla="*/ 624159 w 4082778"/>
              <a:gd name="connsiteY13" fmla="*/ 578734 h 4699322"/>
              <a:gd name="connsiteX14" fmla="*/ 716757 w 4082778"/>
              <a:gd name="connsiteY14" fmla="*/ 659757 h 4699322"/>
              <a:gd name="connsiteX15" fmla="*/ 820929 w 4082778"/>
              <a:gd name="connsiteY15" fmla="*/ 682906 h 4699322"/>
              <a:gd name="connsiteX16" fmla="*/ 832503 w 4082778"/>
              <a:gd name="connsiteY16" fmla="*/ 613458 h 4699322"/>
              <a:gd name="connsiteX17" fmla="*/ 855653 w 4082778"/>
              <a:gd name="connsiteY17" fmla="*/ 590309 h 4699322"/>
              <a:gd name="connsiteX18" fmla="*/ 809354 w 4082778"/>
              <a:gd name="connsiteY18" fmla="*/ 347241 h 4699322"/>
              <a:gd name="connsiteX19" fmla="*/ 751481 w 4082778"/>
              <a:gd name="connsiteY19" fmla="*/ 208344 h 4699322"/>
              <a:gd name="connsiteX20" fmla="*/ 751481 w 4082778"/>
              <a:gd name="connsiteY20" fmla="*/ 92598 h 4699322"/>
              <a:gd name="connsiteX21" fmla="*/ 820929 w 4082778"/>
              <a:gd name="connsiteY21" fmla="*/ 57873 h 4699322"/>
              <a:gd name="connsiteX22" fmla="*/ 855653 w 4082778"/>
              <a:gd name="connsiteY22" fmla="*/ 34724 h 4699322"/>
              <a:gd name="connsiteX23" fmla="*/ 1006124 w 4082778"/>
              <a:gd name="connsiteY23" fmla="*/ 0 h 4699322"/>
              <a:gd name="connsiteX24" fmla="*/ 1098721 w 4082778"/>
              <a:gd name="connsiteY24" fmla="*/ 23149 h 4699322"/>
              <a:gd name="connsiteX25" fmla="*/ 1168169 w 4082778"/>
              <a:gd name="connsiteY25" fmla="*/ 81023 h 4699322"/>
              <a:gd name="connsiteX26" fmla="*/ 1214468 w 4082778"/>
              <a:gd name="connsiteY26" fmla="*/ 104172 h 4699322"/>
              <a:gd name="connsiteX27" fmla="*/ 1272341 w 4082778"/>
              <a:gd name="connsiteY27" fmla="*/ 196770 h 4699322"/>
              <a:gd name="connsiteX28" fmla="*/ 1295491 w 4082778"/>
              <a:gd name="connsiteY28" fmla="*/ 231494 h 4699322"/>
              <a:gd name="connsiteX29" fmla="*/ 1341790 w 4082778"/>
              <a:gd name="connsiteY29" fmla="*/ 324091 h 4699322"/>
              <a:gd name="connsiteX30" fmla="*/ 1388088 w 4082778"/>
              <a:gd name="connsiteY30" fmla="*/ 347241 h 4699322"/>
              <a:gd name="connsiteX31" fmla="*/ 1526984 w 4082778"/>
              <a:gd name="connsiteY31" fmla="*/ 416689 h 4699322"/>
              <a:gd name="connsiteX32" fmla="*/ 1550134 w 4082778"/>
              <a:gd name="connsiteY32" fmla="*/ 532435 h 4699322"/>
              <a:gd name="connsiteX33" fmla="*/ 1561708 w 4082778"/>
              <a:gd name="connsiteY33" fmla="*/ 567160 h 4699322"/>
              <a:gd name="connsiteX34" fmla="*/ 1584858 w 4082778"/>
              <a:gd name="connsiteY34" fmla="*/ 682906 h 4699322"/>
              <a:gd name="connsiteX35" fmla="*/ 1689030 w 4082778"/>
              <a:gd name="connsiteY35" fmla="*/ 821803 h 4699322"/>
              <a:gd name="connsiteX36" fmla="*/ 1689030 w 4082778"/>
              <a:gd name="connsiteY36" fmla="*/ 821803 h 4699322"/>
              <a:gd name="connsiteX37" fmla="*/ 1758478 w 4082778"/>
              <a:gd name="connsiteY37" fmla="*/ 891251 h 4699322"/>
              <a:gd name="connsiteX38" fmla="*/ 1897374 w 4082778"/>
              <a:gd name="connsiteY38" fmla="*/ 914400 h 4699322"/>
              <a:gd name="connsiteX39" fmla="*/ 1978397 w 4082778"/>
              <a:gd name="connsiteY39" fmla="*/ 902825 h 4699322"/>
              <a:gd name="connsiteX40" fmla="*/ 2047845 w 4082778"/>
              <a:gd name="connsiteY40" fmla="*/ 844952 h 4699322"/>
              <a:gd name="connsiteX41" fmla="*/ 2325638 w 4082778"/>
              <a:gd name="connsiteY41" fmla="*/ 868101 h 4699322"/>
              <a:gd name="connsiteX42" fmla="*/ 2383511 w 4082778"/>
              <a:gd name="connsiteY42" fmla="*/ 891251 h 4699322"/>
              <a:gd name="connsiteX43" fmla="*/ 2395086 w 4082778"/>
              <a:gd name="connsiteY43" fmla="*/ 925975 h 4699322"/>
              <a:gd name="connsiteX44" fmla="*/ 2429810 w 4082778"/>
              <a:gd name="connsiteY44" fmla="*/ 1018572 h 4699322"/>
              <a:gd name="connsiteX45" fmla="*/ 2441384 w 4082778"/>
              <a:gd name="connsiteY45" fmla="*/ 1145894 h 4699322"/>
              <a:gd name="connsiteX46" fmla="*/ 2452959 w 4082778"/>
              <a:gd name="connsiteY46" fmla="*/ 1192192 h 4699322"/>
              <a:gd name="connsiteX47" fmla="*/ 2591855 w 4082778"/>
              <a:gd name="connsiteY47" fmla="*/ 1203767 h 4699322"/>
              <a:gd name="connsiteX48" fmla="*/ 2626579 w 4082778"/>
              <a:gd name="connsiteY48" fmla="*/ 1284790 h 4699322"/>
              <a:gd name="connsiteX49" fmla="*/ 2615005 w 4082778"/>
              <a:gd name="connsiteY49" fmla="*/ 1435261 h 4699322"/>
              <a:gd name="connsiteX50" fmla="*/ 2591855 w 4082778"/>
              <a:gd name="connsiteY50" fmla="*/ 1481560 h 4699322"/>
              <a:gd name="connsiteX51" fmla="*/ 2522407 w 4082778"/>
              <a:gd name="connsiteY51" fmla="*/ 1551008 h 4699322"/>
              <a:gd name="connsiteX52" fmla="*/ 2487683 w 4082778"/>
              <a:gd name="connsiteY52" fmla="*/ 1562582 h 4699322"/>
              <a:gd name="connsiteX53" fmla="*/ 2441384 w 4082778"/>
              <a:gd name="connsiteY53" fmla="*/ 1574157 h 4699322"/>
              <a:gd name="connsiteX54" fmla="*/ 2395086 w 4082778"/>
              <a:gd name="connsiteY54" fmla="*/ 1597306 h 4699322"/>
              <a:gd name="connsiteX55" fmla="*/ 2290914 w 4082778"/>
              <a:gd name="connsiteY55" fmla="*/ 1585732 h 4699322"/>
              <a:gd name="connsiteX56" fmla="*/ 2175167 w 4082778"/>
              <a:gd name="connsiteY56" fmla="*/ 1655180 h 4699322"/>
              <a:gd name="connsiteX57" fmla="*/ 2175167 w 4082778"/>
              <a:gd name="connsiteY57" fmla="*/ 1770927 h 4699322"/>
              <a:gd name="connsiteX58" fmla="*/ 2221465 w 4082778"/>
              <a:gd name="connsiteY58" fmla="*/ 1794076 h 4699322"/>
              <a:gd name="connsiteX59" fmla="*/ 2302488 w 4082778"/>
              <a:gd name="connsiteY59" fmla="*/ 1817225 h 4699322"/>
              <a:gd name="connsiteX60" fmla="*/ 2360362 w 4082778"/>
              <a:gd name="connsiteY60" fmla="*/ 1863524 h 4699322"/>
              <a:gd name="connsiteX61" fmla="*/ 2383511 w 4082778"/>
              <a:gd name="connsiteY61" fmla="*/ 1898248 h 4699322"/>
              <a:gd name="connsiteX62" fmla="*/ 2406660 w 4082778"/>
              <a:gd name="connsiteY62" fmla="*/ 1921398 h 4699322"/>
              <a:gd name="connsiteX63" fmla="*/ 2441384 w 4082778"/>
              <a:gd name="connsiteY63" fmla="*/ 1967696 h 4699322"/>
              <a:gd name="connsiteX64" fmla="*/ 2522407 w 4082778"/>
              <a:gd name="connsiteY64" fmla="*/ 2002420 h 4699322"/>
              <a:gd name="connsiteX65" fmla="*/ 2684453 w 4082778"/>
              <a:gd name="connsiteY65" fmla="*/ 2037144 h 4699322"/>
              <a:gd name="connsiteX66" fmla="*/ 2742326 w 4082778"/>
              <a:gd name="connsiteY66" fmla="*/ 2060294 h 4699322"/>
              <a:gd name="connsiteX67" fmla="*/ 2753901 w 4082778"/>
              <a:gd name="connsiteY67" fmla="*/ 2106592 h 4699322"/>
              <a:gd name="connsiteX68" fmla="*/ 2742326 w 4082778"/>
              <a:gd name="connsiteY68" fmla="*/ 2326511 h 4699322"/>
              <a:gd name="connsiteX69" fmla="*/ 2904372 w 4082778"/>
              <a:gd name="connsiteY69" fmla="*/ 2349661 h 4699322"/>
              <a:gd name="connsiteX70" fmla="*/ 3020119 w 4082778"/>
              <a:gd name="connsiteY70" fmla="*/ 2407534 h 4699322"/>
              <a:gd name="connsiteX71" fmla="*/ 3043268 w 4082778"/>
              <a:gd name="connsiteY71" fmla="*/ 2453833 h 4699322"/>
              <a:gd name="connsiteX72" fmla="*/ 3066417 w 4082778"/>
              <a:gd name="connsiteY72" fmla="*/ 2488557 h 4699322"/>
              <a:gd name="connsiteX73" fmla="*/ 3077992 w 4082778"/>
              <a:gd name="connsiteY73" fmla="*/ 2534856 h 4699322"/>
              <a:gd name="connsiteX74" fmla="*/ 3170590 w 4082778"/>
              <a:gd name="connsiteY74" fmla="*/ 2673752 h 4699322"/>
              <a:gd name="connsiteX75" fmla="*/ 3205314 w 4082778"/>
              <a:gd name="connsiteY75" fmla="*/ 2696901 h 4699322"/>
              <a:gd name="connsiteX76" fmla="*/ 3251612 w 4082778"/>
              <a:gd name="connsiteY76" fmla="*/ 2708476 h 4699322"/>
              <a:gd name="connsiteX77" fmla="*/ 3355784 w 4082778"/>
              <a:gd name="connsiteY77" fmla="*/ 2835798 h 4699322"/>
              <a:gd name="connsiteX78" fmla="*/ 3367359 w 4082778"/>
              <a:gd name="connsiteY78" fmla="*/ 2870522 h 4699322"/>
              <a:gd name="connsiteX79" fmla="*/ 3402083 w 4082778"/>
              <a:gd name="connsiteY79" fmla="*/ 2928395 h 4699322"/>
              <a:gd name="connsiteX80" fmla="*/ 3448382 w 4082778"/>
              <a:gd name="connsiteY80" fmla="*/ 3020992 h 4699322"/>
              <a:gd name="connsiteX81" fmla="*/ 3506255 w 4082778"/>
              <a:gd name="connsiteY81" fmla="*/ 3078866 h 4699322"/>
              <a:gd name="connsiteX82" fmla="*/ 3633577 w 4082778"/>
              <a:gd name="connsiteY82" fmla="*/ 3229337 h 4699322"/>
              <a:gd name="connsiteX83" fmla="*/ 3726174 w 4082778"/>
              <a:gd name="connsiteY83" fmla="*/ 3310360 h 4699322"/>
              <a:gd name="connsiteX84" fmla="*/ 3784048 w 4082778"/>
              <a:gd name="connsiteY84" fmla="*/ 3321934 h 4699322"/>
              <a:gd name="connsiteX85" fmla="*/ 3865071 w 4082778"/>
              <a:gd name="connsiteY85" fmla="*/ 3368233 h 4699322"/>
              <a:gd name="connsiteX86" fmla="*/ 3899795 w 4082778"/>
              <a:gd name="connsiteY86" fmla="*/ 3402957 h 4699322"/>
              <a:gd name="connsiteX87" fmla="*/ 3957668 w 4082778"/>
              <a:gd name="connsiteY87" fmla="*/ 3449256 h 4699322"/>
              <a:gd name="connsiteX88" fmla="*/ 3980817 w 4082778"/>
              <a:gd name="connsiteY88" fmla="*/ 3495554 h 4699322"/>
              <a:gd name="connsiteX89" fmla="*/ 4003967 w 4082778"/>
              <a:gd name="connsiteY89" fmla="*/ 3530279 h 4699322"/>
              <a:gd name="connsiteX90" fmla="*/ 4050265 w 4082778"/>
              <a:gd name="connsiteY90" fmla="*/ 3669175 h 4699322"/>
              <a:gd name="connsiteX91" fmla="*/ 4073415 w 4082778"/>
              <a:gd name="connsiteY91" fmla="*/ 4213185 h 4699322"/>
              <a:gd name="connsiteX92" fmla="*/ 4038691 w 4082778"/>
              <a:gd name="connsiteY92" fmla="*/ 4363656 h 4699322"/>
              <a:gd name="connsiteX93" fmla="*/ 3888220 w 4082778"/>
              <a:gd name="connsiteY93" fmla="*/ 4386805 h 4699322"/>
              <a:gd name="connsiteX94" fmla="*/ 3853496 w 4082778"/>
              <a:gd name="connsiteY94" fmla="*/ 4409954 h 4699322"/>
              <a:gd name="connsiteX95" fmla="*/ 3818772 w 4082778"/>
              <a:gd name="connsiteY95" fmla="*/ 4444679 h 4699322"/>
              <a:gd name="connsiteX96" fmla="*/ 3772473 w 4082778"/>
              <a:gd name="connsiteY96" fmla="*/ 4456253 h 4699322"/>
              <a:gd name="connsiteX97" fmla="*/ 3529405 w 4082778"/>
              <a:gd name="connsiteY97" fmla="*/ 4467828 h 4699322"/>
              <a:gd name="connsiteX98" fmla="*/ 3483106 w 4082778"/>
              <a:gd name="connsiteY98" fmla="*/ 4433104 h 4699322"/>
              <a:gd name="connsiteX99" fmla="*/ 3448382 w 4082778"/>
              <a:gd name="connsiteY99" fmla="*/ 4398380 h 4699322"/>
              <a:gd name="connsiteX100" fmla="*/ 3413658 w 4082778"/>
              <a:gd name="connsiteY100" fmla="*/ 4409954 h 4699322"/>
              <a:gd name="connsiteX101" fmla="*/ 3402083 w 4082778"/>
              <a:gd name="connsiteY101" fmla="*/ 4456253 h 4699322"/>
              <a:gd name="connsiteX102" fmla="*/ 3378934 w 4082778"/>
              <a:gd name="connsiteY102" fmla="*/ 4490977 h 4699322"/>
              <a:gd name="connsiteX103" fmla="*/ 3332635 w 4082778"/>
              <a:gd name="connsiteY103" fmla="*/ 4572000 h 4699322"/>
              <a:gd name="connsiteX104" fmla="*/ 3321060 w 4082778"/>
              <a:gd name="connsiteY104" fmla="*/ 4606724 h 4699322"/>
              <a:gd name="connsiteX105" fmla="*/ 3309486 w 4082778"/>
              <a:gd name="connsiteY105" fmla="*/ 4653023 h 4699322"/>
              <a:gd name="connsiteX106" fmla="*/ 3020119 w 4082778"/>
              <a:gd name="connsiteY106" fmla="*/ 4699322 h 4699322"/>
              <a:gd name="connsiteX107" fmla="*/ 2915946 w 4082778"/>
              <a:gd name="connsiteY107" fmla="*/ 4583575 h 4699322"/>
              <a:gd name="connsiteX108" fmla="*/ 2892797 w 4082778"/>
              <a:gd name="connsiteY108" fmla="*/ 4560425 h 4699322"/>
              <a:gd name="connsiteX109" fmla="*/ 2719177 w 4082778"/>
              <a:gd name="connsiteY109" fmla="*/ 4537276 h 4699322"/>
              <a:gd name="connsiteX110" fmla="*/ 2649729 w 4082778"/>
              <a:gd name="connsiteY110" fmla="*/ 4525701 h 4699322"/>
              <a:gd name="connsiteX111" fmla="*/ 2672878 w 4082778"/>
              <a:gd name="connsiteY111" fmla="*/ 4444679 h 4699322"/>
              <a:gd name="connsiteX112" fmla="*/ 2684453 w 4082778"/>
              <a:gd name="connsiteY112" fmla="*/ 4398380 h 4699322"/>
              <a:gd name="connsiteX113" fmla="*/ 2765476 w 4082778"/>
              <a:gd name="connsiteY113" fmla="*/ 4340506 h 4699322"/>
              <a:gd name="connsiteX114" fmla="*/ 2858073 w 4082778"/>
              <a:gd name="connsiteY114" fmla="*/ 4271058 h 4699322"/>
              <a:gd name="connsiteX115" fmla="*/ 2892797 w 4082778"/>
              <a:gd name="connsiteY115" fmla="*/ 4224760 h 4699322"/>
              <a:gd name="connsiteX116" fmla="*/ 2881222 w 4082778"/>
              <a:gd name="connsiteY116" fmla="*/ 3946967 h 4699322"/>
              <a:gd name="connsiteX117" fmla="*/ 2904372 w 4082778"/>
              <a:gd name="connsiteY117" fmla="*/ 3854370 h 4699322"/>
              <a:gd name="connsiteX118" fmla="*/ 2973820 w 4082778"/>
              <a:gd name="connsiteY118" fmla="*/ 3784922 h 4699322"/>
              <a:gd name="connsiteX119" fmla="*/ 2927521 w 4082778"/>
              <a:gd name="connsiteY119" fmla="*/ 3750198 h 4699322"/>
              <a:gd name="connsiteX120" fmla="*/ 2892797 w 4082778"/>
              <a:gd name="connsiteY120" fmla="*/ 3727048 h 4699322"/>
              <a:gd name="connsiteX121" fmla="*/ 2858073 w 4082778"/>
              <a:gd name="connsiteY121" fmla="*/ 3680749 h 4699322"/>
              <a:gd name="connsiteX122" fmla="*/ 2823349 w 4082778"/>
              <a:gd name="connsiteY122" fmla="*/ 3588152 h 4699322"/>
              <a:gd name="connsiteX123" fmla="*/ 2684453 w 4082778"/>
              <a:gd name="connsiteY123" fmla="*/ 3495554 h 4699322"/>
              <a:gd name="connsiteX124" fmla="*/ 2649729 w 4082778"/>
              <a:gd name="connsiteY124" fmla="*/ 3483980 h 4699322"/>
              <a:gd name="connsiteX125" fmla="*/ 2580281 w 4082778"/>
              <a:gd name="connsiteY125" fmla="*/ 3472405 h 4699322"/>
              <a:gd name="connsiteX126" fmla="*/ 2533982 w 4082778"/>
              <a:gd name="connsiteY126" fmla="*/ 3449256 h 4699322"/>
              <a:gd name="connsiteX127" fmla="*/ 2487683 w 4082778"/>
              <a:gd name="connsiteY127" fmla="*/ 3437681 h 4699322"/>
              <a:gd name="connsiteX128" fmla="*/ 2418235 w 4082778"/>
              <a:gd name="connsiteY128" fmla="*/ 3391382 h 4699322"/>
              <a:gd name="connsiteX129" fmla="*/ 2441384 w 4082778"/>
              <a:gd name="connsiteY129" fmla="*/ 3240911 h 4699322"/>
              <a:gd name="connsiteX130" fmla="*/ 2452959 w 4082778"/>
              <a:gd name="connsiteY130" fmla="*/ 3206187 h 4699322"/>
              <a:gd name="connsiteX131" fmla="*/ 2476108 w 4082778"/>
              <a:gd name="connsiteY131" fmla="*/ 3102015 h 4699322"/>
              <a:gd name="connsiteX132" fmla="*/ 2452959 w 4082778"/>
              <a:gd name="connsiteY132" fmla="*/ 2743200 h 4699322"/>
              <a:gd name="connsiteX133" fmla="*/ 2406660 w 4082778"/>
              <a:gd name="connsiteY133" fmla="*/ 2720051 h 4699322"/>
              <a:gd name="connsiteX134" fmla="*/ 2325638 w 4082778"/>
              <a:gd name="connsiteY134" fmla="*/ 2673752 h 4699322"/>
              <a:gd name="connsiteX135" fmla="*/ 2256190 w 4082778"/>
              <a:gd name="connsiteY135" fmla="*/ 2639028 h 4699322"/>
              <a:gd name="connsiteX136" fmla="*/ 2175167 w 4082778"/>
              <a:gd name="connsiteY136" fmla="*/ 2534856 h 4699322"/>
              <a:gd name="connsiteX137" fmla="*/ 2152017 w 4082778"/>
              <a:gd name="connsiteY137" fmla="*/ 2476982 h 4699322"/>
              <a:gd name="connsiteX138" fmla="*/ 2128868 w 4082778"/>
              <a:gd name="connsiteY138" fmla="*/ 2442258 h 4699322"/>
              <a:gd name="connsiteX139" fmla="*/ 2117293 w 4082778"/>
              <a:gd name="connsiteY139" fmla="*/ 2407534 h 4699322"/>
              <a:gd name="connsiteX140" fmla="*/ 2070995 w 4082778"/>
              <a:gd name="connsiteY140" fmla="*/ 2384385 h 4699322"/>
              <a:gd name="connsiteX141" fmla="*/ 1989972 w 4082778"/>
              <a:gd name="connsiteY141" fmla="*/ 2338086 h 4699322"/>
              <a:gd name="connsiteX142" fmla="*/ 1862650 w 4082778"/>
              <a:gd name="connsiteY142" fmla="*/ 2303362 h 4699322"/>
              <a:gd name="connsiteX143" fmla="*/ 1642731 w 4082778"/>
              <a:gd name="connsiteY143" fmla="*/ 2349661 h 4699322"/>
              <a:gd name="connsiteX144" fmla="*/ 1596433 w 4082778"/>
              <a:gd name="connsiteY144" fmla="*/ 2395960 h 4699322"/>
              <a:gd name="connsiteX145" fmla="*/ 1561708 w 4082778"/>
              <a:gd name="connsiteY145" fmla="*/ 2419109 h 4699322"/>
              <a:gd name="connsiteX146" fmla="*/ 1515410 w 4082778"/>
              <a:gd name="connsiteY146" fmla="*/ 2476982 h 4699322"/>
              <a:gd name="connsiteX147" fmla="*/ 1422812 w 4082778"/>
              <a:gd name="connsiteY147" fmla="*/ 2523281 h 4699322"/>
              <a:gd name="connsiteX148" fmla="*/ 1376514 w 4082778"/>
              <a:gd name="connsiteY148" fmla="*/ 2546430 h 4699322"/>
              <a:gd name="connsiteX149" fmla="*/ 1191319 w 4082778"/>
              <a:gd name="connsiteY149" fmla="*/ 2534856 h 4699322"/>
              <a:gd name="connsiteX150" fmla="*/ 1179744 w 4082778"/>
              <a:gd name="connsiteY150" fmla="*/ 2500132 h 4699322"/>
              <a:gd name="connsiteX151" fmla="*/ 1121871 w 4082778"/>
              <a:gd name="connsiteY151" fmla="*/ 2395960 h 4699322"/>
              <a:gd name="connsiteX152" fmla="*/ 901952 w 4082778"/>
              <a:gd name="connsiteY152" fmla="*/ 2419109 h 4699322"/>
              <a:gd name="connsiteX153" fmla="*/ 844078 w 4082778"/>
              <a:gd name="connsiteY153" fmla="*/ 2476982 h 4699322"/>
              <a:gd name="connsiteX154" fmla="*/ 832503 w 4082778"/>
              <a:gd name="connsiteY154" fmla="*/ 2511706 h 4699322"/>
              <a:gd name="connsiteX155" fmla="*/ 809354 w 4082778"/>
              <a:gd name="connsiteY155" fmla="*/ 2534856 h 4699322"/>
              <a:gd name="connsiteX156" fmla="*/ 774630 w 4082778"/>
              <a:gd name="connsiteY156" fmla="*/ 2604304 h 4699322"/>
              <a:gd name="connsiteX157" fmla="*/ 763055 w 4082778"/>
              <a:gd name="connsiteY157" fmla="*/ 2639028 h 4699322"/>
              <a:gd name="connsiteX158" fmla="*/ 496838 w 4082778"/>
              <a:gd name="connsiteY158" fmla="*/ 2720051 h 4699322"/>
              <a:gd name="connsiteX159" fmla="*/ 462114 w 4082778"/>
              <a:gd name="connsiteY159" fmla="*/ 2696901 h 4699322"/>
              <a:gd name="connsiteX160" fmla="*/ 496838 w 4082778"/>
              <a:gd name="connsiteY160" fmla="*/ 2534856 h 4699322"/>
              <a:gd name="connsiteX161" fmla="*/ 508412 w 4082778"/>
              <a:gd name="connsiteY161" fmla="*/ 2384385 h 4699322"/>
              <a:gd name="connsiteX162" fmla="*/ 531562 w 4082778"/>
              <a:gd name="connsiteY162" fmla="*/ 2349661 h 4699322"/>
              <a:gd name="connsiteX163" fmla="*/ 508412 w 4082778"/>
              <a:gd name="connsiteY163" fmla="*/ 2245489 h 4699322"/>
              <a:gd name="connsiteX164" fmla="*/ 543136 w 4082778"/>
              <a:gd name="connsiteY164" fmla="*/ 2095018 h 4699322"/>
              <a:gd name="connsiteX165" fmla="*/ 566286 w 4082778"/>
              <a:gd name="connsiteY165" fmla="*/ 2060294 h 4699322"/>
              <a:gd name="connsiteX166" fmla="*/ 612584 w 4082778"/>
              <a:gd name="connsiteY166" fmla="*/ 2037144 h 4699322"/>
              <a:gd name="connsiteX167" fmla="*/ 589435 w 4082778"/>
              <a:gd name="connsiteY167" fmla="*/ 1747777 h 4699322"/>
              <a:gd name="connsiteX168" fmla="*/ 531562 w 4082778"/>
              <a:gd name="connsiteY168" fmla="*/ 1701479 h 4699322"/>
              <a:gd name="connsiteX169" fmla="*/ 415815 w 4082778"/>
              <a:gd name="connsiteY169" fmla="*/ 1678329 h 4699322"/>
              <a:gd name="connsiteX170" fmla="*/ 265344 w 4082778"/>
              <a:gd name="connsiteY170" fmla="*/ 1689904 h 4699322"/>
              <a:gd name="connsiteX171" fmla="*/ 172746 w 4082778"/>
              <a:gd name="connsiteY171" fmla="*/ 1643605 h 4699322"/>
              <a:gd name="connsiteX172" fmla="*/ 161172 w 4082778"/>
              <a:gd name="connsiteY172" fmla="*/ 1608881 h 4699322"/>
              <a:gd name="connsiteX173" fmla="*/ 138022 w 4082778"/>
              <a:gd name="connsiteY173" fmla="*/ 1504709 h 4699322"/>
              <a:gd name="connsiteX174" fmla="*/ 126448 w 4082778"/>
              <a:gd name="connsiteY174" fmla="*/ 1377387 h 4699322"/>
              <a:gd name="connsiteX175" fmla="*/ 103298 w 4082778"/>
              <a:gd name="connsiteY175" fmla="*/ 1354238 h 4699322"/>
              <a:gd name="connsiteX176" fmla="*/ 22276 w 4082778"/>
              <a:gd name="connsiteY176" fmla="*/ 1284790 h 4699322"/>
              <a:gd name="connsiteX177" fmla="*/ 22276 w 4082778"/>
              <a:gd name="connsiteY177" fmla="*/ 1203767 h 4699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4082778" h="4699322">
                <a:moveTo>
                  <a:pt x="22276" y="1203767"/>
                </a:moveTo>
                <a:cubicBezTo>
                  <a:pt x="22276" y="1151681"/>
                  <a:pt x="-27845" y="1105929"/>
                  <a:pt x="22276" y="972273"/>
                </a:cubicBezTo>
                <a:cubicBezTo>
                  <a:pt x="27862" y="957378"/>
                  <a:pt x="53141" y="964557"/>
                  <a:pt x="68574" y="960699"/>
                </a:cubicBezTo>
                <a:cubicBezTo>
                  <a:pt x="132685" y="917957"/>
                  <a:pt x="72941" y="950926"/>
                  <a:pt x="172746" y="925975"/>
                </a:cubicBezTo>
                <a:cubicBezTo>
                  <a:pt x="196419" y="920057"/>
                  <a:pt x="219045" y="910542"/>
                  <a:pt x="242195" y="902825"/>
                </a:cubicBezTo>
                <a:cubicBezTo>
                  <a:pt x="246053" y="887392"/>
                  <a:pt x="251350" y="872250"/>
                  <a:pt x="253769" y="856527"/>
                </a:cubicBezTo>
                <a:cubicBezTo>
                  <a:pt x="259474" y="819441"/>
                  <a:pt x="256816" y="757837"/>
                  <a:pt x="276919" y="717630"/>
                </a:cubicBezTo>
                <a:cubicBezTo>
                  <a:pt x="294696" y="682077"/>
                  <a:pt x="311229" y="670143"/>
                  <a:pt x="346367" y="648182"/>
                </a:cubicBezTo>
                <a:cubicBezTo>
                  <a:pt x="360999" y="639037"/>
                  <a:pt x="376509" y="631091"/>
                  <a:pt x="392665" y="625033"/>
                </a:cubicBezTo>
                <a:cubicBezTo>
                  <a:pt x="416438" y="616118"/>
                  <a:pt x="474825" y="607387"/>
                  <a:pt x="496838" y="601884"/>
                </a:cubicBezTo>
                <a:cubicBezTo>
                  <a:pt x="524087" y="595072"/>
                  <a:pt x="550853" y="586451"/>
                  <a:pt x="577860" y="578734"/>
                </a:cubicBezTo>
                <a:cubicBezTo>
                  <a:pt x="585577" y="571018"/>
                  <a:pt x="595395" y="564943"/>
                  <a:pt x="601010" y="555585"/>
                </a:cubicBezTo>
                <a:cubicBezTo>
                  <a:pt x="607287" y="545123"/>
                  <a:pt x="603957" y="512234"/>
                  <a:pt x="612584" y="520861"/>
                </a:cubicBezTo>
                <a:cubicBezTo>
                  <a:pt x="626495" y="534772"/>
                  <a:pt x="614605" y="561537"/>
                  <a:pt x="624159" y="578734"/>
                </a:cubicBezTo>
                <a:cubicBezTo>
                  <a:pt x="633341" y="595262"/>
                  <a:pt x="697861" y="650309"/>
                  <a:pt x="716757" y="659757"/>
                </a:cubicBezTo>
                <a:cubicBezTo>
                  <a:pt x="727659" y="665208"/>
                  <a:pt x="814835" y="681687"/>
                  <a:pt x="820929" y="682906"/>
                </a:cubicBezTo>
                <a:cubicBezTo>
                  <a:pt x="824787" y="659757"/>
                  <a:pt x="824263" y="635432"/>
                  <a:pt x="832503" y="613458"/>
                </a:cubicBezTo>
                <a:cubicBezTo>
                  <a:pt x="836335" y="603240"/>
                  <a:pt x="855653" y="601222"/>
                  <a:pt x="855653" y="590309"/>
                </a:cubicBezTo>
                <a:cubicBezTo>
                  <a:pt x="855653" y="515543"/>
                  <a:pt x="839943" y="420655"/>
                  <a:pt x="809354" y="347241"/>
                </a:cubicBezTo>
                <a:lnTo>
                  <a:pt x="751481" y="208344"/>
                </a:lnTo>
                <a:cubicBezTo>
                  <a:pt x="745782" y="174150"/>
                  <a:pt x="728458" y="127132"/>
                  <a:pt x="751481" y="92598"/>
                </a:cubicBezTo>
                <a:cubicBezTo>
                  <a:pt x="768067" y="67719"/>
                  <a:pt x="797819" y="69428"/>
                  <a:pt x="820929" y="57873"/>
                </a:cubicBezTo>
                <a:cubicBezTo>
                  <a:pt x="833371" y="51652"/>
                  <a:pt x="842580" y="39478"/>
                  <a:pt x="855653" y="34724"/>
                </a:cubicBezTo>
                <a:cubicBezTo>
                  <a:pt x="889776" y="22316"/>
                  <a:pt x="965012" y="8223"/>
                  <a:pt x="1006124" y="0"/>
                </a:cubicBezTo>
                <a:cubicBezTo>
                  <a:pt x="1036990" y="7716"/>
                  <a:pt x="1068821" y="12276"/>
                  <a:pt x="1098721" y="23149"/>
                </a:cubicBezTo>
                <a:cubicBezTo>
                  <a:pt x="1136141" y="36756"/>
                  <a:pt x="1136462" y="58375"/>
                  <a:pt x="1168169" y="81023"/>
                </a:cubicBezTo>
                <a:cubicBezTo>
                  <a:pt x="1182210" y="91052"/>
                  <a:pt x="1199035" y="96456"/>
                  <a:pt x="1214468" y="104172"/>
                </a:cubicBezTo>
                <a:cubicBezTo>
                  <a:pt x="1300947" y="190651"/>
                  <a:pt x="1234387" y="108210"/>
                  <a:pt x="1272341" y="196770"/>
                </a:cubicBezTo>
                <a:cubicBezTo>
                  <a:pt x="1277821" y="209556"/>
                  <a:pt x="1289270" y="219052"/>
                  <a:pt x="1295491" y="231494"/>
                </a:cubicBezTo>
                <a:cubicBezTo>
                  <a:pt x="1306351" y="253213"/>
                  <a:pt x="1318802" y="304934"/>
                  <a:pt x="1341790" y="324091"/>
                </a:cubicBezTo>
                <a:cubicBezTo>
                  <a:pt x="1355045" y="335137"/>
                  <a:pt x="1373731" y="337670"/>
                  <a:pt x="1388088" y="347241"/>
                </a:cubicBezTo>
                <a:cubicBezTo>
                  <a:pt x="1495824" y="419065"/>
                  <a:pt x="1390454" y="377679"/>
                  <a:pt x="1526984" y="416689"/>
                </a:cubicBezTo>
                <a:cubicBezTo>
                  <a:pt x="1553133" y="495134"/>
                  <a:pt x="1523536" y="399445"/>
                  <a:pt x="1550134" y="532435"/>
                </a:cubicBezTo>
                <a:cubicBezTo>
                  <a:pt x="1552527" y="544399"/>
                  <a:pt x="1558964" y="555271"/>
                  <a:pt x="1561708" y="567160"/>
                </a:cubicBezTo>
                <a:cubicBezTo>
                  <a:pt x="1570555" y="605499"/>
                  <a:pt x="1564005" y="649540"/>
                  <a:pt x="1584858" y="682906"/>
                </a:cubicBezTo>
                <a:cubicBezTo>
                  <a:pt x="1654298" y="794012"/>
                  <a:pt x="1616993" y="749766"/>
                  <a:pt x="1689030" y="821803"/>
                </a:cubicBezTo>
                <a:lnTo>
                  <a:pt x="1689030" y="821803"/>
                </a:lnTo>
                <a:cubicBezTo>
                  <a:pt x="1705695" y="844023"/>
                  <a:pt x="1726745" y="882789"/>
                  <a:pt x="1758478" y="891251"/>
                </a:cubicBezTo>
                <a:cubicBezTo>
                  <a:pt x="1803830" y="903345"/>
                  <a:pt x="1851075" y="906684"/>
                  <a:pt x="1897374" y="914400"/>
                </a:cubicBezTo>
                <a:cubicBezTo>
                  <a:pt x="1924382" y="910542"/>
                  <a:pt x="1952266" y="910664"/>
                  <a:pt x="1978397" y="902825"/>
                </a:cubicBezTo>
                <a:cubicBezTo>
                  <a:pt x="2001419" y="895919"/>
                  <a:pt x="2033081" y="859716"/>
                  <a:pt x="2047845" y="844952"/>
                </a:cubicBezTo>
                <a:cubicBezTo>
                  <a:pt x="2140443" y="852668"/>
                  <a:pt x="2233591" y="855405"/>
                  <a:pt x="2325638" y="868101"/>
                </a:cubicBezTo>
                <a:cubicBezTo>
                  <a:pt x="2346220" y="870940"/>
                  <a:pt x="2367550" y="877950"/>
                  <a:pt x="2383511" y="891251"/>
                </a:cubicBezTo>
                <a:cubicBezTo>
                  <a:pt x="2392884" y="899062"/>
                  <a:pt x="2390280" y="914761"/>
                  <a:pt x="2395086" y="925975"/>
                </a:cubicBezTo>
                <a:cubicBezTo>
                  <a:pt x="2431402" y="1010711"/>
                  <a:pt x="2408470" y="933213"/>
                  <a:pt x="2429810" y="1018572"/>
                </a:cubicBezTo>
                <a:cubicBezTo>
                  <a:pt x="2433668" y="1061013"/>
                  <a:pt x="2435752" y="1103652"/>
                  <a:pt x="2441384" y="1145894"/>
                </a:cubicBezTo>
                <a:cubicBezTo>
                  <a:pt x="2443486" y="1161662"/>
                  <a:pt x="2438112" y="1186482"/>
                  <a:pt x="2452959" y="1192192"/>
                </a:cubicBezTo>
                <a:cubicBezTo>
                  <a:pt x="2496321" y="1208870"/>
                  <a:pt x="2545556" y="1199909"/>
                  <a:pt x="2591855" y="1203767"/>
                </a:cubicBezTo>
                <a:cubicBezTo>
                  <a:pt x="2610758" y="1232120"/>
                  <a:pt x="2626579" y="1247416"/>
                  <a:pt x="2626579" y="1284790"/>
                </a:cubicBezTo>
                <a:cubicBezTo>
                  <a:pt x="2626579" y="1335095"/>
                  <a:pt x="2623747" y="1385721"/>
                  <a:pt x="2615005" y="1435261"/>
                </a:cubicBezTo>
                <a:cubicBezTo>
                  <a:pt x="2612006" y="1452253"/>
                  <a:pt x="2602634" y="1468086"/>
                  <a:pt x="2591855" y="1481560"/>
                </a:cubicBezTo>
                <a:cubicBezTo>
                  <a:pt x="2571404" y="1507124"/>
                  <a:pt x="2553465" y="1540656"/>
                  <a:pt x="2522407" y="1551008"/>
                </a:cubicBezTo>
                <a:cubicBezTo>
                  <a:pt x="2510832" y="1554866"/>
                  <a:pt x="2499414" y="1559230"/>
                  <a:pt x="2487683" y="1562582"/>
                </a:cubicBezTo>
                <a:cubicBezTo>
                  <a:pt x="2472387" y="1566952"/>
                  <a:pt x="2456279" y="1568571"/>
                  <a:pt x="2441384" y="1574157"/>
                </a:cubicBezTo>
                <a:cubicBezTo>
                  <a:pt x="2425228" y="1580215"/>
                  <a:pt x="2410519" y="1589590"/>
                  <a:pt x="2395086" y="1597306"/>
                </a:cubicBezTo>
                <a:cubicBezTo>
                  <a:pt x="2360362" y="1593448"/>
                  <a:pt x="2325763" y="1583243"/>
                  <a:pt x="2290914" y="1585732"/>
                </a:cubicBezTo>
                <a:cubicBezTo>
                  <a:pt x="2246545" y="1588901"/>
                  <a:pt x="2205933" y="1630567"/>
                  <a:pt x="2175167" y="1655180"/>
                </a:cubicBezTo>
                <a:cubicBezTo>
                  <a:pt x="2168415" y="1688941"/>
                  <a:pt x="2151053" y="1737166"/>
                  <a:pt x="2175167" y="1770927"/>
                </a:cubicBezTo>
                <a:cubicBezTo>
                  <a:pt x="2185196" y="1784967"/>
                  <a:pt x="2205606" y="1787279"/>
                  <a:pt x="2221465" y="1794076"/>
                </a:cubicBezTo>
                <a:cubicBezTo>
                  <a:pt x="2244714" y="1804040"/>
                  <a:pt x="2278990" y="1811351"/>
                  <a:pt x="2302488" y="1817225"/>
                </a:cubicBezTo>
                <a:cubicBezTo>
                  <a:pt x="2321779" y="1832658"/>
                  <a:pt x="2342893" y="1846055"/>
                  <a:pt x="2360362" y="1863524"/>
                </a:cubicBezTo>
                <a:cubicBezTo>
                  <a:pt x="2370199" y="1873361"/>
                  <a:pt x="2374821" y="1887385"/>
                  <a:pt x="2383511" y="1898248"/>
                </a:cubicBezTo>
                <a:cubicBezTo>
                  <a:pt x="2390328" y="1906770"/>
                  <a:pt x="2399674" y="1913015"/>
                  <a:pt x="2406660" y="1921398"/>
                </a:cubicBezTo>
                <a:cubicBezTo>
                  <a:pt x="2419010" y="1936218"/>
                  <a:pt x="2427743" y="1954055"/>
                  <a:pt x="2441384" y="1967696"/>
                </a:cubicBezTo>
                <a:cubicBezTo>
                  <a:pt x="2471903" y="1998215"/>
                  <a:pt x="2482557" y="1989137"/>
                  <a:pt x="2522407" y="2002420"/>
                </a:cubicBezTo>
                <a:cubicBezTo>
                  <a:pt x="2639817" y="2041556"/>
                  <a:pt x="2514066" y="2018213"/>
                  <a:pt x="2684453" y="2037144"/>
                </a:cubicBezTo>
                <a:cubicBezTo>
                  <a:pt x="2703744" y="2044861"/>
                  <a:pt x="2727634" y="2045602"/>
                  <a:pt x="2742326" y="2060294"/>
                </a:cubicBezTo>
                <a:cubicBezTo>
                  <a:pt x="2753574" y="2071542"/>
                  <a:pt x="2753901" y="2090684"/>
                  <a:pt x="2753901" y="2106592"/>
                </a:cubicBezTo>
                <a:cubicBezTo>
                  <a:pt x="2753901" y="2180000"/>
                  <a:pt x="2746184" y="2253205"/>
                  <a:pt x="2742326" y="2326511"/>
                </a:cubicBezTo>
                <a:cubicBezTo>
                  <a:pt x="2752778" y="2327672"/>
                  <a:pt x="2876023" y="2338321"/>
                  <a:pt x="2904372" y="2349661"/>
                </a:cubicBezTo>
                <a:cubicBezTo>
                  <a:pt x="2944423" y="2365681"/>
                  <a:pt x="3020119" y="2407534"/>
                  <a:pt x="3020119" y="2407534"/>
                </a:cubicBezTo>
                <a:cubicBezTo>
                  <a:pt x="3027835" y="2422967"/>
                  <a:pt x="3034707" y="2438852"/>
                  <a:pt x="3043268" y="2453833"/>
                </a:cubicBezTo>
                <a:cubicBezTo>
                  <a:pt x="3050170" y="2465911"/>
                  <a:pt x="3060937" y="2475771"/>
                  <a:pt x="3066417" y="2488557"/>
                </a:cubicBezTo>
                <a:cubicBezTo>
                  <a:pt x="3072683" y="2503179"/>
                  <a:pt x="3071873" y="2520172"/>
                  <a:pt x="3077992" y="2534856"/>
                </a:cubicBezTo>
                <a:cubicBezTo>
                  <a:pt x="3109167" y="2609675"/>
                  <a:pt x="3115628" y="2626642"/>
                  <a:pt x="3170590" y="2673752"/>
                </a:cubicBezTo>
                <a:cubicBezTo>
                  <a:pt x="3181152" y="2682805"/>
                  <a:pt x="3192528" y="2691421"/>
                  <a:pt x="3205314" y="2696901"/>
                </a:cubicBezTo>
                <a:cubicBezTo>
                  <a:pt x="3219935" y="2703167"/>
                  <a:pt x="3236179" y="2704618"/>
                  <a:pt x="3251612" y="2708476"/>
                </a:cubicBezTo>
                <a:cubicBezTo>
                  <a:pt x="3299605" y="2756469"/>
                  <a:pt x="3309542" y="2763132"/>
                  <a:pt x="3355784" y="2835798"/>
                </a:cubicBezTo>
                <a:cubicBezTo>
                  <a:pt x="3362334" y="2846091"/>
                  <a:pt x="3361903" y="2859609"/>
                  <a:pt x="3367359" y="2870522"/>
                </a:cubicBezTo>
                <a:cubicBezTo>
                  <a:pt x="3377420" y="2890644"/>
                  <a:pt x="3392022" y="2908273"/>
                  <a:pt x="3402083" y="2928395"/>
                </a:cubicBezTo>
                <a:cubicBezTo>
                  <a:pt x="3433337" y="2990903"/>
                  <a:pt x="3384212" y="2940779"/>
                  <a:pt x="3448382" y="3020992"/>
                </a:cubicBezTo>
                <a:cubicBezTo>
                  <a:pt x="3465425" y="3042296"/>
                  <a:pt x="3491122" y="3056166"/>
                  <a:pt x="3506255" y="3078866"/>
                </a:cubicBezTo>
                <a:cubicBezTo>
                  <a:pt x="3573741" y="3180094"/>
                  <a:pt x="3532881" y="3128641"/>
                  <a:pt x="3633577" y="3229337"/>
                </a:cubicBezTo>
                <a:cubicBezTo>
                  <a:pt x="3648729" y="3244489"/>
                  <a:pt x="3695550" y="3298876"/>
                  <a:pt x="3726174" y="3310360"/>
                </a:cubicBezTo>
                <a:cubicBezTo>
                  <a:pt x="3744595" y="3317268"/>
                  <a:pt x="3764757" y="3318076"/>
                  <a:pt x="3784048" y="3321934"/>
                </a:cubicBezTo>
                <a:cubicBezTo>
                  <a:pt x="3812344" y="3336083"/>
                  <a:pt x="3840535" y="3347787"/>
                  <a:pt x="3865071" y="3368233"/>
                </a:cubicBezTo>
                <a:cubicBezTo>
                  <a:pt x="3877646" y="3378712"/>
                  <a:pt x="3887220" y="3392478"/>
                  <a:pt x="3899795" y="3402957"/>
                </a:cubicBezTo>
                <a:cubicBezTo>
                  <a:pt x="3923017" y="3422308"/>
                  <a:pt x="3940829" y="3423997"/>
                  <a:pt x="3957668" y="3449256"/>
                </a:cubicBezTo>
                <a:cubicBezTo>
                  <a:pt x="3967239" y="3463612"/>
                  <a:pt x="3972256" y="3480573"/>
                  <a:pt x="3980817" y="3495554"/>
                </a:cubicBezTo>
                <a:cubicBezTo>
                  <a:pt x="3987719" y="3507632"/>
                  <a:pt x="3996250" y="3518704"/>
                  <a:pt x="4003967" y="3530279"/>
                </a:cubicBezTo>
                <a:cubicBezTo>
                  <a:pt x="4031301" y="3639615"/>
                  <a:pt x="4012888" y="3594419"/>
                  <a:pt x="4050265" y="3669175"/>
                </a:cubicBezTo>
                <a:cubicBezTo>
                  <a:pt x="4090504" y="3870364"/>
                  <a:pt x="4087125" y="3836144"/>
                  <a:pt x="4073415" y="4213185"/>
                </a:cubicBezTo>
                <a:cubicBezTo>
                  <a:pt x="4071544" y="4264626"/>
                  <a:pt x="4076244" y="4328450"/>
                  <a:pt x="4038691" y="4363656"/>
                </a:cubicBezTo>
                <a:cubicBezTo>
                  <a:pt x="4001669" y="4398364"/>
                  <a:pt x="3938377" y="4379089"/>
                  <a:pt x="3888220" y="4386805"/>
                </a:cubicBezTo>
                <a:cubicBezTo>
                  <a:pt x="3876645" y="4394521"/>
                  <a:pt x="3864183" y="4401048"/>
                  <a:pt x="3853496" y="4409954"/>
                </a:cubicBezTo>
                <a:cubicBezTo>
                  <a:pt x="3840921" y="4420433"/>
                  <a:pt x="3832985" y="4436558"/>
                  <a:pt x="3818772" y="4444679"/>
                </a:cubicBezTo>
                <a:cubicBezTo>
                  <a:pt x="3804960" y="4452572"/>
                  <a:pt x="3788330" y="4454984"/>
                  <a:pt x="3772473" y="4456253"/>
                </a:cubicBezTo>
                <a:cubicBezTo>
                  <a:pt x="3691617" y="4462721"/>
                  <a:pt x="3610428" y="4463970"/>
                  <a:pt x="3529405" y="4467828"/>
                </a:cubicBezTo>
                <a:cubicBezTo>
                  <a:pt x="3513972" y="4456253"/>
                  <a:pt x="3497753" y="4445659"/>
                  <a:pt x="3483106" y="4433104"/>
                </a:cubicBezTo>
                <a:cubicBezTo>
                  <a:pt x="3470678" y="4422451"/>
                  <a:pt x="3463911" y="4403556"/>
                  <a:pt x="3448382" y="4398380"/>
                </a:cubicBezTo>
                <a:lnTo>
                  <a:pt x="3413658" y="4409954"/>
                </a:lnTo>
                <a:cubicBezTo>
                  <a:pt x="3409800" y="4425387"/>
                  <a:pt x="3408349" y="4441631"/>
                  <a:pt x="3402083" y="4456253"/>
                </a:cubicBezTo>
                <a:cubicBezTo>
                  <a:pt x="3396603" y="4469039"/>
                  <a:pt x="3386091" y="4479048"/>
                  <a:pt x="3378934" y="4490977"/>
                </a:cubicBezTo>
                <a:cubicBezTo>
                  <a:pt x="3362930" y="4517650"/>
                  <a:pt x="3346546" y="4544178"/>
                  <a:pt x="3332635" y="4572000"/>
                </a:cubicBezTo>
                <a:cubicBezTo>
                  <a:pt x="3327179" y="4582913"/>
                  <a:pt x="3324412" y="4594993"/>
                  <a:pt x="3321060" y="4606724"/>
                </a:cubicBezTo>
                <a:cubicBezTo>
                  <a:pt x="3316690" y="4622020"/>
                  <a:pt x="3321458" y="4642548"/>
                  <a:pt x="3309486" y="4653023"/>
                </a:cubicBezTo>
                <a:cubicBezTo>
                  <a:pt x="3243503" y="4710759"/>
                  <a:pt x="3070864" y="4696503"/>
                  <a:pt x="3020119" y="4699322"/>
                </a:cubicBezTo>
                <a:cubicBezTo>
                  <a:pt x="2909811" y="4589014"/>
                  <a:pt x="3010950" y="4694414"/>
                  <a:pt x="2915946" y="4583575"/>
                </a:cubicBezTo>
                <a:cubicBezTo>
                  <a:pt x="2908844" y="4575289"/>
                  <a:pt x="2903420" y="4562924"/>
                  <a:pt x="2892797" y="4560425"/>
                </a:cubicBezTo>
                <a:cubicBezTo>
                  <a:pt x="2835964" y="4547052"/>
                  <a:pt x="2776976" y="4545533"/>
                  <a:pt x="2719177" y="4537276"/>
                </a:cubicBezTo>
                <a:cubicBezTo>
                  <a:pt x="2695944" y="4533957"/>
                  <a:pt x="2672878" y="4529559"/>
                  <a:pt x="2649729" y="4525701"/>
                </a:cubicBezTo>
                <a:cubicBezTo>
                  <a:pt x="2657445" y="4498694"/>
                  <a:pt x="2665488" y="4471777"/>
                  <a:pt x="2672878" y="4444679"/>
                </a:cubicBezTo>
                <a:cubicBezTo>
                  <a:pt x="2677064" y="4429332"/>
                  <a:pt x="2676022" y="4411870"/>
                  <a:pt x="2684453" y="4398380"/>
                </a:cubicBezTo>
                <a:cubicBezTo>
                  <a:pt x="2728922" y="4327230"/>
                  <a:pt x="2715892" y="4368052"/>
                  <a:pt x="2765476" y="4340506"/>
                </a:cubicBezTo>
                <a:cubicBezTo>
                  <a:pt x="2796591" y="4323220"/>
                  <a:pt x="2833848" y="4300128"/>
                  <a:pt x="2858073" y="4271058"/>
                </a:cubicBezTo>
                <a:cubicBezTo>
                  <a:pt x="2870423" y="4256238"/>
                  <a:pt x="2881222" y="4240193"/>
                  <a:pt x="2892797" y="4224760"/>
                </a:cubicBezTo>
                <a:cubicBezTo>
                  <a:pt x="2888939" y="4132162"/>
                  <a:pt x="2878327" y="4039600"/>
                  <a:pt x="2881222" y="3946967"/>
                </a:cubicBezTo>
                <a:cubicBezTo>
                  <a:pt x="2882216" y="3915167"/>
                  <a:pt x="2888587" y="3881994"/>
                  <a:pt x="2904372" y="3854370"/>
                </a:cubicBezTo>
                <a:cubicBezTo>
                  <a:pt x="2920615" y="3825945"/>
                  <a:pt x="2973820" y="3784922"/>
                  <a:pt x="2973820" y="3784922"/>
                </a:cubicBezTo>
                <a:cubicBezTo>
                  <a:pt x="2958387" y="3773347"/>
                  <a:pt x="2943219" y="3761411"/>
                  <a:pt x="2927521" y="3750198"/>
                </a:cubicBezTo>
                <a:cubicBezTo>
                  <a:pt x="2916201" y="3742112"/>
                  <a:pt x="2902634" y="3736885"/>
                  <a:pt x="2892797" y="3727048"/>
                </a:cubicBezTo>
                <a:cubicBezTo>
                  <a:pt x="2879156" y="3713407"/>
                  <a:pt x="2869648" y="3696182"/>
                  <a:pt x="2858073" y="3680749"/>
                </a:cubicBezTo>
                <a:cubicBezTo>
                  <a:pt x="2849289" y="3645614"/>
                  <a:pt x="2846045" y="3618414"/>
                  <a:pt x="2823349" y="3588152"/>
                </a:cubicBezTo>
                <a:cubicBezTo>
                  <a:pt x="2788035" y="3541067"/>
                  <a:pt x="2740621" y="3514275"/>
                  <a:pt x="2684453" y="3495554"/>
                </a:cubicBezTo>
                <a:cubicBezTo>
                  <a:pt x="2672878" y="3491696"/>
                  <a:pt x="2661639" y="3486627"/>
                  <a:pt x="2649729" y="3483980"/>
                </a:cubicBezTo>
                <a:cubicBezTo>
                  <a:pt x="2626819" y="3478889"/>
                  <a:pt x="2603430" y="3476263"/>
                  <a:pt x="2580281" y="3472405"/>
                </a:cubicBezTo>
                <a:cubicBezTo>
                  <a:pt x="2564848" y="3464689"/>
                  <a:pt x="2550138" y="3455314"/>
                  <a:pt x="2533982" y="3449256"/>
                </a:cubicBezTo>
                <a:cubicBezTo>
                  <a:pt x="2519087" y="3443670"/>
                  <a:pt x="2501912" y="3444795"/>
                  <a:pt x="2487683" y="3437681"/>
                </a:cubicBezTo>
                <a:cubicBezTo>
                  <a:pt x="2462798" y="3425238"/>
                  <a:pt x="2441384" y="3406815"/>
                  <a:pt x="2418235" y="3391382"/>
                </a:cubicBezTo>
                <a:cubicBezTo>
                  <a:pt x="2425951" y="3341225"/>
                  <a:pt x="2432032" y="3290789"/>
                  <a:pt x="2441384" y="3240911"/>
                </a:cubicBezTo>
                <a:cubicBezTo>
                  <a:pt x="2443632" y="3228919"/>
                  <a:pt x="2449607" y="3217918"/>
                  <a:pt x="2452959" y="3206187"/>
                </a:cubicBezTo>
                <a:cubicBezTo>
                  <a:pt x="2463859" y="3168038"/>
                  <a:pt x="2468150" y="3141805"/>
                  <a:pt x="2476108" y="3102015"/>
                </a:cubicBezTo>
                <a:cubicBezTo>
                  <a:pt x="2468392" y="2982410"/>
                  <a:pt x="2474399" y="2861120"/>
                  <a:pt x="2452959" y="2743200"/>
                </a:cubicBezTo>
                <a:cubicBezTo>
                  <a:pt x="2449872" y="2726224"/>
                  <a:pt x="2421808" y="2728313"/>
                  <a:pt x="2406660" y="2720051"/>
                </a:cubicBezTo>
                <a:cubicBezTo>
                  <a:pt x="2379352" y="2705156"/>
                  <a:pt x="2353026" y="2688499"/>
                  <a:pt x="2325638" y="2673752"/>
                </a:cubicBezTo>
                <a:cubicBezTo>
                  <a:pt x="2302850" y="2661481"/>
                  <a:pt x="2277121" y="2654251"/>
                  <a:pt x="2256190" y="2639028"/>
                </a:cubicBezTo>
                <a:cubicBezTo>
                  <a:pt x="2207842" y="2603866"/>
                  <a:pt x="2196776" y="2583476"/>
                  <a:pt x="2175167" y="2534856"/>
                </a:cubicBezTo>
                <a:cubicBezTo>
                  <a:pt x="2166728" y="2515869"/>
                  <a:pt x="2161309" y="2495566"/>
                  <a:pt x="2152017" y="2476982"/>
                </a:cubicBezTo>
                <a:cubicBezTo>
                  <a:pt x="2145796" y="2464540"/>
                  <a:pt x="2135089" y="2454700"/>
                  <a:pt x="2128868" y="2442258"/>
                </a:cubicBezTo>
                <a:cubicBezTo>
                  <a:pt x="2123412" y="2431345"/>
                  <a:pt x="2125920" y="2416161"/>
                  <a:pt x="2117293" y="2407534"/>
                </a:cubicBezTo>
                <a:cubicBezTo>
                  <a:pt x="2105092" y="2395333"/>
                  <a:pt x="2086142" y="2392647"/>
                  <a:pt x="2070995" y="2384385"/>
                </a:cubicBezTo>
                <a:cubicBezTo>
                  <a:pt x="2043687" y="2369490"/>
                  <a:pt x="2018215" y="2351121"/>
                  <a:pt x="1989972" y="2338086"/>
                </a:cubicBezTo>
                <a:cubicBezTo>
                  <a:pt x="1945054" y="2317355"/>
                  <a:pt x="1909627" y="2312758"/>
                  <a:pt x="1862650" y="2303362"/>
                </a:cubicBezTo>
                <a:cubicBezTo>
                  <a:pt x="1789344" y="2318795"/>
                  <a:pt x="1713486" y="2325050"/>
                  <a:pt x="1642731" y="2349661"/>
                </a:cubicBezTo>
                <a:cubicBezTo>
                  <a:pt x="1622117" y="2356831"/>
                  <a:pt x="1613004" y="2381756"/>
                  <a:pt x="1596433" y="2395960"/>
                </a:cubicBezTo>
                <a:cubicBezTo>
                  <a:pt x="1585871" y="2405013"/>
                  <a:pt x="1571545" y="2409272"/>
                  <a:pt x="1561708" y="2419109"/>
                </a:cubicBezTo>
                <a:cubicBezTo>
                  <a:pt x="1544239" y="2436578"/>
                  <a:pt x="1533874" y="2460569"/>
                  <a:pt x="1515410" y="2476982"/>
                </a:cubicBezTo>
                <a:cubicBezTo>
                  <a:pt x="1468573" y="2518614"/>
                  <a:pt x="1467219" y="2504249"/>
                  <a:pt x="1422812" y="2523281"/>
                </a:cubicBezTo>
                <a:cubicBezTo>
                  <a:pt x="1406953" y="2530078"/>
                  <a:pt x="1391947" y="2538714"/>
                  <a:pt x="1376514" y="2546430"/>
                </a:cubicBezTo>
                <a:cubicBezTo>
                  <a:pt x="1314782" y="2542572"/>
                  <a:pt x="1251527" y="2549022"/>
                  <a:pt x="1191319" y="2534856"/>
                </a:cubicBezTo>
                <a:cubicBezTo>
                  <a:pt x="1179443" y="2532062"/>
                  <a:pt x="1184028" y="2511556"/>
                  <a:pt x="1179744" y="2500132"/>
                </a:cubicBezTo>
                <a:cubicBezTo>
                  <a:pt x="1153219" y="2429397"/>
                  <a:pt x="1165544" y="2454190"/>
                  <a:pt x="1121871" y="2395960"/>
                </a:cubicBezTo>
                <a:cubicBezTo>
                  <a:pt x="1048565" y="2403676"/>
                  <a:pt x="974474" y="2405923"/>
                  <a:pt x="901952" y="2419109"/>
                </a:cubicBezTo>
                <a:cubicBezTo>
                  <a:pt x="876486" y="2423739"/>
                  <a:pt x="854110" y="2456918"/>
                  <a:pt x="844078" y="2476982"/>
                </a:cubicBezTo>
                <a:cubicBezTo>
                  <a:pt x="838622" y="2487895"/>
                  <a:pt x="838780" y="2501244"/>
                  <a:pt x="832503" y="2511706"/>
                </a:cubicBezTo>
                <a:cubicBezTo>
                  <a:pt x="826888" y="2521064"/>
                  <a:pt x="815138" y="2525602"/>
                  <a:pt x="809354" y="2534856"/>
                </a:cubicBezTo>
                <a:cubicBezTo>
                  <a:pt x="795637" y="2556804"/>
                  <a:pt x="785142" y="2580653"/>
                  <a:pt x="774630" y="2604304"/>
                </a:cubicBezTo>
                <a:cubicBezTo>
                  <a:pt x="769675" y="2615453"/>
                  <a:pt x="773086" y="2632083"/>
                  <a:pt x="763055" y="2639028"/>
                </a:cubicBezTo>
                <a:cubicBezTo>
                  <a:pt x="642645" y="2722388"/>
                  <a:pt x="629111" y="2708026"/>
                  <a:pt x="496838" y="2720051"/>
                </a:cubicBezTo>
                <a:cubicBezTo>
                  <a:pt x="485263" y="2712334"/>
                  <a:pt x="464842" y="2710542"/>
                  <a:pt x="462114" y="2696901"/>
                </a:cubicBezTo>
                <a:cubicBezTo>
                  <a:pt x="452988" y="2651270"/>
                  <a:pt x="482464" y="2577976"/>
                  <a:pt x="496838" y="2534856"/>
                </a:cubicBezTo>
                <a:cubicBezTo>
                  <a:pt x="500696" y="2484699"/>
                  <a:pt x="499141" y="2433829"/>
                  <a:pt x="508412" y="2384385"/>
                </a:cubicBezTo>
                <a:cubicBezTo>
                  <a:pt x="510976" y="2370712"/>
                  <a:pt x="530026" y="2363487"/>
                  <a:pt x="531562" y="2349661"/>
                </a:cubicBezTo>
                <a:cubicBezTo>
                  <a:pt x="534957" y="2319105"/>
                  <a:pt x="518583" y="2276002"/>
                  <a:pt x="508412" y="2245489"/>
                </a:cubicBezTo>
                <a:cubicBezTo>
                  <a:pt x="519185" y="2148536"/>
                  <a:pt x="505699" y="2160531"/>
                  <a:pt x="543136" y="2095018"/>
                </a:cubicBezTo>
                <a:cubicBezTo>
                  <a:pt x="550038" y="2082940"/>
                  <a:pt x="555599" y="2069200"/>
                  <a:pt x="566286" y="2060294"/>
                </a:cubicBezTo>
                <a:cubicBezTo>
                  <a:pt x="579541" y="2049248"/>
                  <a:pt x="597151" y="2044861"/>
                  <a:pt x="612584" y="2037144"/>
                </a:cubicBezTo>
                <a:cubicBezTo>
                  <a:pt x="604868" y="1940688"/>
                  <a:pt x="612140" y="1841839"/>
                  <a:pt x="589435" y="1747777"/>
                </a:cubicBezTo>
                <a:cubicBezTo>
                  <a:pt x="583638" y="1723762"/>
                  <a:pt x="552511" y="1714572"/>
                  <a:pt x="531562" y="1701479"/>
                </a:cubicBezTo>
                <a:cubicBezTo>
                  <a:pt x="507618" y="1686514"/>
                  <a:pt x="426938" y="1679918"/>
                  <a:pt x="415815" y="1678329"/>
                </a:cubicBezTo>
                <a:cubicBezTo>
                  <a:pt x="365658" y="1682187"/>
                  <a:pt x="315144" y="1697018"/>
                  <a:pt x="265344" y="1689904"/>
                </a:cubicBezTo>
                <a:cubicBezTo>
                  <a:pt x="231182" y="1685024"/>
                  <a:pt x="199986" y="1664792"/>
                  <a:pt x="172746" y="1643605"/>
                </a:cubicBezTo>
                <a:cubicBezTo>
                  <a:pt x="163115" y="1636114"/>
                  <a:pt x="164524" y="1620612"/>
                  <a:pt x="161172" y="1608881"/>
                </a:cubicBezTo>
                <a:cubicBezTo>
                  <a:pt x="150274" y="1570736"/>
                  <a:pt x="145979" y="1544495"/>
                  <a:pt x="138022" y="1504709"/>
                </a:cubicBezTo>
                <a:cubicBezTo>
                  <a:pt x="134164" y="1462268"/>
                  <a:pt x="136031" y="1418911"/>
                  <a:pt x="126448" y="1377387"/>
                </a:cubicBezTo>
                <a:cubicBezTo>
                  <a:pt x="123994" y="1366754"/>
                  <a:pt x="111454" y="1361488"/>
                  <a:pt x="103298" y="1354238"/>
                </a:cubicBezTo>
                <a:cubicBezTo>
                  <a:pt x="76712" y="1330606"/>
                  <a:pt x="42674" y="1313931"/>
                  <a:pt x="22276" y="1284790"/>
                </a:cubicBezTo>
                <a:cubicBezTo>
                  <a:pt x="13426" y="1272147"/>
                  <a:pt x="22276" y="1255853"/>
                  <a:pt x="22276" y="1203767"/>
                </a:cubicBezTo>
                <a:close/>
              </a:path>
            </a:pathLst>
          </a:cu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88549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60" y="0"/>
            <a:ext cx="12192000" cy="6874635"/>
          </a:xfrm>
        </p:spPr>
      </p:pic>
      <p:sp>
        <p:nvSpPr>
          <p:cNvPr id="6" name="TextBox 5">
            <a:extLst>
              <a:ext uri="{FF2B5EF4-FFF2-40B4-BE49-F238E27FC236}">
                <a16:creationId xmlns:a16="http://schemas.microsoft.com/office/drawing/2014/main" id="{7EF9769D-CC9F-4575-969D-12B7CA261737}"/>
              </a:ext>
            </a:extLst>
          </p:cNvPr>
          <p:cNvSpPr txBox="1"/>
          <p:nvPr/>
        </p:nvSpPr>
        <p:spPr>
          <a:xfrm>
            <a:off x="5840931" y="842556"/>
            <a:ext cx="5645577" cy="3046988"/>
          </a:xfrm>
          <a:prstGeom prst="rect">
            <a:avLst/>
          </a:prstGeom>
          <a:noFill/>
        </p:spPr>
        <p:txBody>
          <a:bodyPr wrap="square" rtlCol="0">
            <a:spAutoFit/>
          </a:bodyPr>
          <a:lstStyle/>
          <a:p>
            <a:pPr algn="just"/>
            <a:r>
              <a:rPr lang="en-US" sz="3200" dirty="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Lào thuộc bán đảo Đông Dương, ở khu vực Đông Nam Á. Lào không</a:t>
            </a:r>
            <a:r>
              <a:rPr lang="en-US" sz="3200" dirty="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giáp biển, có chung đường biên giới với Trung Quốc, Mi-an-ma, Thái Lan,</a:t>
            </a:r>
            <a:r>
              <a:rPr lang="en-US" sz="3200" dirty="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Cam-pu-chia, Việt Nam.</a:t>
            </a:r>
            <a:endParaRPr lang="en-US" sz="3200" dirty="0">
              <a:latin typeface="Calibri" panose="020F0502020204030204" pitchFamily="34" charset="0"/>
              <a:cs typeface="Calibri" panose="020F0502020204030204" pitchFamily="34" charset="0"/>
            </a:endParaRPr>
          </a:p>
        </p:txBody>
      </p:sp>
      <p:sp>
        <p:nvSpPr>
          <p:cNvPr id="22" name="Freeform 5">
            <a:extLst>
              <a:ext uri="{FF2B5EF4-FFF2-40B4-BE49-F238E27FC236}">
                <a16:creationId xmlns:a16="http://schemas.microsoft.com/office/drawing/2014/main" id="{2D205F10-124E-49CE-B01C-9C146ABA1B27}"/>
              </a:ext>
            </a:extLst>
          </p:cNvPr>
          <p:cNvSpPr/>
          <p:nvPr/>
        </p:nvSpPr>
        <p:spPr>
          <a:xfrm flipH="1">
            <a:off x="8072879" y="3718113"/>
            <a:ext cx="2800930" cy="2933174"/>
          </a:xfrm>
          <a:custGeom>
            <a:avLst/>
            <a:gdLst/>
            <a:ahLst/>
            <a:cxnLst/>
            <a:rect l="l" t="t" r="r" b="b"/>
            <a:pathLst>
              <a:path w="3513010" h="4114800">
                <a:moveTo>
                  <a:pt x="0" y="0"/>
                </a:moveTo>
                <a:lnTo>
                  <a:pt x="3513010" y="0"/>
                </a:lnTo>
                <a:lnTo>
                  <a:pt x="351301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2" name="Picture 1">
            <a:extLst>
              <a:ext uri="{FF2B5EF4-FFF2-40B4-BE49-F238E27FC236}">
                <a16:creationId xmlns:a16="http://schemas.microsoft.com/office/drawing/2014/main" id="{6DF16D9D-589E-48C3-E13D-2C975350ACAB}"/>
              </a:ext>
            </a:extLst>
          </p:cNvPr>
          <p:cNvPicPr>
            <a:picLocks noChangeAspect="1"/>
          </p:cNvPicPr>
          <p:nvPr/>
        </p:nvPicPr>
        <p:blipFill>
          <a:blip r:embed="rId5"/>
          <a:stretch>
            <a:fillRect/>
          </a:stretch>
        </p:blipFill>
        <p:spPr>
          <a:xfrm>
            <a:off x="1217933" y="680433"/>
            <a:ext cx="4524375" cy="5705475"/>
          </a:xfrm>
          <a:prstGeom prst="rect">
            <a:avLst/>
          </a:prstGeom>
        </p:spPr>
      </p:pic>
    </p:spTree>
    <p:extLst>
      <p:ext uri="{BB962C8B-B14F-4D97-AF65-F5344CB8AC3E}">
        <p14:creationId xmlns:p14="http://schemas.microsoft.com/office/powerpoint/2010/main" val="4949393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909</TotalTime>
  <Words>1028</Words>
  <Application>Microsoft Office PowerPoint</Application>
  <PresentationFormat>Màn hình rộng</PresentationFormat>
  <Paragraphs>54</Paragraphs>
  <Slides>26</Slides>
  <Notes>1</Notes>
  <HiddenSlides>0</HiddenSlides>
  <MMClips>0</MMClips>
  <ScaleCrop>false</ScaleCrop>
  <HeadingPairs>
    <vt:vector size="6" baseType="variant">
      <vt:variant>
        <vt:lpstr>Phông được Dùng</vt:lpstr>
      </vt:variant>
      <vt:variant>
        <vt:i4>9</vt:i4>
      </vt:variant>
      <vt:variant>
        <vt:lpstr>Chủ đề</vt:lpstr>
      </vt:variant>
      <vt:variant>
        <vt:i4>3</vt:i4>
      </vt:variant>
      <vt:variant>
        <vt:lpstr>Tiêu đề Bản chiếu</vt:lpstr>
      </vt:variant>
      <vt:variant>
        <vt:i4>26</vt:i4>
      </vt:variant>
    </vt:vector>
  </HeadingPairs>
  <TitlesOfParts>
    <vt:vector size="38" baseType="lpstr">
      <vt:lpstr>等线</vt:lpstr>
      <vt:lpstr>Aptos</vt:lpstr>
      <vt:lpstr>Arial</vt:lpstr>
      <vt:lpstr>Calibri</vt:lpstr>
      <vt:lpstr>Cambria</vt:lpstr>
      <vt:lpstr>Fira sans</vt:lpstr>
      <vt:lpstr>SVN-Caprica Script</vt:lpstr>
      <vt:lpstr>Times New Roman</vt:lpstr>
      <vt:lpstr>字魂70号-灵悦黑体</vt:lpstr>
      <vt:lpstr>Office Theme</vt:lpstr>
      <vt:lpstr>1_Office Theme</vt:lpstr>
      <vt:lpstr>2_Office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Administrator</cp:lastModifiedBy>
  <cp:revision>47</cp:revision>
  <dcterms:created xsi:type="dcterms:W3CDTF">2024-09-21T05:55:33Z</dcterms:created>
  <dcterms:modified xsi:type="dcterms:W3CDTF">2025-03-11T15:45:25Z</dcterms:modified>
  <cp:category>9Slide.vn</cp:category>
</cp:coreProperties>
</file>